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63" r:id="rId3"/>
    <p:sldId id="258" r:id="rId4"/>
    <p:sldId id="262" r:id="rId5"/>
    <p:sldId id="260" r:id="rId6"/>
    <p:sldId id="257"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8" d="100"/>
          <a:sy n="118" d="100"/>
        </p:scale>
        <p:origin x="-122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AAA952-D13F-4B7C-8BB8-3541EECA71C4}" type="datetimeFigureOut">
              <a:rPr lang="en-US" smtClean="0"/>
              <a:pPr/>
              <a:t>4/3/2010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BEE747-E761-4E61-BA7E-95C68975F54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BEE747-E761-4E61-BA7E-95C68975F54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BEE747-E761-4E61-BA7E-95C68975F54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BEE747-E761-4E61-BA7E-95C68975F54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BEE747-E761-4E61-BA7E-95C68975F54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BEE747-E761-4E61-BA7E-95C68975F54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BEE747-E761-4E61-BA7E-95C68975F54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5BEE747-E761-4E61-BA7E-95C68975F548}"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0838A79-7BB4-44D0-8A0D-D874E95AC11C}" type="datetimeFigureOut">
              <a:rPr lang="en-US" smtClean="0"/>
              <a:pPr/>
              <a:t>4/3/2010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F2C02-5FAB-485E-BD8C-91827C21D647}"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38A79-7BB4-44D0-8A0D-D874E95AC11C}" type="datetimeFigureOut">
              <a:rPr lang="en-US" smtClean="0"/>
              <a:pPr/>
              <a:t>4/3/2010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F2C02-5FAB-485E-BD8C-91827C21D64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38A79-7BB4-44D0-8A0D-D874E95AC11C}" type="datetimeFigureOut">
              <a:rPr lang="en-US" smtClean="0"/>
              <a:pPr/>
              <a:t>4/3/2010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F2C02-5FAB-485E-BD8C-91827C21D64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838A79-7BB4-44D0-8A0D-D874E95AC11C}" type="datetimeFigureOut">
              <a:rPr lang="en-US" smtClean="0"/>
              <a:pPr/>
              <a:t>4/3/2010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F2C02-5FAB-485E-BD8C-91827C21D6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838A79-7BB4-44D0-8A0D-D874E95AC11C}" type="datetimeFigureOut">
              <a:rPr lang="en-US" smtClean="0"/>
              <a:pPr/>
              <a:t>4/3/2010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AF2C02-5FAB-485E-BD8C-91827C21D64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0838A79-7BB4-44D0-8A0D-D874E95AC11C}" type="datetimeFigureOut">
              <a:rPr lang="en-US" smtClean="0"/>
              <a:pPr/>
              <a:t>4/3/2010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AF2C02-5FAB-485E-BD8C-91827C21D6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838A79-7BB4-44D0-8A0D-D874E95AC11C}" type="datetimeFigureOut">
              <a:rPr lang="en-US" smtClean="0"/>
              <a:pPr/>
              <a:t>4/3/2010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AF2C02-5FAB-485E-BD8C-91827C21D6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838A79-7BB4-44D0-8A0D-D874E95AC11C}" type="datetimeFigureOut">
              <a:rPr lang="en-US" smtClean="0"/>
              <a:pPr/>
              <a:t>4/3/2010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AF2C02-5FAB-485E-BD8C-91827C21D6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38A79-7BB4-44D0-8A0D-D874E95AC11C}" type="datetimeFigureOut">
              <a:rPr lang="en-US" smtClean="0"/>
              <a:pPr/>
              <a:t>4/3/2010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AF2C02-5FAB-485E-BD8C-91827C21D64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38A79-7BB4-44D0-8A0D-D874E95AC11C}" type="datetimeFigureOut">
              <a:rPr lang="en-US" smtClean="0"/>
              <a:pPr/>
              <a:t>4/3/2010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AF2C02-5FAB-485E-BD8C-91827C21D64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838A79-7BB4-44D0-8A0D-D874E95AC11C}" type="datetimeFigureOut">
              <a:rPr lang="en-US" smtClean="0"/>
              <a:pPr/>
              <a:t>4/3/2010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AF2C02-5FAB-485E-BD8C-91827C21D64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38A79-7BB4-44D0-8A0D-D874E95AC11C}" type="datetimeFigureOut">
              <a:rPr lang="en-US" smtClean="0"/>
              <a:pPr/>
              <a:t>4/3/2010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AF2C02-5FAB-485E-BD8C-91827C21D64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8600"/>
            <a:ext cx="7772400" cy="1470025"/>
          </a:xfrm>
        </p:spPr>
        <p:txBody>
          <a:bodyPr/>
          <a:lstStyle/>
          <a:p>
            <a:r>
              <a:rPr lang="en-US" dirty="0" smtClean="0"/>
              <a:t>The Bug Battery</a:t>
            </a:r>
            <a:endParaRPr lang="en-US" dirty="0"/>
          </a:p>
        </p:txBody>
      </p:sp>
      <p:sp>
        <p:nvSpPr>
          <p:cNvPr id="3" name="Subtitle 2"/>
          <p:cNvSpPr>
            <a:spLocks noGrp="1"/>
          </p:cNvSpPr>
          <p:nvPr>
            <p:ph type="subTitle" idx="1"/>
          </p:nvPr>
        </p:nvSpPr>
        <p:spPr>
          <a:xfrm>
            <a:off x="1295400" y="4800600"/>
            <a:ext cx="6400800" cy="1752600"/>
          </a:xfrm>
        </p:spPr>
        <p:txBody>
          <a:bodyPr/>
          <a:lstStyle/>
          <a:p>
            <a:r>
              <a:rPr lang="en-US" dirty="0" smtClean="0">
                <a:solidFill>
                  <a:schemeClr val="tx1"/>
                </a:solidFill>
              </a:rPr>
              <a:t>Cal State San Bernardino</a:t>
            </a:r>
          </a:p>
          <a:p>
            <a:r>
              <a:rPr lang="en-US" dirty="0" smtClean="0">
                <a:solidFill>
                  <a:schemeClr val="tx1"/>
                </a:solidFill>
              </a:rPr>
              <a:t>Keith </a:t>
            </a:r>
            <a:r>
              <a:rPr lang="en-US" dirty="0" smtClean="0">
                <a:solidFill>
                  <a:schemeClr val="tx1"/>
                </a:solidFill>
              </a:rPr>
              <a:t>Schubert</a:t>
            </a:r>
            <a:r>
              <a:rPr lang="en-US" dirty="0" smtClean="0">
                <a:solidFill>
                  <a:schemeClr val="tx1"/>
                </a:solidFill>
              </a:rPr>
              <a:t>, Jane, Ernesto Gomez, and Blake</a:t>
            </a:r>
          </a:p>
        </p:txBody>
      </p:sp>
      <p:sp>
        <p:nvSpPr>
          <p:cNvPr id="4" name="Rectangle 3"/>
          <p:cNvSpPr/>
          <p:nvPr/>
        </p:nvSpPr>
        <p:spPr>
          <a:xfrm>
            <a:off x="533400" y="1524000"/>
            <a:ext cx="8077200" cy="3124200"/>
          </a:xfrm>
          <a:prstGeom prst="rect">
            <a:avLst/>
          </a:prstGeom>
          <a:blipFill>
            <a:blip r:embed="rId3"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609600"/>
          </a:xfrm>
        </p:spPr>
        <p:txBody>
          <a:bodyPr>
            <a:normAutofit/>
          </a:bodyPr>
          <a:lstStyle/>
          <a:p>
            <a:r>
              <a:rPr lang="en-US" sz="3200" dirty="0" smtClean="0"/>
              <a:t>The Bug Battery General Parts</a:t>
            </a:r>
            <a:endParaRPr lang="en-US" sz="3200" dirty="0"/>
          </a:p>
        </p:txBody>
      </p:sp>
      <p:sp>
        <p:nvSpPr>
          <p:cNvPr id="4" name="Rectangle 3"/>
          <p:cNvSpPr/>
          <p:nvPr/>
        </p:nvSpPr>
        <p:spPr>
          <a:xfrm>
            <a:off x="228600" y="609600"/>
            <a:ext cx="8458200" cy="5638800"/>
          </a:xfrm>
          <a:prstGeom prst="rect">
            <a:avLst/>
          </a:prstGeom>
          <a:blipFill>
            <a:blip r:embed="rId3" cstate="prin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105400" y="1219200"/>
            <a:ext cx="2074992" cy="369332"/>
          </a:xfrm>
          <a:prstGeom prst="rect">
            <a:avLst/>
          </a:prstGeom>
          <a:noFill/>
        </p:spPr>
        <p:txBody>
          <a:bodyPr wrap="none" rtlCol="0">
            <a:spAutoFit/>
          </a:bodyPr>
          <a:lstStyle/>
          <a:p>
            <a:r>
              <a:rPr lang="en-US" b="1" dirty="0" smtClean="0">
                <a:solidFill>
                  <a:srgbClr val="FF9900"/>
                </a:solidFill>
              </a:rPr>
              <a:t>Anaerobic Chamber</a:t>
            </a:r>
            <a:endParaRPr lang="en-US" b="1" dirty="0">
              <a:solidFill>
                <a:srgbClr val="FF9900"/>
              </a:solidFill>
            </a:endParaRPr>
          </a:p>
        </p:txBody>
      </p:sp>
      <p:sp>
        <p:nvSpPr>
          <p:cNvPr id="6" name="TextBox 5"/>
          <p:cNvSpPr txBox="1"/>
          <p:nvPr/>
        </p:nvSpPr>
        <p:spPr>
          <a:xfrm>
            <a:off x="1828800" y="1371600"/>
            <a:ext cx="1837747" cy="369332"/>
          </a:xfrm>
          <a:prstGeom prst="rect">
            <a:avLst/>
          </a:prstGeom>
          <a:noFill/>
        </p:spPr>
        <p:txBody>
          <a:bodyPr wrap="none" rtlCol="0">
            <a:spAutoFit/>
          </a:bodyPr>
          <a:lstStyle/>
          <a:p>
            <a:r>
              <a:rPr lang="en-US" b="1" dirty="0">
                <a:solidFill>
                  <a:srgbClr val="00B050"/>
                </a:solidFill>
              </a:rPr>
              <a:t>A</a:t>
            </a:r>
            <a:r>
              <a:rPr lang="en-US" b="1" dirty="0" smtClean="0">
                <a:solidFill>
                  <a:srgbClr val="00B050"/>
                </a:solidFill>
              </a:rPr>
              <a:t>erobic Chamber</a:t>
            </a:r>
            <a:endParaRPr lang="en-US" b="1" dirty="0">
              <a:solidFill>
                <a:srgbClr val="00B050"/>
              </a:solidFill>
            </a:endParaRPr>
          </a:p>
        </p:txBody>
      </p:sp>
      <p:sp>
        <p:nvSpPr>
          <p:cNvPr id="7" name="TextBox 6"/>
          <p:cNvSpPr txBox="1"/>
          <p:nvPr/>
        </p:nvSpPr>
        <p:spPr>
          <a:xfrm>
            <a:off x="4038600" y="4191000"/>
            <a:ext cx="1032590" cy="369332"/>
          </a:xfrm>
          <a:prstGeom prst="rect">
            <a:avLst/>
          </a:prstGeom>
          <a:noFill/>
        </p:spPr>
        <p:txBody>
          <a:bodyPr wrap="none" rtlCol="0">
            <a:spAutoFit/>
          </a:bodyPr>
          <a:lstStyle/>
          <a:p>
            <a:r>
              <a:rPr lang="en-US" b="1" dirty="0" smtClean="0"/>
              <a:t>PVC pipe</a:t>
            </a:r>
            <a:endParaRPr lang="en-US" b="1" dirty="0"/>
          </a:p>
        </p:txBody>
      </p:sp>
      <p:sp>
        <p:nvSpPr>
          <p:cNvPr id="8" name="TextBox 7"/>
          <p:cNvSpPr txBox="1"/>
          <p:nvPr/>
        </p:nvSpPr>
        <p:spPr>
          <a:xfrm>
            <a:off x="3962400" y="1600200"/>
            <a:ext cx="1209690" cy="369332"/>
          </a:xfrm>
          <a:prstGeom prst="rect">
            <a:avLst/>
          </a:prstGeom>
          <a:noFill/>
        </p:spPr>
        <p:txBody>
          <a:bodyPr wrap="none" rtlCol="0">
            <a:spAutoFit/>
          </a:bodyPr>
          <a:lstStyle/>
          <a:p>
            <a:r>
              <a:rPr lang="en-US" b="1" dirty="0" smtClean="0">
                <a:solidFill>
                  <a:srgbClr val="FFFF00"/>
                </a:solidFill>
              </a:rPr>
              <a:t>Salt Bridge</a:t>
            </a:r>
            <a:endParaRPr lang="en-US" b="1" dirty="0">
              <a:solidFill>
                <a:srgbClr val="FFFF00"/>
              </a:solidFill>
            </a:endParaRPr>
          </a:p>
        </p:txBody>
      </p:sp>
      <p:cxnSp>
        <p:nvCxnSpPr>
          <p:cNvPr id="10" name="Straight Arrow Connector 9"/>
          <p:cNvCxnSpPr/>
          <p:nvPr/>
        </p:nvCxnSpPr>
        <p:spPr>
          <a:xfrm rot="5400000">
            <a:off x="3848497" y="2399903"/>
            <a:ext cx="1143000" cy="794"/>
          </a:xfrm>
          <a:prstGeom prst="straightConnector1">
            <a:avLst/>
          </a:prstGeom>
          <a:ln w="158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5486400" y="1676400"/>
            <a:ext cx="762000" cy="304800"/>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2476500" y="1943100"/>
            <a:ext cx="990600" cy="457200"/>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953000" y="3429000"/>
            <a:ext cx="1828800" cy="914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7" idx="1"/>
          </p:cNvCxnSpPr>
          <p:nvPr/>
        </p:nvCxnSpPr>
        <p:spPr>
          <a:xfrm rot="10800000">
            <a:off x="2057400" y="3429000"/>
            <a:ext cx="1981200" cy="94666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981200" y="6324600"/>
            <a:ext cx="5257800" cy="369332"/>
          </a:xfrm>
          <a:prstGeom prst="rect">
            <a:avLst/>
          </a:prstGeom>
          <a:noFill/>
        </p:spPr>
        <p:txBody>
          <a:bodyPr wrap="square" rtlCol="0">
            <a:spAutoFit/>
          </a:bodyPr>
          <a:lstStyle/>
          <a:p>
            <a:pPr algn="ctr"/>
            <a:r>
              <a:rPr lang="en-US" b="1" dirty="0" smtClean="0"/>
              <a:t>Electrons (e-)  flow from negative to positive</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28600"/>
            <a:ext cx="8305800" cy="762000"/>
          </a:xfrm>
        </p:spPr>
        <p:txBody>
          <a:bodyPr>
            <a:normAutofit/>
          </a:bodyPr>
          <a:lstStyle/>
          <a:p>
            <a:r>
              <a:rPr lang="en-US" sz="3200" b="1" dirty="0" smtClean="0"/>
              <a:t>Building the Salt bridge</a:t>
            </a:r>
            <a:endParaRPr lang="en-US" sz="3200" b="1" dirty="0"/>
          </a:p>
        </p:txBody>
      </p:sp>
      <p:sp>
        <p:nvSpPr>
          <p:cNvPr id="3" name="Content Placeholder 2"/>
          <p:cNvSpPr>
            <a:spLocks noGrp="1"/>
          </p:cNvSpPr>
          <p:nvPr>
            <p:ph idx="1"/>
          </p:nvPr>
        </p:nvSpPr>
        <p:spPr>
          <a:xfrm>
            <a:off x="1828800" y="3657600"/>
            <a:ext cx="5791200" cy="2209799"/>
          </a:xfrm>
        </p:spPr>
        <p:txBody>
          <a:bodyPr>
            <a:normAutofit/>
          </a:bodyPr>
          <a:lstStyle/>
          <a:p>
            <a:r>
              <a:rPr lang="en-US" b="1" dirty="0" smtClean="0"/>
              <a:t>1:1 ratio of Salt to Jell-O</a:t>
            </a:r>
          </a:p>
          <a:p>
            <a:r>
              <a:rPr lang="en-US" b="1" dirty="0" smtClean="0"/>
              <a:t>2 inch pipe</a:t>
            </a:r>
          </a:p>
          <a:p>
            <a:r>
              <a:rPr lang="en-US" b="1" dirty="0" smtClean="0"/>
              <a:t>Allow to set for about 1 day</a:t>
            </a:r>
          </a:p>
          <a:p>
            <a:endParaRPr lang="en-US" dirty="0" smtClean="0"/>
          </a:p>
          <a:p>
            <a:endParaRPr lang="en-US" dirty="0"/>
          </a:p>
        </p:txBody>
      </p:sp>
      <p:sp>
        <p:nvSpPr>
          <p:cNvPr id="5" name="TextBox 4"/>
          <p:cNvSpPr txBox="1"/>
          <p:nvPr/>
        </p:nvSpPr>
        <p:spPr>
          <a:xfrm>
            <a:off x="533400" y="1752600"/>
            <a:ext cx="8305800" cy="1569660"/>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This is the ion source for the anaerobic chamber.  The salt “bridge”  allows the flow of ions between the chambers.  The aerobic chamber provides a potential gradient</a:t>
            </a:r>
          </a:p>
          <a:p>
            <a:r>
              <a:rPr lang="en-US" sz="2400" b="1" dirty="0" smtClean="0">
                <a:latin typeface="Times New Roman" pitchFamily="18" charset="0"/>
                <a:cs typeface="Times New Roman" pitchFamily="18" charset="0"/>
              </a:rPr>
              <a:t> increasing the ion capacity of the bridge.</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04800" y="0"/>
            <a:ext cx="8382000" cy="762000"/>
          </a:xfrm>
        </p:spPr>
        <p:txBody>
          <a:bodyPr>
            <a:normAutofit/>
          </a:bodyPr>
          <a:lstStyle/>
          <a:p>
            <a:r>
              <a:rPr lang="en-US" sz="3200" b="1" dirty="0" smtClean="0"/>
              <a:t>Collecting the organisms</a:t>
            </a:r>
            <a:endParaRPr lang="en-US" sz="3200" b="1" dirty="0"/>
          </a:p>
        </p:txBody>
      </p:sp>
      <p:sp>
        <p:nvSpPr>
          <p:cNvPr id="8" name="Content Placeholder 7"/>
          <p:cNvSpPr>
            <a:spLocks noGrp="1"/>
          </p:cNvSpPr>
          <p:nvPr>
            <p:ph idx="1"/>
          </p:nvPr>
        </p:nvSpPr>
        <p:spPr>
          <a:xfrm>
            <a:off x="381000" y="609600"/>
            <a:ext cx="8229600" cy="5211763"/>
          </a:xfrm>
        </p:spPr>
        <p:txBody>
          <a:bodyPr>
            <a:normAutofit/>
          </a:bodyPr>
          <a:lstStyle/>
          <a:p>
            <a:pPr marL="342900" lvl="1" indent="-342900">
              <a:buNone/>
            </a:pPr>
            <a:r>
              <a:rPr lang="en-US" b="1" dirty="0" smtClean="0"/>
              <a:t>Anaerobic (anode -)</a:t>
            </a:r>
          </a:p>
          <a:p>
            <a:pPr marL="342900" lvl="1" indent="-342900"/>
            <a:r>
              <a:rPr lang="en-US" dirty="0" smtClean="0"/>
              <a:t>Anaerobic organisms survive in areas with no oxygen. Fine grained sediments such as mud do not allow enough bubbles and oxygen to reach the organisms. Generally organisms at the bottom of lakes and ponds are anaerobic. Anaerobics reduce the environment as they </a:t>
            </a:r>
            <a:r>
              <a:rPr lang="en-US" dirty="0" err="1" smtClean="0"/>
              <a:t>metabololize</a:t>
            </a:r>
            <a:r>
              <a:rPr lang="en-US" dirty="0" smtClean="0"/>
              <a:t>.</a:t>
            </a:r>
          </a:p>
          <a:p>
            <a:pPr marL="342900" lvl="1" indent="-342900">
              <a:buNone/>
            </a:pPr>
            <a:r>
              <a:rPr lang="en-US" b="1" dirty="0" smtClean="0"/>
              <a:t>Aerobic (cathode +)</a:t>
            </a:r>
          </a:p>
          <a:p>
            <a:pPr marL="342900" lvl="1" indent="-342900"/>
            <a:r>
              <a:rPr lang="en-US" dirty="0" smtClean="0"/>
              <a:t>Aerobic organisms require oxygen to survive. They live in the water column and other oxygen rich environments.</a:t>
            </a:r>
          </a:p>
          <a:p>
            <a:pPr marL="342900" lvl="1" indent="-342900">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639762"/>
          </a:xfrm>
        </p:spPr>
        <p:txBody>
          <a:bodyPr>
            <a:normAutofit fontScale="90000"/>
          </a:bodyPr>
          <a:lstStyle/>
          <a:p>
            <a:r>
              <a:rPr lang="en-US" sz="3600" dirty="0" smtClean="0"/>
              <a:t>Help the anaerobic organisms metabolize faster</a:t>
            </a:r>
            <a:endParaRPr lang="en-US" dirty="0"/>
          </a:p>
        </p:txBody>
      </p:sp>
      <p:sp>
        <p:nvSpPr>
          <p:cNvPr id="3" name="Content Placeholder 2"/>
          <p:cNvSpPr>
            <a:spLocks noGrp="1"/>
          </p:cNvSpPr>
          <p:nvPr>
            <p:ph idx="1"/>
          </p:nvPr>
        </p:nvSpPr>
        <p:spPr>
          <a:xfrm>
            <a:off x="381000" y="457200"/>
            <a:ext cx="8534400" cy="3048000"/>
          </a:xfrm>
        </p:spPr>
        <p:txBody>
          <a:bodyPr/>
          <a:lstStyle/>
          <a:p>
            <a:pPr>
              <a:buNone/>
            </a:pPr>
            <a:r>
              <a:rPr lang="en-US" dirty="0" smtClean="0"/>
              <a:t>The voltmeter reads the difference between the anaerobic and aerobic chambers. </a:t>
            </a:r>
          </a:p>
          <a:p>
            <a:pPr>
              <a:buNone/>
            </a:pPr>
            <a:r>
              <a:rPr lang="en-US" dirty="0" smtClean="0"/>
              <a:t>This provides low (1 </a:t>
            </a:r>
            <a:r>
              <a:rPr lang="en-US" dirty="0" err="1" smtClean="0"/>
              <a:t>milli</a:t>
            </a:r>
            <a:r>
              <a:rPr lang="en-US" dirty="0" smtClean="0"/>
              <a:t>-amp</a:t>
            </a:r>
            <a:r>
              <a:rPr lang="en-US" dirty="0" smtClean="0"/>
              <a:t>) continuous power that is not weather dependent and practically maintenance free</a:t>
            </a:r>
          </a:p>
        </p:txBody>
      </p:sp>
      <p:sp>
        <p:nvSpPr>
          <p:cNvPr id="4" name="Rectangle 3"/>
          <p:cNvSpPr/>
          <p:nvPr/>
        </p:nvSpPr>
        <p:spPr>
          <a:xfrm>
            <a:off x="0" y="3505200"/>
            <a:ext cx="9144000" cy="33528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blipFill>
            <a:blip r:embed="rId3" cstate="print">
              <a:lum bright="7000" contrast="-89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457200" y="0"/>
            <a:ext cx="8153400" cy="914400"/>
          </a:xfrm>
        </p:spPr>
        <p:txBody>
          <a:bodyPr>
            <a:normAutofit/>
          </a:bodyPr>
          <a:lstStyle/>
          <a:p>
            <a:r>
              <a:rPr lang="en-US" sz="3200" dirty="0" smtClean="0"/>
              <a:t>The Resources</a:t>
            </a:r>
            <a:endParaRPr lang="en-US" sz="3200" dirty="0"/>
          </a:p>
        </p:txBody>
      </p:sp>
      <p:sp>
        <p:nvSpPr>
          <p:cNvPr id="11" name="Content Placeholder 10"/>
          <p:cNvSpPr>
            <a:spLocks noGrp="1"/>
          </p:cNvSpPr>
          <p:nvPr>
            <p:ph idx="1"/>
          </p:nvPr>
        </p:nvSpPr>
        <p:spPr>
          <a:xfrm>
            <a:off x="381000" y="762000"/>
            <a:ext cx="8534400" cy="5715000"/>
          </a:xfrm>
        </p:spPr>
        <p:txBody>
          <a:bodyPr>
            <a:normAutofit fontScale="70000" lnSpcReduction="20000"/>
          </a:bodyPr>
          <a:lstStyle/>
          <a:p>
            <a:pPr>
              <a:buNone/>
            </a:pPr>
            <a:r>
              <a:rPr lang="en-US" dirty="0" smtClean="0"/>
              <a:t>Supply List (all under $50 dollars)</a:t>
            </a:r>
          </a:p>
          <a:p>
            <a:r>
              <a:rPr lang="en-US" dirty="0" smtClean="0"/>
              <a:t>2 inch PVC pipe (for ion transport)</a:t>
            </a:r>
          </a:p>
          <a:p>
            <a:r>
              <a:rPr lang="en-US" dirty="0" smtClean="0"/>
              <a:t>Jello (for sticking salt to)</a:t>
            </a:r>
          </a:p>
          <a:p>
            <a:r>
              <a:rPr lang="en-US" dirty="0" smtClean="0"/>
              <a:t>Salt (ion source)</a:t>
            </a:r>
          </a:p>
          <a:p>
            <a:r>
              <a:rPr lang="en-US" dirty="0" smtClean="0"/>
              <a:t>4 inch PVC Pipe (normally used for toilets)</a:t>
            </a:r>
          </a:p>
          <a:p>
            <a:r>
              <a:rPr lang="en-US" dirty="0" smtClean="0"/>
              <a:t>Anaerobic organisms (mud in this case)</a:t>
            </a:r>
          </a:p>
          <a:p>
            <a:r>
              <a:rPr lang="en-US" dirty="0" smtClean="0"/>
              <a:t>Aerobic organisms(water from no fish pond)</a:t>
            </a:r>
          </a:p>
          <a:p>
            <a:r>
              <a:rPr lang="en-US" dirty="0" smtClean="0"/>
              <a:t>Graphite (carpenters pencils) e</a:t>
            </a:r>
            <a:r>
              <a:rPr lang="en-US" baseline="30000" dirty="0" smtClean="0"/>
              <a:t>-</a:t>
            </a:r>
            <a:r>
              <a:rPr lang="en-US" dirty="0" smtClean="0"/>
              <a:t> source</a:t>
            </a:r>
          </a:p>
          <a:p>
            <a:r>
              <a:rPr lang="en-US" dirty="0" smtClean="0"/>
              <a:t>3 wires (ground, anaerobic, aerobic)</a:t>
            </a:r>
          </a:p>
          <a:p>
            <a:r>
              <a:rPr lang="en-US" dirty="0" smtClean="0"/>
              <a:t>Hot Glue Gun and sticks</a:t>
            </a:r>
          </a:p>
          <a:p>
            <a:r>
              <a:rPr lang="en-US" dirty="0" smtClean="0"/>
              <a:t>Blow dryer</a:t>
            </a:r>
          </a:p>
          <a:p>
            <a:pPr>
              <a:buNone/>
            </a:pPr>
            <a:r>
              <a:rPr lang="en-US" dirty="0" smtClean="0"/>
              <a:t>Time</a:t>
            </a:r>
          </a:p>
          <a:p>
            <a:r>
              <a:rPr lang="en-US" dirty="0" smtClean="0"/>
              <a:t>15 min for salt bridge construction</a:t>
            </a:r>
          </a:p>
          <a:p>
            <a:r>
              <a:rPr lang="en-US" dirty="0" smtClean="0"/>
              <a:t>1 day  wait time for bridge to harden</a:t>
            </a:r>
          </a:p>
          <a:p>
            <a:r>
              <a:rPr lang="en-US" dirty="0" smtClean="0"/>
              <a:t>2 to 3 hours to complete the battery</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Thank You</a:t>
            </a:r>
            <a:endParaRPr lang="en-US" dirty="0"/>
          </a:p>
        </p:txBody>
      </p:sp>
      <p:sp>
        <p:nvSpPr>
          <p:cNvPr id="4" name="Rectangle 3"/>
          <p:cNvSpPr/>
          <p:nvPr/>
        </p:nvSpPr>
        <p:spPr>
          <a:xfrm>
            <a:off x="152400" y="1066800"/>
            <a:ext cx="8991600" cy="5562600"/>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324</Words>
  <Application>Microsoft Office PowerPoint</Application>
  <PresentationFormat>On-screen Show (4:3)</PresentationFormat>
  <Paragraphs>47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The Bug Battery</vt:lpstr>
      <vt:lpstr>The Bug Battery General Parts</vt:lpstr>
      <vt:lpstr>Building the Salt bridge</vt:lpstr>
      <vt:lpstr>Collecting the organisms</vt:lpstr>
      <vt:lpstr>Help the anaerobic organisms metabolize faster</vt:lpstr>
      <vt:lpstr>The Resources</vt:lpstr>
      <vt:lpstr>Thank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Bug Battery</dc:title>
  <dc:creator>Heather Smith</dc:creator>
  <cp:lastModifiedBy>Keith Evan Schubert</cp:lastModifiedBy>
  <cp:revision>17</cp:revision>
  <dcterms:created xsi:type="dcterms:W3CDTF">2010-04-01T23:52:36Z</dcterms:created>
  <dcterms:modified xsi:type="dcterms:W3CDTF">2010-04-03T07:54:15Z</dcterms:modified>
</cp:coreProperties>
</file>