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2"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75" d="100"/>
          <a:sy n="75" d="100"/>
        </p:scale>
        <p:origin x="60" y="9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8EB9-116F-024C-A22F-74F8A95CC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DB206C-7D2F-E4D0-D018-377F93255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5B49F3-3DF8-782A-36A4-47789EF06F61}"/>
              </a:ext>
            </a:extLst>
          </p:cNvPr>
          <p:cNvSpPr>
            <a:spLocks noGrp="1"/>
          </p:cNvSpPr>
          <p:nvPr>
            <p:ph type="dt" sz="half" idx="10"/>
          </p:nvPr>
        </p:nvSpPr>
        <p:spPr/>
        <p:txBody>
          <a:bodyPr/>
          <a:lstStyle/>
          <a:p>
            <a:fld id="{A1A13526-A904-44B8-95B8-7955CBCD48DE}" type="datetimeFigureOut">
              <a:rPr lang="en-US" smtClean="0"/>
              <a:t>8/22/2025</a:t>
            </a:fld>
            <a:endParaRPr lang="en-US"/>
          </a:p>
        </p:txBody>
      </p:sp>
      <p:sp>
        <p:nvSpPr>
          <p:cNvPr id="5" name="Footer Placeholder 4">
            <a:extLst>
              <a:ext uri="{FF2B5EF4-FFF2-40B4-BE49-F238E27FC236}">
                <a16:creationId xmlns:a16="http://schemas.microsoft.com/office/drawing/2014/main" id="{19CD0961-3954-4E54-579D-54A8D3A98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84AF7-F913-4757-076F-0F9B697828D6}"/>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202299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0BAF-0C2A-F968-A31C-55C9E8848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CEE8C9-9BA2-4D70-E5CF-17530468E3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C889A-890E-AD22-D225-A72E7161B7B1}"/>
              </a:ext>
            </a:extLst>
          </p:cNvPr>
          <p:cNvSpPr>
            <a:spLocks noGrp="1"/>
          </p:cNvSpPr>
          <p:nvPr>
            <p:ph type="dt" sz="half" idx="10"/>
          </p:nvPr>
        </p:nvSpPr>
        <p:spPr/>
        <p:txBody>
          <a:bodyPr/>
          <a:lstStyle/>
          <a:p>
            <a:fld id="{A1A13526-A904-44B8-95B8-7955CBCD48DE}" type="datetimeFigureOut">
              <a:rPr lang="en-US" smtClean="0"/>
              <a:t>8/22/2025</a:t>
            </a:fld>
            <a:endParaRPr lang="en-US"/>
          </a:p>
        </p:txBody>
      </p:sp>
      <p:sp>
        <p:nvSpPr>
          <p:cNvPr id="5" name="Footer Placeholder 4">
            <a:extLst>
              <a:ext uri="{FF2B5EF4-FFF2-40B4-BE49-F238E27FC236}">
                <a16:creationId xmlns:a16="http://schemas.microsoft.com/office/drawing/2014/main" id="{494BA60D-B71B-DD37-7214-351724BC8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39A1B-675E-C184-27C2-4D6C97A7AC7D}"/>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29780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573CC-8E61-EC5D-9D6D-E9F1AC06FE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F94F3D-412A-9477-7CC0-865E05ABA7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5FFD2-1F00-476B-91F1-F8F96AECF24F}"/>
              </a:ext>
            </a:extLst>
          </p:cNvPr>
          <p:cNvSpPr>
            <a:spLocks noGrp="1"/>
          </p:cNvSpPr>
          <p:nvPr>
            <p:ph type="dt" sz="half" idx="10"/>
          </p:nvPr>
        </p:nvSpPr>
        <p:spPr/>
        <p:txBody>
          <a:bodyPr/>
          <a:lstStyle/>
          <a:p>
            <a:fld id="{A1A13526-A904-44B8-95B8-7955CBCD48DE}" type="datetimeFigureOut">
              <a:rPr lang="en-US" smtClean="0"/>
              <a:t>8/22/2025</a:t>
            </a:fld>
            <a:endParaRPr lang="en-US"/>
          </a:p>
        </p:txBody>
      </p:sp>
      <p:sp>
        <p:nvSpPr>
          <p:cNvPr id="5" name="Footer Placeholder 4">
            <a:extLst>
              <a:ext uri="{FF2B5EF4-FFF2-40B4-BE49-F238E27FC236}">
                <a16:creationId xmlns:a16="http://schemas.microsoft.com/office/drawing/2014/main" id="{AE9FBEFB-B094-BFCE-3F19-AB036A540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858EC-4909-9F78-2F84-20B7996FDBC9}"/>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327312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C912-4D87-11E1-7D38-1EF710C5C0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A6E05-BF68-7766-0E3B-433C68F6C8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77586-AF1C-09EA-785A-461FB5C05A06}"/>
              </a:ext>
            </a:extLst>
          </p:cNvPr>
          <p:cNvSpPr>
            <a:spLocks noGrp="1"/>
          </p:cNvSpPr>
          <p:nvPr>
            <p:ph type="dt" sz="half" idx="10"/>
          </p:nvPr>
        </p:nvSpPr>
        <p:spPr/>
        <p:txBody>
          <a:bodyPr/>
          <a:lstStyle/>
          <a:p>
            <a:fld id="{A1A13526-A904-44B8-95B8-7955CBCD48DE}" type="datetimeFigureOut">
              <a:rPr lang="en-US" smtClean="0"/>
              <a:t>8/22/2025</a:t>
            </a:fld>
            <a:endParaRPr lang="en-US"/>
          </a:p>
        </p:txBody>
      </p:sp>
      <p:sp>
        <p:nvSpPr>
          <p:cNvPr id="5" name="Footer Placeholder 4">
            <a:extLst>
              <a:ext uri="{FF2B5EF4-FFF2-40B4-BE49-F238E27FC236}">
                <a16:creationId xmlns:a16="http://schemas.microsoft.com/office/drawing/2014/main" id="{A28A3C81-E7A8-6F35-80DC-D7AB979A4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CAEF7-202D-BDF2-9A02-38F4CBCE3AF9}"/>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204248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734C-D632-1BBD-A0B9-DE8796982F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EA3036-35C3-3B71-B9C8-4E22563BC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CBE97-1A0C-F8F8-FD1D-E7967A931A8B}"/>
              </a:ext>
            </a:extLst>
          </p:cNvPr>
          <p:cNvSpPr>
            <a:spLocks noGrp="1"/>
          </p:cNvSpPr>
          <p:nvPr>
            <p:ph type="dt" sz="half" idx="10"/>
          </p:nvPr>
        </p:nvSpPr>
        <p:spPr/>
        <p:txBody>
          <a:bodyPr/>
          <a:lstStyle/>
          <a:p>
            <a:fld id="{A1A13526-A904-44B8-95B8-7955CBCD48DE}" type="datetimeFigureOut">
              <a:rPr lang="en-US" smtClean="0"/>
              <a:t>8/22/2025</a:t>
            </a:fld>
            <a:endParaRPr lang="en-US"/>
          </a:p>
        </p:txBody>
      </p:sp>
      <p:sp>
        <p:nvSpPr>
          <p:cNvPr id="5" name="Footer Placeholder 4">
            <a:extLst>
              <a:ext uri="{FF2B5EF4-FFF2-40B4-BE49-F238E27FC236}">
                <a16:creationId xmlns:a16="http://schemas.microsoft.com/office/drawing/2014/main" id="{01C1F918-B560-7DD8-8CA2-EFB288A16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69802-559B-DDE3-AAC5-79DEE81FF208}"/>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179042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C73F-435A-D077-4944-90A4B968C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94CFB-D2A1-18D4-15FE-21CE2B7434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2F663-39E6-E856-A3E5-4377AE3115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0680-B005-ED9B-C5B0-FAAC0922D2C7}"/>
              </a:ext>
            </a:extLst>
          </p:cNvPr>
          <p:cNvSpPr>
            <a:spLocks noGrp="1"/>
          </p:cNvSpPr>
          <p:nvPr>
            <p:ph type="dt" sz="half" idx="10"/>
          </p:nvPr>
        </p:nvSpPr>
        <p:spPr/>
        <p:txBody>
          <a:bodyPr/>
          <a:lstStyle/>
          <a:p>
            <a:fld id="{A1A13526-A904-44B8-95B8-7955CBCD48DE}" type="datetimeFigureOut">
              <a:rPr lang="en-US" smtClean="0"/>
              <a:t>8/22/2025</a:t>
            </a:fld>
            <a:endParaRPr lang="en-US"/>
          </a:p>
        </p:txBody>
      </p:sp>
      <p:sp>
        <p:nvSpPr>
          <p:cNvPr id="6" name="Footer Placeholder 5">
            <a:extLst>
              <a:ext uri="{FF2B5EF4-FFF2-40B4-BE49-F238E27FC236}">
                <a16:creationId xmlns:a16="http://schemas.microsoft.com/office/drawing/2014/main" id="{BC776C12-A71D-48CB-7BEE-AC258B60B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3DA9FD-54E9-62DE-4023-9E1026C981C2}"/>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314965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E0B-B40B-A9B8-757D-A0C40B53FE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46353-FB54-ADB7-9D4C-0EBCCF229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A857B-24E6-5E59-F41E-9EAFA0D1C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DAFD90-E012-64EB-74B3-05E634E7ED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6BD379-5261-BB16-39EF-C2605FBB8A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E6075F-BDBD-280C-839A-19048B0714FD}"/>
              </a:ext>
            </a:extLst>
          </p:cNvPr>
          <p:cNvSpPr>
            <a:spLocks noGrp="1"/>
          </p:cNvSpPr>
          <p:nvPr>
            <p:ph type="dt" sz="half" idx="10"/>
          </p:nvPr>
        </p:nvSpPr>
        <p:spPr/>
        <p:txBody>
          <a:bodyPr/>
          <a:lstStyle/>
          <a:p>
            <a:fld id="{A1A13526-A904-44B8-95B8-7955CBCD48DE}" type="datetimeFigureOut">
              <a:rPr lang="en-US" smtClean="0"/>
              <a:t>8/22/2025</a:t>
            </a:fld>
            <a:endParaRPr lang="en-US"/>
          </a:p>
        </p:txBody>
      </p:sp>
      <p:sp>
        <p:nvSpPr>
          <p:cNvPr id="8" name="Footer Placeholder 7">
            <a:extLst>
              <a:ext uri="{FF2B5EF4-FFF2-40B4-BE49-F238E27FC236}">
                <a16:creationId xmlns:a16="http://schemas.microsoft.com/office/drawing/2014/main" id="{F0EB41A9-3F0F-88AD-2072-DD8D0C8480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E526C-1DE1-B61D-A9C9-0CC225FFF692}"/>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206664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9850-DD09-82F3-DB6C-0B61D53A4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1A0E9C-399B-4105-28DD-7383C7404CA2}"/>
              </a:ext>
            </a:extLst>
          </p:cNvPr>
          <p:cNvSpPr>
            <a:spLocks noGrp="1"/>
          </p:cNvSpPr>
          <p:nvPr>
            <p:ph type="dt" sz="half" idx="10"/>
          </p:nvPr>
        </p:nvSpPr>
        <p:spPr/>
        <p:txBody>
          <a:bodyPr/>
          <a:lstStyle/>
          <a:p>
            <a:fld id="{A1A13526-A904-44B8-95B8-7955CBCD48DE}" type="datetimeFigureOut">
              <a:rPr lang="en-US" smtClean="0"/>
              <a:t>8/22/2025</a:t>
            </a:fld>
            <a:endParaRPr lang="en-US"/>
          </a:p>
        </p:txBody>
      </p:sp>
      <p:sp>
        <p:nvSpPr>
          <p:cNvPr id="4" name="Footer Placeholder 3">
            <a:extLst>
              <a:ext uri="{FF2B5EF4-FFF2-40B4-BE49-F238E27FC236}">
                <a16:creationId xmlns:a16="http://schemas.microsoft.com/office/drawing/2014/main" id="{533BAB21-395A-5B3B-E6C5-19BF02B45C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907A2-2CA4-FE8C-BEBA-3F081EFF5694}"/>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152362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95B86D-6037-C2B2-F1F7-2D778D4FA8A3}"/>
              </a:ext>
            </a:extLst>
          </p:cNvPr>
          <p:cNvSpPr>
            <a:spLocks noGrp="1"/>
          </p:cNvSpPr>
          <p:nvPr>
            <p:ph type="dt" sz="half" idx="10"/>
          </p:nvPr>
        </p:nvSpPr>
        <p:spPr/>
        <p:txBody>
          <a:bodyPr/>
          <a:lstStyle/>
          <a:p>
            <a:fld id="{A1A13526-A904-44B8-95B8-7955CBCD48DE}" type="datetimeFigureOut">
              <a:rPr lang="en-US" smtClean="0"/>
              <a:t>8/22/2025</a:t>
            </a:fld>
            <a:endParaRPr lang="en-US"/>
          </a:p>
        </p:txBody>
      </p:sp>
      <p:sp>
        <p:nvSpPr>
          <p:cNvPr id="3" name="Footer Placeholder 2">
            <a:extLst>
              <a:ext uri="{FF2B5EF4-FFF2-40B4-BE49-F238E27FC236}">
                <a16:creationId xmlns:a16="http://schemas.microsoft.com/office/drawing/2014/main" id="{DDC52C08-EED7-D95F-BF76-BD552F27BE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53D904-E15F-F93C-EEAA-B72A8D19C5B7}"/>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91148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02C4-7B40-31E1-F8B9-E79ACECF8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024197-5A40-A6C5-39FE-7E87937B03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B98F0C-7D14-28BC-7819-F927A06A4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03C65-EC48-B462-0437-7151503F5696}"/>
              </a:ext>
            </a:extLst>
          </p:cNvPr>
          <p:cNvSpPr>
            <a:spLocks noGrp="1"/>
          </p:cNvSpPr>
          <p:nvPr>
            <p:ph type="dt" sz="half" idx="10"/>
          </p:nvPr>
        </p:nvSpPr>
        <p:spPr/>
        <p:txBody>
          <a:bodyPr/>
          <a:lstStyle/>
          <a:p>
            <a:fld id="{A1A13526-A904-44B8-95B8-7955CBCD48DE}" type="datetimeFigureOut">
              <a:rPr lang="en-US" smtClean="0"/>
              <a:t>8/22/2025</a:t>
            </a:fld>
            <a:endParaRPr lang="en-US"/>
          </a:p>
        </p:txBody>
      </p:sp>
      <p:sp>
        <p:nvSpPr>
          <p:cNvPr id="6" name="Footer Placeholder 5">
            <a:extLst>
              <a:ext uri="{FF2B5EF4-FFF2-40B4-BE49-F238E27FC236}">
                <a16:creationId xmlns:a16="http://schemas.microsoft.com/office/drawing/2014/main" id="{069D4589-A6F3-5A03-1F2F-677396F1E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4CE76-30E1-ABF2-D9B7-CECF7D465BCE}"/>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89396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E2A5-D574-1514-F01C-BFEADD94F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E380C1-D81A-E24A-6562-8A75C55694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82E646-46B2-1E04-1988-5E1CEBB79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C61F9-9DAA-4CB4-7BB5-887CB0C5227B}"/>
              </a:ext>
            </a:extLst>
          </p:cNvPr>
          <p:cNvSpPr>
            <a:spLocks noGrp="1"/>
          </p:cNvSpPr>
          <p:nvPr>
            <p:ph type="dt" sz="half" idx="10"/>
          </p:nvPr>
        </p:nvSpPr>
        <p:spPr/>
        <p:txBody>
          <a:bodyPr/>
          <a:lstStyle/>
          <a:p>
            <a:fld id="{A1A13526-A904-44B8-95B8-7955CBCD48DE}" type="datetimeFigureOut">
              <a:rPr lang="en-US" smtClean="0"/>
              <a:t>8/22/2025</a:t>
            </a:fld>
            <a:endParaRPr lang="en-US"/>
          </a:p>
        </p:txBody>
      </p:sp>
      <p:sp>
        <p:nvSpPr>
          <p:cNvPr id="6" name="Footer Placeholder 5">
            <a:extLst>
              <a:ext uri="{FF2B5EF4-FFF2-40B4-BE49-F238E27FC236}">
                <a16:creationId xmlns:a16="http://schemas.microsoft.com/office/drawing/2014/main" id="{0DB96BA2-53A3-018C-7C78-0B7FAA766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03186-27C2-EECA-A243-5BB8ED54FC33}"/>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156842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9892F-E5C4-1B8D-2C20-52648367D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1CDD3A-10D7-8332-5267-6478A81CC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D4DD2-EBCD-70FF-592E-B5B4F1BCF8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A13526-A904-44B8-95B8-7955CBCD48DE}" type="datetimeFigureOut">
              <a:rPr lang="en-US" smtClean="0"/>
              <a:t>8/22/2025</a:t>
            </a:fld>
            <a:endParaRPr lang="en-US"/>
          </a:p>
        </p:txBody>
      </p:sp>
      <p:sp>
        <p:nvSpPr>
          <p:cNvPr id="5" name="Footer Placeholder 4">
            <a:extLst>
              <a:ext uri="{FF2B5EF4-FFF2-40B4-BE49-F238E27FC236}">
                <a16:creationId xmlns:a16="http://schemas.microsoft.com/office/drawing/2014/main" id="{97F38593-3E77-E96A-EF3A-5CBCCE4372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9745DB4-7121-3E58-940A-487674F0A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2E9623-6DE2-4938-A011-9E5DC8D9417C}" type="slidenum">
              <a:rPr lang="en-US" smtClean="0"/>
              <a:t>‹#›</a:t>
            </a:fld>
            <a:endParaRPr lang="en-US"/>
          </a:p>
        </p:txBody>
      </p:sp>
    </p:spTree>
    <p:extLst>
      <p:ext uri="{BB962C8B-B14F-4D97-AF65-F5344CB8AC3E}">
        <p14:creationId xmlns:p14="http://schemas.microsoft.com/office/powerpoint/2010/main" val="2577532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6E32-AE4F-A2FC-91CE-9A34FE4CF574}"/>
              </a:ext>
            </a:extLst>
          </p:cNvPr>
          <p:cNvSpPr>
            <a:spLocks noGrp="1"/>
          </p:cNvSpPr>
          <p:nvPr>
            <p:ph type="ctrTitle"/>
          </p:nvPr>
        </p:nvSpPr>
        <p:spPr/>
        <p:txBody>
          <a:bodyPr/>
          <a:lstStyle/>
          <a:p>
            <a:r>
              <a:rPr lang="en-US" dirty="0"/>
              <a:t>Church History</a:t>
            </a:r>
          </a:p>
        </p:txBody>
      </p:sp>
      <p:sp>
        <p:nvSpPr>
          <p:cNvPr id="3" name="Subtitle 2">
            <a:extLst>
              <a:ext uri="{FF2B5EF4-FFF2-40B4-BE49-F238E27FC236}">
                <a16:creationId xmlns:a16="http://schemas.microsoft.com/office/drawing/2014/main" id="{8B448C3E-9BC5-675D-5A3D-69CFDBF65A5A}"/>
              </a:ext>
            </a:extLst>
          </p:cNvPr>
          <p:cNvSpPr>
            <a:spLocks noGrp="1"/>
          </p:cNvSpPr>
          <p:nvPr>
            <p:ph type="subTitle" idx="1"/>
          </p:nvPr>
        </p:nvSpPr>
        <p:spPr/>
        <p:txBody>
          <a:bodyPr/>
          <a:lstStyle/>
          <a:p>
            <a:r>
              <a:rPr lang="en-US" dirty="0"/>
              <a:t>The first millennia</a:t>
            </a:r>
          </a:p>
        </p:txBody>
      </p:sp>
    </p:spTree>
    <p:extLst>
      <p:ext uri="{BB962C8B-B14F-4D97-AF65-F5344CB8AC3E}">
        <p14:creationId xmlns:p14="http://schemas.microsoft.com/office/powerpoint/2010/main" val="90880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ACE1-4522-06AE-A7DB-580F3A166D00}"/>
              </a:ext>
            </a:extLst>
          </p:cNvPr>
          <p:cNvSpPr>
            <a:spLocks noGrp="1"/>
          </p:cNvSpPr>
          <p:nvPr>
            <p:ph type="title"/>
          </p:nvPr>
        </p:nvSpPr>
        <p:spPr/>
        <p:txBody>
          <a:bodyPr/>
          <a:lstStyle/>
          <a:p>
            <a:r>
              <a:rPr lang="en-US" dirty="0"/>
              <a:t>The first Century</a:t>
            </a:r>
          </a:p>
        </p:txBody>
      </p:sp>
      <p:sp>
        <p:nvSpPr>
          <p:cNvPr id="3" name="Content Placeholder 2">
            <a:extLst>
              <a:ext uri="{FF2B5EF4-FFF2-40B4-BE49-F238E27FC236}">
                <a16:creationId xmlns:a16="http://schemas.microsoft.com/office/drawing/2014/main" id="{5590A44C-4DB0-B0F6-3C1B-A81A0BDAE80E}"/>
              </a:ext>
            </a:extLst>
          </p:cNvPr>
          <p:cNvSpPr>
            <a:spLocks noGrp="1"/>
          </p:cNvSpPr>
          <p:nvPr>
            <p:ph idx="1"/>
          </p:nvPr>
        </p:nvSpPr>
        <p:spPr/>
        <p:txBody>
          <a:bodyPr/>
          <a:lstStyle/>
          <a:p>
            <a:r>
              <a:rPr lang="en-US" dirty="0"/>
              <a:t>3 Chief Church Fathers</a:t>
            </a:r>
          </a:p>
          <a:p>
            <a:pPr lvl="1"/>
            <a:r>
              <a:rPr lang="en-US" dirty="0"/>
              <a:t>Polycarp</a:t>
            </a:r>
          </a:p>
          <a:p>
            <a:pPr lvl="1"/>
            <a:r>
              <a:rPr lang="en-US" dirty="0"/>
              <a:t>Ignatius</a:t>
            </a:r>
          </a:p>
          <a:p>
            <a:pPr lvl="1"/>
            <a:r>
              <a:rPr lang="en-US" dirty="0"/>
              <a:t>Clement</a:t>
            </a:r>
          </a:p>
          <a:p>
            <a:pPr lvl="1"/>
            <a:r>
              <a:rPr lang="en-US" dirty="0">
                <a:solidFill>
                  <a:schemeClr val="accent6"/>
                </a:solidFill>
              </a:rPr>
              <a:t>Papias</a:t>
            </a:r>
          </a:p>
          <a:p>
            <a:r>
              <a:rPr lang="en-US" dirty="0"/>
              <a:t>Writings</a:t>
            </a:r>
          </a:p>
          <a:p>
            <a:pPr lvl="1"/>
            <a:r>
              <a:rPr lang="en-US" dirty="0"/>
              <a:t>Didache</a:t>
            </a:r>
          </a:p>
          <a:p>
            <a:pPr lvl="1"/>
            <a:r>
              <a:rPr lang="en-US" dirty="0"/>
              <a:t>Shepherd of Hermas</a:t>
            </a:r>
          </a:p>
          <a:p>
            <a:r>
              <a:rPr lang="en-US" dirty="0"/>
              <a:t>Major Issues</a:t>
            </a:r>
          </a:p>
          <a:p>
            <a:pPr lvl="1"/>
            <a:r>
              <a:rPr lang="en-US" dirty="0"/>
              <a:t>Roman pressures</a:t>
            </a:r>
          </a:p>
        </p:txBody>
      </p:sp>
    </p:spTree>
    <p:extLst>
      <p:ext uri="{BB962C8B-B14F-4D97-AF65-F5344CB8AC3E}">
        <p14:creationId xmlns:p14="http://schemas.microsoft.com/office/powerpoint/2010/main" val="376484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2041-C37E-CC1B-3AF8-6D6C5FED64A6}"/>
              </a:ext>
            </a:extLst>
          </p:cNvPr>
          <p:cNvSpPr>
            <a:spLocks noGrp="1"/>
          </p:cNvSpPr>
          <p:nvPr>
            <p:ph type="title"/>
          </p:nvPr>
        </p:nvSpPr>
        <p:spPr/>
        <p:txBody>
          <a:bodyPr/>
          <a:lstStyle/>
          <a:p>
            <a:r>
              <a:rPr lang="en-US" dirty="0"/>
              <a:t>Polycarp</a:t>
            </a:r>
          </a:p>
        </p:txBody>
      </p:sp>
      <p:sp>
        <p:nvSpPr>
          <p:cNvPr id="3" name="Content Placeholder 2">
            <a:extLst>
              <a:ext uri="{FF2B5EF4-FFF2-40B4-BE49-F238E27FC236}">
                <a16:creationId xmlns:a16="http://schemas.microsoft.com/office/drawing/2014/main" id="{9DB19CC7-2A04-A810-EAE8-2B971FB3E9B2}"/>
              </a:ext>
            </a:extLst>
          </p:cNvPr>
          <p:cNvSpPr>
            <a:spLocks noGrp="1"/>
          </p:cNvSpPr>
          <p:nvPr>
            <p:ph idx="1"/>
          </p:nvPr>
        </p:nvSpPr>
        <p:spPr>
          <a:xfrm>
            <a:off x="168022" y="1397000"/>
            <a:ext cx="7607808" cy="5257800"/>
          </a:xfrm>
        </p:spPr>
        <p:txBody>
          <a:bodyPr>
            <a:normAutofit fontScale="77500" lnSpcReduction="20000"/>
          </a:bodyPr>
          <a:lstStyle/>
          <a:p>
            <a:r>
              <a:rPr lang="en-US" dirty="0"/>
              <a:t>69-155</a:t>
            </a:r>
          </a:p>
          <a:p>
            <a:r>
              <a:rPr lang="en-US" dirty="0"/>
              <a:t>Disciple of John</a:t>
            </a:r>
          </a:p>
          <a:p>
            <a:r>
              <a:rPr lang="en-US" dirty="0"/>
              <a:t>Name means much fruit (</a:t>
            </a:r>
            <a:r>
              <a:rPr lang="en-US"/>
              <a:t>big evangelist)</a:t>
            </a:r>
            <a:endParaRPr lang="en-US" dirty="0"/>
          </a:p>
          <a:p>
            <a:r>
              <a:rPr lang="en-US" dirty="0"/>
              <a:t>Bishop of Smyrna</a:t>
            </a:r>
          </a:p>
          <a:p>
            <a:r>
              <a:rPr lang="en-US" dirty="0"/>
              <a:t>Discipled Irenaeus (Bishop of Lyons)</a:t>
            </a:r>
          </a:p>
          <a:p>
            <a:r>
              <a:rPr lang="en-US" dirty="0"/>
              <a:t>Martyrdom of Polycarp </a:t>
            </a:r>
          </a:p>
          <a:p>
            <a:pPr lvl="1"/>
            <a:r>
              <a:rPr lang="en-US" dirty="0"/>
              <a:t>"Swear by the fortune of Cæsar; think better of the matter; say, Away with the godless men." But Polycarp regarded with a sad countenance the whole multitude of lawless heathen in the theatre; and waving his hand towards them, groaned, and looking up to Heaven said, "Away with the godless men." And when the Governor urged him further, and said, "Swear, and I will dismiss thee; revile Christ;" Polycarp replied; "Eighty and six years have I been his servant, and he hath wronged me in nothing, and how can I blaspheme my King and my </a:t>
            </a:r>
            <a:r>
              <a:rPr lang="en-US" dirty="0" err="1"/>
              <a:t>Saviour</a:t>
            </a:r>
            <a:r>
              <a:rPr lang="en-US" dirty="0"/>
              <a:t>." And on his pressing him again, saying, "Swear by the fortune of Cæsar," Polycarp replied; "If ye vainly suppose that I shall swear by Cæsar's fortune, as ye call it, pretending to be ignorant of my real character, let me tell you plainly, I am a Christian; and if ye wish to hear the Christian doctrine, appoint me a time, and hear me." </a:t>
            </a:r>
          </a:p>
        </p:txBody>
      </p:sp>
      <p:pic>
        <p:nvPicPr>
          <p:cNvPr id="1026" name="Picture 2" descr="undefined">
            <a:extLst>
              <a:ext uri="{FF2B5EF4-FFF2-40B4-BE49-F238E27FC236}">
                <a16:creationId xmlns:a16="http://schemas.microsoft.com/office/drawing/2014/main" id="{25F04D97-FA3C-E962-ADAA-551882869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5829" y="1825625"/>
            <a:ext cx="4248150"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7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EF86-7710-7C8A-0619-578FAE26063C}"/>
              </a:ext>
            </a:extLst>
          </p:cNvPr>
          <p:cNvSpPr>
            <a:spLocks noGrp="1"/>
          </p:cNvSpPr>
          <p:nvPr>
            <p:ph type="title"/>
          </p:nvPr>
        </p:nvSpPr>
        <p:spPr/>
        <p:txBody>
          <a:bodyPr/>
          <a:lstStyle/>
          <a:p>
            <a:r>
              <a:rPr lang="en-US" dirty="0"/>
              <a:t>Ignatius of Antioch</a:t>
            </a:r>
          </a:p>
        </p:txBody>
      </p:sp>
      <p:sp>
        <p:nvSpPr>
          <p:cNvPr id="3" name="Content Placeholder 2">
            <a:extLst>
              <a:ext uri="{FF2B5EF4-FFF2-40B4-BE49-F238E27FC236}">
                <a16:creationId xmlns:a16="http://schemas.microsoft.com/office/drawing/2014/main" id="{658023AD-1482-024F-3BBE-82BD07975325}"/>
              </a:ext>
            </a:extLst>
          </p:cNvPr>
          <p:cNvSpPr>
            <a:spLocks noGrp="1"/>
          </p:cNvSpPr>
          <p:nvPr>
            <p:ph idx="1"/>
          </p:nvPr>
        </p:nvSpPr>
        <p:spPr>
          <a:xfrm>
            <a:off x="838200" y="1825625"/>
            <a:ext cx="8143875" cy="4351338"/>
          </a:xfrm>
        </p:spPr>
        <p:txBody>
          <a:bodyPr>
            <a:normAutofit fontScale="92500" lnSpcReduction="20000"/>
          </a:bodyPr>
          <a:lstStyle/>
          <a:p>
            <a:r>
              <a:rPr lang="en-US" dirty="0"/>
              <a:t>? – 108/140 in Rome</a:t>
            </a:r>
          </a:p>
          <a:p>
            <a:r>
              <a:rPr lang="en-US" dirty="0"/>
              <a:t>Disciple of John</a:t>
            </a:r>
          </a:p>
          <a:p>
            <a:r>
              <a:rPr lang="en-US"/>
              <a:t>Name relates to fire</a:t>
            </a:r>
            <a:endParaRPr lang="en-US" dirty="0"/>
          </a:p>
          <a:p>
            <a:r>
              <a:rPr lang="en-US" dirty="0"/>
              <a:t>Bishop of Antioch</a:t>
            </a:r>
          </a:p>
          <a:p>
            <a:r>
              <a:rPr lang="en-US" dirty="0"/>
              <a:t>Known to have taught the deity of Christ</a:t>
            </a:r>
          </a:p>
          <a:p>
            <a:r>
              <a:rPr lang="en-US" dirty="0"/>
              <a:t>7 epistles, but they are contested</a:t>
            </a:r>
          </a:p>
          <a:p>
            <a:pPr lvl="1"/>
            <a:r>
              <a:rPr lang="en-US" dirty="0"/>
              <a:t> John Calvin called the epistles "rubbish published under Ignatius' name".</a:t>
            </a:r>
          </a:p>
          <a:p>
            <a:pPr lvl="1"/>
            <a:r>
              <a:rPr lang="en-US" dirty="0"/>
              <a:t> Irenaeus in his Against Heresies V,28:4 cites a passage found in the Epistle of Ignatius to the Romans almost verbatim, but claims it was "said" by "someone of our[ people]"</a:t>
            </a:r>
          </a:p>
        </p:txBody>
      </p:sp>
      <p:pic>
        <p:nvPicPr>
          <p:cNvPr id="2050" name="Picture 2" descr="undefined">
            <a:extLst>
              <a:ext uri="{FF2B5EF4-FFF2-40B4-BE49-F238E27FC236}">
                <a16:creationId xmlns:a16="http://schemas.microsoft.com/office/drawing/2014/main" id="{461B546C-C386-CABE-9E68-5DD38F2C7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0"/>
            <a:ext cx="3209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9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6021-F75C-8959-A082-7E9B9B9694BD}"/>
              </a:ext>
            </a:extLst>
          </p:cNvPr>
          <p:cNvSpPr>
            <a:spLocks noGrp="1"/>
          </p:cNvSpPr>
          <p:nvPr>
            <p:ph type="title"/>
          </p:nvPr>
        </p:nvSpPr>
        <p:spPr/>
        <p:txBody>
          <a:bodyPr/>
          <a:lstStyle/>
          <a:p>
            <a:r>
              <a:rPr lang="en-US" dirty="0"/>
              <a:t>Clement of Rome</a:t>
            </a:r>
          </a:p>
        </p:txBody>
      </p:sp>
      <p:sp>
        <p:nvSpPr>
          <p:cNvPr id="3" name="Content Placeholder 2">
            <a:extLst>
              <a:ext uri="{FF2B5EF4-FFF2-40B4-BE49-F238E27FC236}">
                <a16:creationId xmlns:a16="http://schemas.microsoft.com/office/drawing/2014/main" id="{85CF9340-260F-071C-F395-2ADD38509642}"/>
              </a:ext>
            </a:extLst>
          </p:cNvPr>
          <p:cNvSpPr>
            <a:spLocks noGrp="1"/>
          </p:cNvSpPr>
          <p:nvPr>
            <p:ph idx="1"/>
          </p:nvPr>
        </p:nvSpPr>
        <p:spPr>
          <a:xfrm>
            <a:off x="101600" y="1435100"/>
            <a:ext cx="7385050" cy="5422900"/>
          </a:xfrm>
        </p:spPr>
        <p:txBody>
          <a:bodyPr>
            <a:normAutofit fontScale="62500" lnSpcReduction="20000"/>
          </a:bodyPr>
          <a:lstStyle/>
          <a:p>
            <a:r>
              <a:rPr lang="en-US" dirty="0"/>
              <a:t>?-100</a:t>
            </a:r>
          </a:p>
          <a:p>
            <a:r>
              <a:rPr lang="en-US" dirty="0"/>
              <a:t>Connected to Peter sometimes Paul</a:t>
            </a:r>
          </a:p>
          <a:p>
            <a:r>
              <a:rPr lang="en-US" dirty="0"/>
              <a:t>Bishop of Rome</a:t>
            </a:r>
          </a:p>
          <a:p>
            <a:r>
              <a:rPr lang="en-US" dirty="0"/>
              <a:t>Martyred in </a:t>
            </a:r>
            <a:r>
              <a:rPr lang="en-US" dirty="0" err="1"/>
              <a:t>Chersonesos</a:t>
            </a:r>
            <a:r>
              <a:rPr lang="en-US" dirty="0"/>
              <a:t> (near modern Sevastopol) under Trajan, tied to an anchor and drowned</a:t>
            </a:r>
          </a:p>
          <a:p>
            <a:r>
              <a:rPr lang="en-US" dirty="0"/>
              <a:t>1 Clement:</a:t>
            </a:r>
          </a:p>
          <a:p>
            <a:pPr lvl="1"/>
            <a:r>
              <a:rPr lang="en-US" dirty="0"/>
              <a:t>In the time of this Clement, no small dissension having occurred among the brethren at Corinth, the Church in Rome dispatched a most powerful letter to the Corinthians, exhorting them to peace, renewing their faith, and declaring the tradition which it had lately received from the apostles, proclaiming the one God, omnipotent, the Maker of heaven and earth, the Creator of man, who brought on the deluge, and called Abraham, who led the people from the land of Egypt, spoke with Moses, set forth the law, sent the prophets, and who has prepared fire for the devil and his angels. From this document, whosoever chooses to do so, may learn that He, the Father of our Lord Jesus Christ, was preached by the Churches, and may also understand the apostolic tradition of the Church, since this Epistle is of older date than these men who are now propagating falsehood, and who conjure into existence another god beyond the Creator and the Maker of all existing things.  — St. Irenaeus, Against Heresies III, Chapter 3:3</a:t>
            </a:r>
          </a:p>
          <a:p>
            <a:pPr lvl="1"/>
            <a:r>
              <a:rPr lang="en-US" dirty="0"/>
              <a:t>"the Church of God which </a:t>
            </a:r>
            <a:r>
              <a:rPr lang="en-US" dirty="0" err="1"/>
              <a:t>sojourneth</a:t>
            </a:r>
            <a:r>
              <a:rPr lang="en-US" dirty="0"/>
              <a:t> in Rome to the Church of God which </a:t>
            </a:r>
            <a:r>
              <a:rPr lang="en-US" dirty="0" err="1"/>
              <a:t>sojourneth</a:t>
            </a:r>
            <a:r>
              <a:rPr lang="en-US" dirty="0"/>
              <a:t> in Corinth"</a:t>
            </a:r>
          </a:p>
          <a:p>
            <a:pPr lvl="1"/>
            <a:r>
              <a:rPr lang="en-US" dirty="0"/>
              <a:t>And so we, having been called through His will in Christ Jesus, are not justified through ourselves or through our own wisdom or understanding or piety or works which we wrought in holiness of heart, but through faith, whereby the Almighty God justified all men that have been from the beginning; to whom be the glory for ever and ever. Amen. (1 Clement 32:4)</a:t>
            </a:r>
          </a:p>
        </p:txBody>
      </p:sp>
      <p:pic>
        <p:nvPicPr>
          <p:cNvPr id="3074" name="Picture 2" descr="undefined">
            <a:extLst>
              <a:ext uri="{FF2B5EF4-FFF2-40B4-BE49-F238E27FC236}">
                <a16:creationId xmlns:a16="http://schemas.microsoft.com/office/drawing/2014/main" id="{5298A086-4CCE-1295-5871-ABD0020C4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971550"/>
            <a:ext cx="470535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65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D80D-2B38-A0EF-4267-06A1165BEC2C}"/>
              </a:ext>
            </a:extLst>
          </p:cNvPr>
          <p:cNvSpPr>
            <a:spLocks noGrp="1"/>
          </p:cNvSpPr>
          <p:nvPr>
            <p:ph type="title"/>
          </p:nvPr>
        </p:nvSpPr>
        <p:spPr/>
        <p:txBody>
          <a:bodyPr/>
          <a:lstStyle/>
          <a:p>
            <a:r>
              <a:rPr lang="en-US" dirty="0"/>
              <a:t>Didache</a:t>
            </a:r>
          </a:p>
        </p:txBody>
      </p:sp>
      <p:sp>
        <p:nvSpPr>
          <p:cNvPr id="3" name="Content Placeholder 2">
            <a:extLst>
              <a:ext uri="{FF2B5EF4-FFF2-40B4-BE49-F238E27FC236}">
                <a16:creationId xmlns:a16="http://schemas.microsoft.com/office/drawing/2014/main" id="{E4184914-1FD0-2F95-B978-0F0882620B61}"/>
              </a:ext>
            </a:extLst>
          </p:cNvPr>
          <p:cNvSpPr>
            <a:spLocks noGrp="1"/>
          </p:cNvSpPr>
          <p:nvPr>
            <p:ph idx="1"/>
          </p:nvPr>
        </p:nvSpPr>
        <p:spPr>
          <a:xfrm>
            <a:off x="838200" y="1825625"/>
            <a:ext cx="5593080" cy="4351338"/>
          </a:xfrm>
        </p:spPr>
        <p:txBody>
          <a:bodyPr/>
          <a:lstStyle/>
          <a:p>
            <a:r>
              <a:rPr lang="en-US" dirty="0"/>
              <a:t>The Lord’s Teaching Through the Twelve Apostles to the Nations</a:t>
            </a:r>
          </a:p>
          <a:p>
            <a:r>
              <a:rPr lang="en-US" dirty="0"/>
              <a:t>Usually dated to 1</a:t>
            </a:r>
            <a:r>
              <a:rPr lang="en-US" baseline="30000" dirty="0"/>
              <a:t>st</a:t>
            </a:r>
            <a:r>
              <a:rPr lang="en-US" dirty="0"/>
              <a:t> Century</a:t>
            </a:r>
          </a:p>
          <a:p>
            <a:endParaRPr lang="en-US" dirty="0"/>
          </a:p>
        </p:txBody>
      </p:sp>
      <p:pic>
        <p:nvPicPr>
          <p:cNvPr id="5122" name="Picture 2">
            <a:extLst>
              <a:ext uri="{FF2B5EF4-FFF2-40B4-BE49-F238E27FC236}">
                <a16:creationId xmlns:a16="http://schemas.microsoft.com/office/drawing/2014/main" id="{43E80716-6C40-D291-2010-6C9BFF4D0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280" y="0"/>
            <a:ext cx="5760720" cy="36210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256D9B-6EFD-E855-73B8-D91108BCCCDF}"/>
              </a:ext>
            </a:extLst>
          </p:cNvPr>
          <p:cNvSpPr txBox="1"/>
          <p:nvPr/>
        </p:nvSpPr>
        <p:spPr>
          <a:xfrm>
            <a:off x="838200" y="4411461"/>
            <a:ext cx="11137900" cy="1754326"/>
          </a:xfrm>
          <a:prstGeom prst="rect">
            <a:avLst/>
          </a:prstGeom>
          <a:noFill/>
        </p:spPr>
        <p:txBody>
          <a:bodyPr wrap="square">
            <a:spAutoFit/>
          </a:bodyPr>
          <a:lstStyle/>
          <a:p>
            <a:r>
              <a:rPr lang="en-US" b="1" dirty="0"/>
              <a:t>Chapter 7. Concerning Baptism. </a:t>
            </a:r>
            <a:r>
              <a:rPr lang="en-US" dirty="0"/>
              <a:t>And concerning baptism, baptize this way: Having first said all these things, baptize into the name of the Father, and of the Son, and of the Holy Spirit, in living water. But if you have no living water, baptize into other water; and if you cannot do so in cold water, do so in warm. But if you have neither, pour out water three times upon the head into the name of Father and Son and Holy Spirit. But before the baptism let the baptizer fast, and the baptized, and whoever else can; but you shall order the baptized to fast one or two days before.</a:t>
            </a:r>
          </a:p>
        </p:txBody>
      </p:sp>
    </p:spTree>
    <p:extLst>
      <p:ext uri="{BB962C8B-B14F-4D97-AF65-F5344CB8AC3E}">
        <p14:creationId xmlns:p14="http://schemas.microsoft.com/office/powerpoint/2010/main" val="82427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CEA1-7613-6B3B-9280-492391FBD6F4}"/>
              </a:ext>
            </a:extLst>
          </p:cNvPr>
          <p:cNvSpPr>
            <a:spLocks noGrp="1"/>
          </p:cNvSpPr>
          <p:nvPr>
            <p:ph type="title"/>
          </p:nvPr>
        </p:nvSpPr>
        <p:spPr/>
        <p:txBody>
          <a:bodyPr/>
          <a:lstStyle/>
          <a:p>
            <a:r>
              <a:rPr lang="en-US" dirty="0"/>
              <a:t>Shepherd of Hermas</a:t>
            </a:r>
          </a:p>
        </p:txBody>
      </p:sp>
      <p:sp>
        <p:nvSpPr>
          <p:cNvPr id="3" name="Content Placeholder 2">
            <a:extLst>
              <a:ext uri="{FF2B5EF4-FFF2-40B4-BE49-F238E27FC236}">
                <a16:creationId xmlns:a16="http://schemas.microsoft.com/office/drawing/2014/main" id="{33EB9670-340F-A3BB-5EAB-45A635542D3A}"/>
              </a:ext>
            </a:extLst>
          </p:cNvPr>
          <p:cNvSpPr>
            <a:spLocks noGrp="1"/>
          </p:cNvSpPr>
          <p:nvPr>
            <p:ph idx="1"/>
          </p:nvPr>
        </p:nvSpPr>
        <p:spPr>
          <a:xfrm>
            <a:off x="838200" y="1825625"/>
            <a:ext cx="7743825" cy="4351338"/>
          </a:xfrm>
        </p:spPr>
        <p:txBody>
          <a:bodyPr/>
          <a:lstStyle/>
          <a:p>
            <a:r>
              <a:rPr lang="en-US" dirty="0"/>
              <a:t>5 visions</a:t>
            </a:r>
          </a:p>
          <a:p>
            <a:r>
              <a:rPr lang="en-US" dirty="0"/>
              <a:t>12 mandates</a:t>
            </a:r>
          </a:p>
          <a:p>
            <a:r>
              <a:rPr lang="en-US" dirty="0"/>
              <a:t>10 similitudes</a:t>
            </a:r>
          </a:p>
          <a:p>
            <a:r>
              <a:rPr lang="en-US" dirty="0"/>
              <a:t>Romans 16:14:</a:t>
            </a:r>
          </a:p>
          <a:p>
            <a:pPr lvl="1"/>
            <a:r>
              <a:rPr lang="en-US" dirty="0"/>
              <a:t>Greet Asyncritus, Phlegon, Hermes, Patrobas, Hermas and the brethren with them.</a:t>
            </a:r>
          </a:p>
          <a:p>
            <a:r>
              <a:rPr lang="en-US" dirty="0"/>
              <a:t>Reference to a Clement</a:t>
            </a:r>
          </a:p>
        </p:txBody>
      </p:sp>
      <p:pic>
        <p:nvPicPr>
          <p:cNvPr id="4098" name="Picture 2" descr="undefined">
            <a:extLst>
              <a:ext uri="{FF2B5EF4-FFF2-40B4-BE49-F238E27FC236}">
                <a16:creationId xmlns:a16="http://schemas.microsoft.com/office/drawing/2014/main" id="{CD1B40E6-CECB-DD8E-F91E-11FC1B093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2025" y="1447800"/>
            <a:ext cx="360997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7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7A82-3A46-39CA-0A49-63A448E6B9B0}"/>
              </a:ext>
            </a:extLst>
          </p:cNvPr>
          <p:cNvSpPr>
            <a:spLocks noGrp="1"/>
          </p:cNvSpPr>
          <p:nvPr>
            <p:ph type="title"/>
          </p:nvPr>
        </p:nvSpPr>
        <p:spPr/>
        <p:txBody>
          <a:bodyPr/>
          <a:lstStyle/>
          <a:p>
            <a:r>
              <a:rPr lang="en-US" dirty="0"/>
              <a:t>Roman Oppression</a:t>
            </a:r>
          </a:p>
        </p:txBody>
      </p:sp>
      <p:sp>
        <p:nvSpPr>
          <p:cNvPr id="3" name="Content Placeholder 2">
            <a:extLst>
              <a:ext uri="{FF2B5EF4-FFF2-40B4-BE49-F238E27FC236}">
                <a16:creationId xmlns:a16="http://schemas.microsoft.com/office/drawing/2014/main" id="{C5A5F584-2F36-454E-4A4D-AEC9C08A877A}"/>
              </a:ext>
            </a:extLst>
          </p:cNvPr>
          <p:cNvSpPr>
            <a:spLocks noGrp="1"/>
          </p:cNvSpPr>
          <p:nvPr>
            <p:ph idx="1"/>
          </p:nvPr>
        </p:nvSpPr>
        <p:spPr/>
        <p:txBody>
          <a:bodyPr>
            <a:normAutofit fontScale="92500" lnSpcReduction="10000"/>
          </a:bodyPr>
          <a:lstStyle/>
          <a:p>
            <a:r>
              <a:rPr lang="en-US" dirty="0"/>
              <a:t>Nero</a:t>
            </a:r>
          </a:p>
          <a:p>
            <a:r>
              <a:rPr lang="en-US" dirty="0"/>
              <a:t>Domitian</a:t>
            </a:r>
          </a:p>
          <a:p>
            <a:r>
              <a:rPr lang="en-US" dirty="0"/>
              <a:t>Trajan</a:t>
            </a:r>
          </a:p>
          <a:p>
            <a:r>
              <a:rPr lang="en-US" dirty="0"/>
              <a:t>Pliny’s Letter</a:t>
            </a:r>
          </a:p>
          <a:p>
            <a:pPr lvl="1"/>
            <a:r>
              <a:rPr lang="en-US" dirty="0"/>
              <a:t>For the moment this is the line I have taken with all persons brought before me on the charge of being Christians. I have asked them in person if they are Christians, and if they admit it, I repeat the question a second and third time, with a warning of the punishment awaiting them. If they persist, I order them to be led away for execution; for, whatever the nature of their admission, I am convinced that their stubbornness and unshakeable obstinacy ought not to go unpunished. There have been others similarly fanatical who are Roman citizens. I have entered them on the list of persons to be sent to Rome for trial.</a:t>
            </a:r>
          </a:p>
        </p:txBody>
      </p:sp>
    </p:spTree>
    <p:extLst>
      <p:ext uri="{BB962C8B-B14F-4D97-AF65-F5344CB8AC3E}">
        <p14:creationId xmlns:p14="http://schemas.microsoft.com/office/powerpoint/2010/main" val="3417112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TotalTime>
  <Words>968</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Church History</vt:lpstr>
      <vt:lpstr>The first Century</vt:lpstr>
      <vt:lpstr>Polycarp</vt:lpstr>
      <vt:lpstr>Ignatius of Antioch</vt:lpstr>
      <vt:lpstr>Clement of Rome</vt:lpstr>
      <vt:lpstr>Didache</vt:lpstr>
      <vt:lpstr>Shepherd of Hermas</vt:lpstr>
      <vt:lpstr>Roman Oppression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Schubert, Keith</dc:creator>
  <cp:lastModifiedBy>Schubert, Keith</cp:lastModifiedBy>
  <cp:revision>6</cp:revision>
  <dcterms:created xsi:type="dcterms:W3CDTF">2025-08-20T21:49:09Z</dcterms:created>
  <dcterms:modified xsi:type="dcterms:W3CDTF">2025-08-22T05:56:29Z</dcterms:modified>
</cp:coreProperties>
</file>