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7" r:id="rId5"/>
    <p:sldId id="265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>
        <p:scale>
          <a:sx n="75" d="100"/>
          <a:sy n="75" d="100"/>
        </p:scale>
        <p:origin x="1671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48EB9-116F-024C-A22F-74F8A95CC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B206C-7D2F-E4D0-D018-377F93255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B49F3-3DF8-782A-36A4-47789EF06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D0961-3954-4E54-579D-54A8D3A9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84AF7-F913-4757-076F-0F9B6978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9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0BAF-0C2A-F968-A31C-55C9E8848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CEE8C9-9BA2-4D70-E5CF-17530468E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C889A-890E-AD22-D225-A72E7161B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BA60D-B71B-DD37-7214-351724BC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39A1B-675E-C184-27C2-4D6C97A7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6573CC-8E61-EC5D-9D6D-E9F1AC06F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F94F3D-412A-9477-7CC0-865E05ABA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5FFD2-1F00-476B-91F1-F8F96AEC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FBEFB-B094-BFCE-3F19-AB036A540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858EC-4909-9F78-2F84-20B7996FD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2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C912-4D87-11E1-7D38-1EF710C5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A6E05-BF68-7766-0E3B-433C68F6C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77586-AF1C-09EA-785A-461FB5C05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A3C81-E7A8-6F35-80DC-D7AB979A4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CAEF7-202D-BDF2-9A02-38F4CBCE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8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A734C-D632-1BBD-A0B9-DE8796982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A3036-35C3-3B71-B9C8-4E22563BC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BE97-1A0C-F8F8-FD1D-E7967A931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1F918-B560-7DD8-8CA2-EFB288A1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69802-559B-DDE3-AAC5-79DEE81FF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2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4C73F-435A-D077-4944-90A4B968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4CFB-D2A1-18D4-15FE-21CE2B743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2F663-39E6-E856-A3E5-4377AE311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60680-B005-ED9B-C5B0-FAAC0922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76C12-A71D-48CB-7BEE-AC258B60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DA9FD-54E9-62DE-4023-9E1026C98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5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CE0B-B40B-A9B8-757D-A0C40B53F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46353-FB54-ADB7-9D4C-0EBCCF229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A857B-24E6-5E59-F41E-9EAFA0D1C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AFD90-E012-64EB-74B3-05E634E7E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BD379-5261-BB16-39EF-C2605FBB8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E6075F-BDBD-280C-839A-19048B071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EB41A9-3F0F-88AD-2072-DD8D0C848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8E526C-1DE1-B61D-A9C9-0CC225FF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4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69850-DD09-82F3-DB6C-0B61D53A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A0E9C-399B-4105-28DD-7383C740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3BAB21-395A-5B3B-E6C5-19BF02B4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907A2-2CA4-FE8C-BEBA-3F081EFF5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2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95B86D-6037-C2B2-F1F7-2D778D4F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52C08-EED7-D95F-BF76-BD552F27B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3D904-E15F-F93C-EEAA-B72A8D19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8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602C4-7B40-31E1-F8B9-E79ACECF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4197-5A40-A6C5-39FE-7E87937B0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98F0C-7D14-28BC-7819-F927A06A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03C65-EC48-B462-0437-7151503F5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D4589-A6F3-5A03-1F2F-677396F1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4CE76-30E1-ABF2-D9B7-CECF7D465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6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4E2A5-D574-1514-F01C-BFEADD94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E380C1-D81A-E24A-6562-8A75C55694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2E646-46B2-1E04-1988-5E1CEBB79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C61F9-9DAA-4CB4-7BB5-887CB0C52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96BA2-53A3-018C-7C78-0B7FAA766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03186-27C2-EECA-A243-5BB8ED54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2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29892F-E5C4-1B8D-2C20-52648367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CDD3A-10D7-8332-5267-6478A81CC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D4DD2-EBCD-70FF-592E-B5B4F1BCF8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A13526-A904-44B8-95B8-7955CBCD48DE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8593-3E77-E96A-EF3A-5CBCCE4372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45DB4-7121-3E58-940A-487674F0A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E9623-6DE2-4938-A011-9E5DC8D94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first millennia</a:t>
            </a:r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BACE1-4522-06AE-A7DB-580F3A166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Fifth Century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0A44C-4DB0-B0F6-3C1B-A81A0BDAE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Church Fathers</a:t>
            </a:r>
          </a:p>
          <a:p>
            <a:pPr lvl="1"/>
            <a:r>
              <a:rPr lang="en-US" dirty="0"/>
              <a:t>Augustine of Hippo (354-450)</a:t>
            </a:r>
          </a:p>
          <a:p>
            <a:pPr lvl="1"/>
            <a:r>
              <a:rPr lang="en-US" dirty="0"/>
              <a:t>Cyril of Alexandria (378-444)</a:t>
            </a:r>
          </a:p>
          <a:p>
            <a:pPr lvl="1"/>
            <a:r>
              <a:rPr lang="en-US" dirty="0"/>
              <a:t>Patrick</a:t>
            </a:r>
          </a:p>
          <a:p>
            <a:r>
              <a:rPr lang="en-US" dirty="0"/>
              <a:t>Writings</a:t>
            </a:r>
          </a:p>
          <a:p>
            <a:pPr lvl="1"/>
            <a:r>
              <a:rPr lang="en-US" dirty="0"/>
              <a:t>City of God</a:t>
            </a:r>
          </a:p>
          <a:p>
            <a:pPr lvl="1"/>
            <a:r>
              <a:rPr lang="en-US" dirty="0"/>
              <a:t>Confessions</a:t>
            </a:r>
          </a:p>
          <a:p>
            <a:r>
              <a:rPr lang="en-US" dirty="0"/>
              <a:t>Councils</a:t>
            </a:r>
          </a:p>
          <a:p>
            <a:pPr lvl="1"/>
            <a:r>
              <a:rPr lang="en-US" dirty="0"/>
              <a:t>Council of Ephesus (431) </a:t>
            </a:r>
            <a:r>
              <a:rPr lang="en-US" dirty="0" err="1"/>
              <a:t>Theotokos</a:t>
            </a:r>
            <a:r>
              <a:rPr lang="en-US" dirty="0"/>
              <a:t>, condemns Pelagianism</a:t>
            </a:r>
          </a:p>
          <a:p>
            <a:pPr lvl="1"/>
            <a:r>
              <a:rPr lang="en-US" dirty="0"/>
              <a:t>Council of Chalcedon (451) hypostatic union</a:t>
            </a:r>
          </a:p>
          <a:p>
            <a:r>
              <a:rPr lang="en-US" dirty="0"/>
              <a:t>Major Issues</a:t>
            </a:r>
          </a:p>
          <a:p>
            <a:pPr lvl="1"/>
            <a:r>
              <a:rPr lang="en-US" dirty="0"/>
              <a:t>Heresy – Christological Heresies, Pelagianism, Semi-Pelagianism</a:t>
            </a:r>
          </a:p>
          <a:p>
            <a:pPr lvl="1"/>
            <a:r>
              <a:rPr lang="en-US" dirty="0"/>
              <a:t>Fall of the West (410, 476)</a:t>
            </a:r>
          </a:p>
        </p:txBody>
      </p:sp>
    </p:spTree>
    <p:extLst>
      <p:ext uri="{BB962C8B-B14F-4D97-AF65-F5344CB8AC3E}">
        <p14:creationId xmlns:p14="http://schemas.microsoft.com/office/powerpoint/2010/main" val="376484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41F6D-943D-6F9D-7303-825A7C0F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Cyril of Alexandria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0F416-0EB8-5790-1873-7729D49DA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10" y="1690688"/>
            <a:ext cx="6921554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(c. 378 – 444) </a:t>
            </a:r>
          </a:p>
          <a:p>
            <a:r>
              <a:rPr lang="en-US" dirty="0"/>
              <a:t>Bishop of Alexandria at its height of influence/power</a:t>
            </a:r>
          </a:p>
          <a:p>
            <a:r>
              <a:rPr lang="en-US" dirty="0"/>
              <a:t>wrote extensively </a:t>
            </a:r>
          </a:p>
          <a:p>
            <a:pPr lvl="1"/>
            <a:r>
              <a:rPr lang="en-US" dirty="0"/>
              <a:t>Commentaries</a:t>
            </a:r>
          </a:p>
          <a:p>
            <a:pPr lvl="1"/>
            <a:r>
              <a:rPr lang="en-US" dirty="0"/>
              <a:t>Against heresies like Arianism</a:t>
            </a:r>
          </a:p>
          <a:p>
            <a:pPr lvl="1"/>
            <a:r>
              <a:rPr lang="en-US" dirty="0"/>
              <a:t>On Trinity, Christ is One</a:t>
            </a:r>
          </a:p>
          <a:p>
            <a:r>
              <a:rPr lang="en-US" dirty="0"/>
              <a:t>Central figure at Council of Ephesus in 431</a:t>
            </a:r>
          </a:p>
          <a:p>
            <a:pPr lvl="1"/>
            <a:r>
              <a:rPr lang="en-US" dirty="0"/>
              <a:t>Vs. Nestorius as Archbishop of Constantinople</a:t>
            </a:r>
          </a:p>
          <a:p>
            <a:r>
              <a:rPr lang="en-US" dirty="0"/>
              <a:t>Against Prefect Orestes (a Christian Roman Governor)</a:t>
            </a:r>
          </a:p>
          <a:p>
            <a:pPr lvl="1"/>
            <a:r>
              <a:rPr lang="en-US" dirty="0"/>
              <a:t>Orestes edict against shows</a:t>
            </a:r>
          </a:p>
          <a:p>
            <a:pPr lvl="2"/>
            <a:r>
              <a:rPr lang="en-US" dirty="0"/>
              <a:t>Hierax was publicly beaten</a:t>
            </a:r>
          </a:p>
          <a:p>
            <a:pPr lvl="2"/>
            <a:r>
              <a:rPr lang="en-US" dirty="0"/>
              <a:t>Threats between Jews and Christians</a:t>
            </a:r>
          </a:p>
          <a:p>
            <a:pPr lvl="2"/>
            <a:r>
              <a:rPr lang="en-US" dirty="0"/>
              <a:t>Christian nighttime massacre</a:t>
            </a:r>
          </a:p>
          <a:p>
            <a:pPr lvl="2"/>
            <a:r>
              <a:rPr lang="en-US" dirty="0"/>
              <a:t>Banish of Jews</a:t>
            </a:r>
          </a:p>
          <a:p>
            <a:pPr lvl="1"/>
            <a:r>
              <a:rPr lang="en-US" dirty="0"/>
              <a:t>Monks riot</a:t>
            </a:r>
          </a:p>
          <a:p>
            <a:pPr lvl="1"/>
            <a:r>
              <a:rPr lang="en-US" dirty="0"/>
              <a:t>Murder of Hypatia by Christians (possibly </a:t>
            </a:r>
            <a:r>
              <a:rPr lang="en-US" dirty="0" err="1"/>
              <a:t>Parabalani</a:t>
            </a:r>
            <a:r>
              <a:rPr lang="en-US" dirty="0"/>
              <a:t>)</a:t>
            </a:r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D2D21E6D-32E4-5DD7-7818-569AD6DD2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0"/>
            <a:ext cx="51514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8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9A470-102D-E3A9-C2C6-0E300534B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878513" cy="1325563"/>
          </a:xfrm>
        </p:spPr>
        <p:txBody>
          <a:bodyPr/>
          <a:lstStyle/>
          <a:p>
            <a:r>
              <a:rPr lang="en-US" dirty="0"/>
              <a:t>Patrick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2AB16-E113-3E4E-C91B-63C31396D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064" y="1825625"/>
            <a:ext cx="6264650" cy="4351338"/>
          </a:xfrm>
        </p:spPr>
        <p:txBody>
          <a:bodyPr/>
          <a:lstStyle/>
          <a:p>
            <a:r>
              <a:rPr lang="en-US" dirty="0"/>
              <a:t>Dates uncertain, birth 360-400 death 457-492</a:t>
            </a:r>
          </a:p>
          <a:p>
            <a:pPr lvl="1"/>
            <a:r>
              <a:rPr lang="en-US" dirty="0"/>
              <a:t>Mix of Old Latin and Vulgate quotes</a:t>
            </a:r>
          </a:p>
          <a:p>
            <a:pPr lvl="1"/>
            <a:r>
              <a:rPr lang="en-US" dirty="0"/>
              <a:t>Roman rule end, invasions</a:t>
            </a:r>
          </a:p>
          <a:p>
            <a:r>
              <a:rPr lang="en-US" dirty="0"/>
              <a:t>Likely born in Scotland</a:t>
            </a:r>
          </a:p>
          <a:p>
            <a:r>
              <a:rPr lang="en-US" dirty="0"/>
              <a:t>Captured as a slave by the Irish at 16</a:t>
            </a:r>
          </a:p>
          <a:p>
            <a:r>
              <a:rPr lang="en-US" dirty="0"/>
              <a:t>Slave for 6 years, then escaped</a:t>
            </a:r>
          </a:p>
          <a:p>
            <a:r>
              <a:rPr lang="en-US" dirty="0"/>
              <a:t>Eventually returned as missionary</a:t>
            </a:r>
          </a:p>
        </p:txBody>
      </p:sp>
      <p:pic>
        <p:nvPicPr>
          <p:cNvPr id="2052" name="Picture 4" descr="undefined">
            <a:extLst>
              <a:ext uri="{FF2B5EF4-FFF2-40B4-BE49-F238E27FC236}">
                <a16:creationId xmlns:a16="http://schemas.microsoft.com/office/drawing/2014/main" id="{D1558FCC-7A26-38FD-CEBB-94F1E0151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7" y="0"/>
            <a:ext cx="4799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33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CFED6-A2A5-D177-3643-06933ECB6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629102" cy="1325563"/>
          </a:xfrm>
        </p:spPr>
        <p:txBody>
          <a:bodyPr/>
          <a:lstStyle/>
          <a:p>
            <a:r>
              <a:rPr lang="en-US" dirty="0"/>
              <a:t>Pelagius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8141A-A442-8EF3-643E-0F8235050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53" y="1426614"/>
            <a:ext cx="6126480" cy="54313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British/Celtic Monk </a:t>
            </a:r>
          </a:p>
          <a:p>
            <a:pPr lvl="1"/>
            <a:r>
              <a:rPr lang="en-US" dirty="0"/>
              <a:t>Moved to Rome around 380</a:t>
            </a:r>
          </a:p>
          <a:p>
            <a:pPr lvl="1"/>
            <a:r>
              <a:rPr lang="en-US" dirty="0"/>
              <a:t>Austere</a:t>
            </a:r>
          </a:p>
          <a:p>
            <a:pPr lvl="1"/>
            <a:r>
              <a:rPr lang="en-US" dirty="0"/>
              <a:t>Denied Original Sin (Man Good)</a:t>
            </a:r>
          </a:p>
          <a:p>
            <a:pPr lvl="1"/>
            <a:r>
              <a:rPr lang="en-US" dirty="0"/>
              <a:t>Emphasized human ability and choice</a:t>
            </a:r>
          </a:p>
          <a:p>
            <a:pPr lvl="1"/>
            <a:r>
              <a:rPr lang="en-US" dirty="0"/>
              <a:t>Bothered by Augustine’s statement in Confessions: “Give what you command and command what you will”</a:t>
            </a:r>
          </a:p>
          <a:p>
            <a:pPr lvl="1"/>
            <a:r>
              <a:rPr lang="en-US" dirty="0"/>
              <a:t>Condemned in Council of Carthage 418 </a:t>
            </a:r>
          </a:p>
          <a:p>
            <a:pPr lvl="1"/>
            <a:r>
              <a:rPr lang="en-US" dirty="0"/>
              <a:t>Grace to Pelagius: </a:t>
            </a:r>
          </a:p>
          <a:p>
            <a:pPr lvl="2"/>
            <a:r>
              <a:rPr lang="en-US" dirty="0"/>
              <a:t>given free will</a:t>
            </a:r>
          </a:p>
          <a:p>
            <a:pPr lvl="2"/>
            <a:r>
              <a:rPr lang="en-US" dirty="0"/>
              <a:t>law, gospel, example of Jesus</a:t>
            </a:r>
          </a:p>
          <a:p>
            <a:pPr lvl="2"/>
            <a:r>
              <a:rPr lang="en-US" dirty="0"/>
              <a:t>Revelation of rewards</a:t>
            </a:r>
          </a:p>
          <a:p>
            <a:pPr lvl="2"/>
            <a:r>
              <a:rPr lang="en-US" dirty="0"/>
              <a:t>Forgiveness of sins in Baptism</a:t>
            </a:r>
          </a:p>
          <a:p>
            <a:pPr lvl="1"/>
            <a:r>
              <a:rPr lang="en-US" dirty="0"/>
              <a:t>Condemned in Council of Ephesus 431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C09D68-9A2D-8E55-4AF2-F661A94AF749}"/>
              </a:ext>
            </a:extLst>
          </p:cNvPr>
          <p:cNvSpPr txBox="1">
            <a:spLocks/>
          </p:cNvSpPr>
          <p:nvPr/>
        </p:nvSpPr>
        <p:spPr>
          <a:xfrm>
            <a:off x="6095999" y="1426614"/>
            <a:ext cx="5996247" cy="54313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Semi-Pelagianism</a:t>
            </a:r>
          </a:p>
          <a:p>
            <a:pPr lvl="1"/>
            <a:r>
              <a:rPr lang="en-US" dirty="0"/>
              <a:t>John Cassian</a:t>
            </a:r>
          </a:p>
          <a:p>
            <a:pPr lvl="1"/>
            <a:r>
              <a:rPr lang="en-US" dirty="0"/>
              <a:t>Man is depraved but not totally</a:t>
            </a:r>
          </a:p>
          <a:p>
            <a:pPr lvl="2"/>
            <a:r>
              <a:rPr lang="en-US" dirty="0"/>
              <a:t>Sick/dying but not dead</a:t>
            </a:r>
          </a:p>
          <a:p>
            <a:pPr lvl="2"/>
            <a:r>
              <a:rPr lang="en-US" dirty="0"/>
              <a:t>We can cooperate with God’s grace on our own</a:t>
            </a:r>
          </a:p>
          <a:p>
            <a:pPr lvl="2"/>
            <a:r>
              <a:rPr lang="en-US" dirty="0"/>
              <a:t>Salvation is initially an act of free will</a:t>
            </a:r>
          </a:p>
          <a:p>
            <a:pPr lvl="1"/>
            <a:r>
              <a:rPr lang="en-US" dirty="0"/>
              <a:t>Condemned at Council of Orange (529)</a:t>
            </a:r>
          </a:p>
          <a:p>
            <a:r>
              <a:rPr lang="en-US" dirty="0"/>
              <a:t>Scriptures to contemplate</a:t>
            </a:r>
          </a:p>
          <a:p>
            <a:pPr lvl="1"/>
            <a:r>
              <a:rPr lang="en-US" dirty="0"/>
              <a:t>Romans 3:10-18</a:t>
            </a:r>
          </a:p>
          <a:p>
            <a:pPr lvl="1"/>
            <a:r>
              <a:rPr lang="en-US" dirty="0"/>
              <a:t>John 6:35-44</a:t>
            </a:r>
          </a:p>
          <a:p>
            <a:pPr lvl="1"/>
            <a:r>
              <a:rPr lang="en-US" dirty="0"/>
              <a:t>Ephesians 1:3-14</a:t>
            </a:r>
          </a:p>
          <a:p>
            <a:pPr lvl="1"/>
            <a:r>
              <a:rPr lang="en-US" dirty="0"/>
              <a:t>Ephesians 2:1-10</a:t>
            </a:r>
          </a:p>
          <a:p>
            <a:pPr lvl="1"/>
            <a:r>
              <a:rPr lang="en-US" dirty="0"/>
              <a:t>Romans 5</a:t>
            </a:r>
          </a:p>
          <a:p>
            <a:pPr lvl="1"/>
            <a:r>
              <a:rPr lang="en-US" dirty="0"/>
              <a:t>Romans 8:28-30</a:t>
            </a:r>
          </a:p>
          <a:p>
            <a:pPr lvl="1"/>
            <a:r>
              <a:rPr lang="en-US" dirty="0"/>
              <a:t>Romans 9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4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68A30F-D307-2F6B-FD7B-481C7D98D050}"/>
              </a:ext>
            </a:extLst>
          </p:cNvPr>
          <p:cNvSpPr/>
          <p:nvPr/>
        </p:nvSpPr>
        <p:spPr>
          <a:xfrm>
            <a:off x="6999316" y="1812925"/>
            <a:ext cx="4946073" cy="470540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F1AEB-F5F7-75C1-5140-F5F6D8DE6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of 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69DED-C962-73F7-3F58-78F2804F2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61116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Loss of Britian</a:t>
            </a:r>
          </a:p>
          <a:p>
            <a:r>
              <a:rPr lang="en-US" dirty="0"/>
              <a:t>Loss of parts of Gaul and Hispania</a:t>
            </a:r>
          </a:p>
          <a:p>
            <a:r>
              <a:rPr lang="en-US" dirty="0"/>
              <a:t>Sack of Rome in 410 by Visigoths</a:t>
            </a:r>
          </a:p>
          <a:p>
            <a:pPr lvl="1"/>
            <a:r>
              <a:rPr lang="en-US" dirty="0"/>
              <a:t>Accusations by pagans against Christians</a:t>
            </a:r>
          </a:p>
          <a:p>
            <a:pPr lvl="1"/>
            <a:r>
              <a:rPr lang="en-US" dirty="0"/>
              <a:t>Shock Romans</a:t>
            </a:r>
          </a:p>
          <a:p>
            <a:r>
              <a:rPr lang="en-US" dirty="0"/>
              <a:t>Barbarian settlements</a:t>
            </a:r>
          </a:p>
          <a:p>
            <a:r>
              <a:rPr lang="en-US" dirty="0"/>
              <a:t>Losses in Africa to Vandals</a:t>
            </a:r>
          </a:p>
          <a:p>
            <a:r>
              <a:rPr lang="en-US" dirty="0"/>
              <a:t>Atilla the Hun</a:t>
            </a:r>
          </a:p>
          <a:p>
            <a:r>
              <a:rPr lang="en-US" dirty="0"/>
              <a:t>Majorian, </a:t>
            </a:r>
            <a:r>
              <a:rPr lang="en-US" dirty="0" err="1"/>
              <a:t>Ricimer</a:t>
            </a:r>
            <a:endParaRPr lang="en-US" dirty="0"/>
          </a:p>
          <a:p>
            <a:r>
              <a:rPr lang="en-US" dirty="0" err="1"/>
              <a:t>Odacer</a:t>
            </a:r>
            <a:r>
              <a:rPr lang="en-US" dirty="0"/>
              <a:t> deposes Romulus in 476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8A27C1-1AB8-844D-0A30-BC367E72EF1C}"/>
              </a:ext>
            </a:extLst>
          </p:cNvPr>
          <p:cNvSpPr txBox="1">
            <a:spLocks/>
          </p:cNvSpPr>
          <p:nvPr/>
        </p:nvSpPr>
        <p:spPr>
          <a:xfrm>
            <a:off x="7109716" y="1978025"/>
            <a:ext cx="43964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Augustine writes City of God (~1,100 pages)</a:t>
            </a:r>
          </a:p>
          <a:p>
            <a:pPr lvl="1"/>
            <a:r>
              <a:rPr lang="en-US" dirty="0"/>
              <a:t>Heavenly city – New Jerusalem</a:t>
            </a:r>
          </a:p>
          <a:p>
            <a:pPr lvl="1"/>
            <a:r>
              <a:rPr lang="en-US" dirty="0"/>
              <a:t>Earthly city (city of man) vs Heavenly city</a:t>
            </a:r>
          </a:p>
          <a:p>
            <a:pPr lvl="1"/>
            <a:r>
              <a:rPr lang="en-US" dirty="0"/>
              <a:t>Critique of pagan religion (Books 1-5)</a:t>
            </a:r>
          </a:p>
          <a:p>
            <a:pPr lvl="1"/>
            <a:r>
              <a:rPr lang="en-US" dirty="0"/>
              <a:t>Critique of pagan philosophy (Books 6-10)</a:t>
            </a:r>
          </a:p>
          <a:p>
            <a:pPr lvl="1"/>
            <a:r>
              <a:rPr lang="en-US" dirty="0"/>
              <a:t>Origins of cities (Books 11-14)</a:t>
            </a:r>
          </a:p>
          <a:p>
            <a:pPr lvl="1"/>
            <a:r>
              <a:rPr lang="en-US" dirty="0"/>
              <a:t>History between cities (Books 15-18)</a:t>
            </a:r>
          </a:p>
          <a:p>
            <a:pPr lvl="1"/>
            <a:r>
              <a:rPr lang="en-US" dirty="0"/>
              <a:t>Destinies of cities (Books 19-22)</a:t>
            </a:r>
          </a:p>
          <a:p>
            <a:pPr lvl="1"/>
            <a:r>
              <a:rPr lang="en-US" dirty="0"/>
              <a:t>Suffering of the righteous</a:t>
            </a:r>
          </a:p>
          <a:p>
            <a:pPr lvl="1"/>
            <a:r>
              <a:rPr lang="en-US" dirty="0"/>
              <a:t>Existence of evil</a:t>
            </a:r>
          </a:p>
          <a:p>
            <a:pPr lvl="1"/>
            <a:r>
              <a:rPr lang="en-US" dirty="0"/>
              <a:t>Free will, sovereignty, omniscience, original sin</a:t>
            </a:r>
          </a:p>
          <a:p>
            <a:pPr lvl="1"/>
            <a:endParaRPr lang="en-US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1088290B-DDC2-F41A-B09A-7C464AFE8E7D}"/>
              </a:ext>
            </a:extLst>
          </p:cNvPr>
          <p:cNvSpPr/>
          <p:nvPr/>
        </p:nvSpPr>
        <p:spPr>
          <a:xfrm>
            <a:off x="6594329" y="3362499"/>
            <a:ext cx="404988" cy="336665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3B3140-8B54-ADFD-601F-97BC69951AC5}"/>
              </a:ext>
            </a:extLst>
          </p:cNvPr>
          <p:cNvSpPr/>
          <p:nvPr/>
        </p:nvSpPr>
        <p:spPr>
          <a:xfrm>
            <a:off x="6877049" y="3455194"/>
            <a:ext cx="577431" cy="14707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76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451</Words>
  <Application>Microsoft Office PowerPoint</Application>
  <PresentationFormat>Widescreen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Church History</vt:lpstr>
      <vt:lpstr>The Fifth Century</vt:lpstr>
      <vt:lpstr>Cyril of Alexandria</vt:lpstr>
      <vt:lpstr>Patrick</vt:lpstr>
      <vt:lpstr>Pelagius</vt:lpstr>
      <vt:lpstr>Fall of Rome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15</cp:revision>
  <dcterms:created xsi:type="dcterms:W3CDTF">2025-08-20T21:49:09Z</dcterms:created>
  <dcterms:modified xsi:type="dcterms:W3CDTF">2025-09-25T13:09:09Z</dcterms:modified>
</cp:coreProperties>
</file>