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8" r:id="rId3"/>
    <p:sldId id="259" r:id="rId4"/>
    <p:sldId id="260" r:id="rId5"/>
    <p:sldId id="263" r:id="rId6"/>
    <p:sldId id="261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63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F77B8-C582-6C2E-C726-0F0611F33F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3E8381-FF2A-0CA0-5991-1D797A9BC3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ECF4AF-3AF4-E6EF-8519-F10C00928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84F0-7674-4A84-BFE0-9B716DD8D935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AEFCDD-03D9-E21F-61A1-1E83CDA4F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366CE-91F8-3B02-6984-929E0657E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5BACA-D0F9-4F0C-8F74-A966BCBAF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845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7D884-EF1C-0B11-7889-CD2E30251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6B27C5-FC5E-6228-B79C-A3D3A61ED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A6E1E-E943-4400-F402-01E7BB626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84F0-7674-4A84-BFE0-9B716DD8D935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14E611-5F0B-7F5D-97BB-FE02ED1E6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A208F6-92FE-64E6-82F6-085D36191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5BACA-D0F9-4F0C-8F74-A966BCBAF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085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B6F41F-B324-002D-83C6-518B47991A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3EE76F-6EE0-E953-5D5D-1FDD8EA35C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22C586-112C-9932-DC04-8A08C967E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84F0-7674-4A84-BFE0-9B716DD8D935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19BD52-2A69-2D4D-080A-B48DD8925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404F6-49C7-8E84-752C-9825E9E5F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5BACA-D0F9-4F0C-8F74-A966BCBAF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647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A3EED-AB07-2F45-02E2-77E9A6B1E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E5758B-B587-C291-A255-C5E59119C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6F5211-EFC4-3EEF-CC79-1C968B457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84F0-7674-4A84-BFE0-9B716DD8D935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CC1CFB-37EB-48F3-4519-06A604F25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DFD51B-FD31-D10C-97BA-B44773783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5BACA-D0F9-4F0C-8F74-A966BCBAF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993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A3AEA-6FC1-D350-D8B1-D77EE8CCA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951009-EC17-BF41-FAEB-C54F9185CA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410EC4-B802-0A94-D0CC-3C7189197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84F0-7674-4A84-BFE0-9B716DD8D935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637566-F8C7-BF4D-F1EC-280B0D69A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EDF5C0-30BA-C25F-5BF7-8D0270DC9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5BACA-D0F9-4F0C-8F74-A966BCBAF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515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CD4CB-A418-7CF4-83B2-71F0047A7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C138E-E2D3-0AE0-1917-CD2EA6A3AB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880C17-B898-9651-7115-D0542C5C42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A127F0-6FFA-7E2F-8C55-D43F0702D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84F0-7674-4A84-BFE0-9B716DD8D935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BF0A92-2045-BBB9-4972-90FDD76F4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BE569A-047D-FCF6-E304-D1BDD9D18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5BACA-D0F9-4F0C-8F74-A966BCBAF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991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676BD-72AC-008C-C5A0-184F21E0A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642518-A900-5316-26BA-072E633C3A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8858BE-345C-EC58-84AF-653FC66206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D4F17C-7ACD-6B52-0DCC-18D11ECF67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A42CEF-548A-510E-1652-90A27D7563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1CE4D9-D30D-D646-2A8D-5B192D20A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84F0-7674-4A84-BFE0-9B716DD8D935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9356D6-C714-B3B5-A767-12D92CA0B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0D245C-8FBD-1AE6-8696-8773FF052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5BACA-D0F9-4F0C-8F74-A966BCBAF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076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D34F6-F41B-0F99-A61D-07F06BDE7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788211-4CA9-1C99-37C5-9C07F7652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84F0-7674-4A84-BFE0-9B716DD8D935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A28A2C-198A-513C-889E-7A2C0B02F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D24909-04FF-E6F0-4397-6F86BA528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5BACA-D0F9-4F0C-8F74-A966BCBAF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885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F4801E-3979-89A4-668F-A6D144B7F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84F0-7674-4A84-BFE0-9B716DD8D935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B8C4FA-4004-4008-9593-001A2BCDA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19D9B7-3F3A-CE5C-E783-03CF59B9B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5BACA-D0F9-4F0C-8F74-A966BCBAF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996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3B94F-3EC0-454F-454F-FC9909628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46DDC-D621-AB35-51B1-125F7479C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6BB6CD-DC35-611D-90D8-22E29C017D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C9F49F-2564-808C-DBD7-54ACE93A1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84F0-7674-4A84-BFE0-9B716DD8D935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BCCD4A-121C-904B-EDBA-9CD21FE00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938E1C-662D-2596-40FF-AC5771D37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5BACA-D0F9-4F0C-8F74-A966BCBAF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586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4CDAA-415E-165C-4AA4-01AA99191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7C4302-D2F9-6A43-9C3B-42293CF9E6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14E5A9-129A-50CE-E1D9-226E5AA00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4E1AF9-38BE-7F71-BE3A-56CE34394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84F0-7674-4A84-BFE0-9B716DD8D935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167BF4-CA17-8D7A-6B7C-D75D037F8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36013E-6B69-E08D-2730-66BBBBAD2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5BACA-D0F9-4F0C-8F74-A966BCBAF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5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403CA5-B45B-392A-60CB-4E4E0AAB8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FA67BB-590C-89AB-6A9A-20B5C6B53C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E019A-AADD-390C-BC09-D90D53AB48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FB84F0-7674-4A84-BFE0-9B716DD8D935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F7F728-9655-D8A6-6203-FD8ACD1C90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FAA0C-755A-D920-D339-C306D7A648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D5BACA-D0F9-4F0C-8F74-A966BCBAF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146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36E32-AE4F-A2FC-91CE-9A34FE4CF5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Church History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448C3E-9BC5-675D-5A3D-69CFDBF65A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first millennia</a:t>
            </a:r>
          </a:p>
        </p:txBody>
      </p:sp>
    </p:spTree>
    <p:extLst>
      <p:ext uri="{BB962C8B-B14F-4D97-AF65-F5344CB8AC3E}">
        <p14:creationId xmlns:p14="http://schemas.microsoft.com/office/powerpoint/2010/main" val="908808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DE3CA-A264-2FE3-DB51-FD3A0F12A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Century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3D48C-1969-4A92-AAD7-377B0209B7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Boethius (c. 480-524) Last classical philosopher and First Medieval philosopher</a:t>
            </a:r>
          </a:p>
          <a:p>
            <a:r>
              <a:rPr lang="en-US" dirty="0"/>
              <a:t>Dionysius Exiguus (d. c. 550) introduced the method of dating years. He began with year one as the year of Jesus' birth. Later archaeologists realized that he was wrong by 4-7 years, which makes the birth of Jesus between 4-7 BC.</a:t>
            </a:r>
          </a:p>
          <a:p>
            <a:r>
              <a:rPr lang="en-US" b="1" dirty="0"/>
              <a:t>Justinian (482-565) Emperor in East, called the last Roman Emperor</a:t>
            </a:r>
          </a:p>
          <a:p>
            <a:r>
              <a:rPr lang="en-US" b="1" dirty="0"/>
              <a:t>Gregory the Great (540-604), Bishop of Rome</a:t>
            </a:r>
          </a:p>
          <a:p>
            <a:r>
              <a:rPr lang="en-US" dirty="0"/>
              <a:t>Isidore of Seville  (c. 560 – 636)  "the last scholar of the ancient world“</a:t>
            </a:r>
          </a:p>
          <a:p>
            <a:r>
              <a:rPr lang="en-US" dirty="0"/>
              <a:t>570  Muhammad, the founder of Islam, was born in Mecca in present-day Saudi Arabia.</a:t>
            </a:r>
          </a:p>
          <a:p>
            <a:r>
              <a:rPr lang="en-US" dirty="0"/>
              <a:t>589  At the Third Council of Toledo in this year, the Filioque clause was added to the Nicene Creed.</a:t>
            </a:r>
          </a:p>
        </p:txBody>
      </p:sp>
    </p:spTree>
    <p:extLst>
      <p:ext uri="{BB962C8B-B14F-4D97-AF65-F5344CB8AC3E}">
        <p14:creationId xmlns:p14="http://schemas.microsoft.com/office/powerpoint/2010/main" val="3268338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F448D-F1C1-9EF5-8980-3E607F39F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Boethius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F5BD37-616F-20D7-1711-47CD13DC1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99" y="1825625"/>
            <a:ext cx="6957251" cy="435133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Born 480 in Rome</a:t>
            </a:r>
          </a:p>
          <a:p>
            <a:r>
              <a:rPr lang="en-US" dirty="0"/>
              <a:t>Died 524 in Pavia</a:t>
            </a:r>
          </a:p>
          <a:p>
            <a:pPr lvl="1"/>
            <a:r>
              <a:rPr lang="en-US" dirty="0"/>
              <a:t>Executed by Theodoric</a:t>
            </a:r>
          </a:p>
          <a:p>
            <a:r>
              <a:rPr lang="en-US" dirty="0"/>
              <a:t>Served as senator, consul, advisor, chief judge</a:t>
            </a:r>
          </a:p>
          <a:p>
            <a:r>
              <a:rPr lang="en-US" dirty="0"/>
              <a:t>Mainly a classical philosopher</a:t>
            </a:r>
          </a:p>
          <a:p>
            <a:pPr lvl="1"/>
            <a:r>
              <a:rPr lang="en-US" dirty="0"/>
              <a:t>Revived Aristotle and Cicero</a:t>
            </a:r>
          </a:p>
          <a:p>
            <a:pPr lvl="1"/>
            <a:r>
              <a:rPr lang="en-US" dirty="0"/>
              <a:t>Stoicism</a:t>
            </a:r>
          </a:p>
          <a:p>
            <a:pPr lvl="1"/>
            <a:r>
              <a:rPr lang="en-US" dirty="0"/>
              <a:t>Neoplatonism</a:t>
            </a:r>
          </a:p>
          <a:p>
            <a:pPr lvl="1"/>
            <a:r>
              <a:rPr lang="en-US" dirty="0"/>
              <a:t>Mathematics (arithmetic, music, geometry)</a:t>
            </a:r>
          </a:p>
          <a:p>
            <a:pPr lvl="1"/>
            <a:r>
              <a:rPr lang="en-US" dirty="0"/>
              <a:t>Saved classic works of philosophy</a:t>
            </a:r>
          </a:p>
          <a:p>
            <a:pPr lvl="1"/>
            <a:r>
              <a:rPr lang="en-US" dirty="0"/>
              <a:t>Reconcile classic philosophy with Christianity</a:t>
            </a:r>
          </a:p>
          <a:p>
            <a:r>
              <a:rPr lang="en-US" dirty="0"/>
              <a:t>Writings</a:t>
            </a:r>
          </a:p>
          <a:p>
            <a:pPr lvl="1"/>
            <a:r>
              <a:rPr lang="en-US" dirty="0"/>
              <a:t>Consolation of Philosophy</a:t>
            </a:r>
          </a:p>
          <a:p>
            <a:pPr lvl="1"/>
            <a:r>
              <a:rPr lang="en-US" dirty="0"/>
              <a:t>On the Trinity</a:t>
            </a:r>
          </a:p>
          <a:p>
            <a:pPr lvl="1"/>
            <a:endParaRPr lang="en-US" dirty="0"/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BE27B681-EB65-BAA8-4243-DA9FF8CE4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350" y="0"/>
            <a:ext cx="49466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934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E8E1B-F8E9-D293-4BC1-20AE1117F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Justinian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9BAFB-A6DF-5B7A-BD54-7B1B3FAC5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269" y="1449844"/>
            <a:ext cx="6891294" cy="540815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482-565 </a:t>
            </a:r>
          </a:p>
          <a:p>
            <a:r>
              <a:rPr lang="en-US" dirty="0"/>
              <a:t>Born peasant in  </a:t>
            </a:r>
            <a:r>
              <a:rPr lang="en-US" dirty="0" err="1"/>
              <a:t>Tauresium</a:t>
            </a:r>
            <a:r>
              <a:rPr lang="en-US" dirty="0"/>
              <a:t>, </a:t>
            </a:r>
            <a:r>
              <a:rPr lang="en-US" dirty="0" err="1"/>
              <a:t>Dardania</a:t>
            </a:r>
            <a:r>
              <a:rPr lang="en-US" dirty="0"/>
              <a:t> (N. Macedonia)</a:t>
            </a:r>
          </a:p>
          <a:p>
            <a:r>
              <a:rPr lang="en-US" dirty="0"/>
              <a:t>Married Theodora, circus performer</a:t>
            </a:r>
          </a:p>
          <a:p>
            <a:r>
              <a:rPr lang="en-US" dirty="0"/>
              <a:t>Moral reforms, unify Christianity</a:t>
            </a:r>
          </a:p>
          <a:p>
            <a:pPr lvl="1"/>
            <a:r>
              <a:rPr lang="en-US" dirty="0"/>
              <a:t>Closed Neoplatonic academy (Plato’s academy was destroyed by Sulla in 86BC)</a:t>
            </a:r>
          </a:p>
          <a:p>
            <a:pPr lvl="1"/>
            <a:r>
              <a:rPr lang="en-US" dirty="0"/>
              <a:t>Stopped worship of Egyptian gods</a:t>
            </a:r>
          </a:p>
          <a:p>
            <a:pPr lvl="1"/>
            <a:r>
              <a:rPr lang="en-US" dirty="0"/>
              <a:t>Sent missionaries to Nabateans, and Yemen</a:t>
            </a:r>
          </a:p>
          <a:p>
            <a:r>
              <a:rPr lang="en-US" dirty="0"/>
              <a:t>Nika riots (Belisarius)</a:t>
            </a:r>
          </a:p>
          <a:p>
            <a:r>
              <a:rPr lang="en-US" dirty="0"/>
              <a:t>Hagia Sophia</a:t>
            </a:r>
          </a:p>
          <a:p>
            <a:r>
              <a:rPr lang="en-US" dirty="0"/>
              <a:t>Wars with Sassanids/Persians</a:t>
            </a:r>
          </a:p>
          <a:p>
            <a:r>
              <a:rPr lang="en-US" dirty="0"/>
              <a:t>“reconquest” of west</a:t>
            </a:r>
          </a:p>
          <a:p>
            <a:r>
              <a:rPr lang="en-US" dirty="0"/>
              <a:t>Natural disasters</a:t>
            </a:r>
          </a:p>
          <a:p>
            <a:pPr lvl="1"/>
            <a:r>
              <a:rPr lang="en-US" dirty="0"/>
              <a:t>Year of darkness in 536</a:t>
            </a:r>
          </a:p>
          <a:p>
            <a:pPr lvl="1"/>
            <a:r>
              <a:rPr lang="en-US" dirty="0"/>
              <a:t>Bubonic plague in 542</a:t>
            </a:r>
          </a:p>
          <a:p>
            <a:pPr lvl="1"/>
            <a:r>
              <a:rPr lang="en-US" dirty="0"/>
              <a:t>Beirut earthquake in 551</a:t>
            </a:r>
          </a:p>
        </p:txBody>
      </p:sp>
      <p:pic>
        <p:nvPicPr>
          <p:cNvPr id="2052" name="Picture 4" descr="Mosaic of Justinian">
            <a:extLst>
              <a:ext uri="{FF2B5EF4-FFF2-40B4-BE49-F238E27FC236}">
                <a16:creationId xmlns:a16="http://schemas.microsoft.com/office/drawing/2014/main" id="{94B77947-9435-D046-0E79-6467FC9C5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63" y="0"/>
            <a:ext cx="51514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71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C01C3-E5B7-D504-5C3B-C1801B3AE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18F4E-48FA-1D6C-2ACD-E645DC4D1F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undefined">
            <a:extLst>
              <a:ext uri="{FF2B5EF4-FFF2-40B4-BE49-F238E27FC236}">
                <a16:creationId xmlns:a16="http://schemas.microsoft.com/office/drawing/2014/main" id="{C634590E-CEDE-EEBA-1DF3-6716CD1D4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092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63E84-6DCB-8709-0944-53F486944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Gregory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09E67-56E5-6684-6C65-4BF10ECCA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269" y="1487421"/>
            <a:ext cx="7428978" cy="5264107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540-604</a:t>
            </a:r>
          </a:p>
          <a:p>
            <a:r>
              <a:rPr lang="en-US" dirty="0"/>
              <a:t> Influenced by Augustine, Jerome, John Cassian, Desert Fathers</a:t>
            </a:r>
          </a:p>
          <a:p>
            <a:r>
              <a:rPr lang="en-US" dirty="0"/>
              <a:t>More interested in being a Benedictine monk</a:t>
            </a:r>
          </a:p>
          <a:p>
            <a:pPr lvl="1"/>
            <a:r>
              <a:rPr lang="en-US" dirty="0"/>
              <a:t>Founded St. Andrew’s Monastery on family land</a:t>
            </a:r>
          </a:p>
          <a:p>
            <a:r>
              <a:rPr lang="en-US" dirty="0"/>
              <a:t>Gregorian Chant</a:t>
            </a:r>
          </a:p>
          <a:p>
            <a:r>
              <a:rPr lang="en-US" dirty="0"/>
              <a:t>Eager for missions</a:t>
            </a:r>
          </a:p>
          <a:p>
            <a:pPr lvl="1"/>
            <a:r>
              <a:rPr lang="en-US" dirty="0"/>
              <a:t>Sent 596, Augustine to Kent (2x) established Canterbury</a:t>
            </a:r>
          </a:p>
          <a:p>
            <a:r>
              <a:rPr lang="en-US" dirty="0"/>
              <a:t>Very interested in music (Gregorian Chant)</a:t>
            </a:r>
          </a:p>
          <a:p>
            <a:r>
              <a:rPr lang="en-US" dirty="0"/>
              <a:t>Wrote several commentaries, and a work on pastoral care – bishops as pastors of the flock, heavy on good preaching</a:t>
            </a:r>
          </a:p>
          <a:p>
            <a:r>
              <a:rPr lang="en-US" dirty="0"/>
              <a:t>854 letters</a:t>
            </a:r>
          </a:p>
          <a:p>
            <a:pPr lvl="1"/>
            <a:r>
              <a:rPr lang="en-US" dirty="0"/>
              <a:t>In one, a lady asked for prayers for her assurance of salvation, and he replied he prayed she didn’t get it, so it would motivate her to work harder</a:t>
            </a:r>
          </a:p>
          <a:p>
            <a:r>
              <a:rPr lang="en-US" dirty="0"/>
              <a:t>Theology (grace+)</a:t>
            </a:r>
          </a:p>
          <a:p>
            <a:pPr lvl="1"/>
            <a:r>
              <a:rPr lang="en-US" dirty="0"/>
              <a:t>Emphasize sacraments – mystical view – particularly Eucharist</a:t>
            </a:r>
          </a:p>
          <a:p>
            <a:pPr lvl="1"/>
            <a:r>
              <a:rPr lang="en-US" dirty="0"/>
              <a:t>Purgatory</a:t>
            </a:r>
          </a:p>
          <a:p>
            <a:pPr lvl="1"/>
            <a:r>
              <a:rPr lang="en-US" dirty="0"/>
              <a:t>Prays for the dead</a:t>
            </a:r>
          </a:p>
          <a:p>
            <a:pPr lvl="1"/>
            <a:r>
              <a:rPr lang="en-US" dirty="0"/>
              <a:t>Enumerated 7 deadly sins and 7 heavenly virtues</a:t>
            </a:r>
          </a:p>
          <a:p>
            <a:pPr lvl="2"/>
            <a:r>
              <a:rPr lang="en-US" dirty="0"/>
              <a:t>Pride, greed, lust, envy, gluttony, wrath, sloth</a:t>
            </a:r>
          </a:p>
          <a:p>
            <a:pPr lvl="2"/>
            <a:r>
              <a:rPr lang="en-US" dirty="0"/>
              <a:t>Humility, charity, chastity, gratitude, temperance, patience, diligence</a:t>
            </a:r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37E298C6-76F7-5179-7B9C-F2B76F2CB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247" y="72025"/>
            <a:ext cx="4572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127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C967D-C7B2-1443-D2C4-8FBADB540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781" y="406223"/>
            <a:ext cx="5968429" cy="1664020"/>
          </a:xfrm>
        </p:spPr>
        <p:txBody>
          <a:bodyPr>
            <a:normAutofit fontScale="90000"/>
          </a:bodyPr>
          <a:lstStyle/>
          <a:p>
            <a:r>
              <a:rPr lang="en-US" dirty="0"/>
              <a:t>Partial List of </a:t>
            </a:r>
            <a:br>
              <a:rPr lang="en-US" dirty="0"/>
            </a:br>
            <a:r>
              <a:rPr lang="en-US" dirty="0"/>
              <a:t>Hand gesture meaning</a:t>
            </a:r>
            <a:br>
              <a:rPr lang="en-US" dirty="0"/>
            </a:br>
            <a:r>
              <a:rPr lang="en-US" dirty="0"/>
              <a:t>in Christian Icons</a:t>
            </a:r>
          </a:p>
        </p:txBody>
      </p:sp>
      <p:pic>
        <p:nvPicPr>
          <p:cNvPr id="5" name="Picture 4" descr="A collage of religious images&#10;&#10;AI-generated content may be incorrect.">
            <a:extLst>
              <a:ext uri="{FF2B5EF4-FFF2-40B4-BE49-F238E27FC236}">
                <a16:creationId xmlns:a16="http://schemas.microsoft.com/office/drawing/2014/main" id="{11C66DFF-9E42-EE64-86E1-669A3B848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24"/>
          <a:stretch>
            <a:fillRect/>
          </a:stretch>
        </p:blipFill>
        <p:spPr>
          <a:xfrm>
            <a:off x="6337912" y="22320"/>
            <a:ext cx="5801005" cy="6835680"/>
          </a:xfrm>
          <a:prstGeom prst="rect">
            <a:avLst/>
          </a:prstGeom>
        </p:spPr>
      </p:pic>
      <p:pic>
        <p:nvPicPr>
          <p:cNvPr id="6" name="Picture 5" descr="A collage of religious images&#10;&#10;AI-generated content may be incorrect.">
            <a:extLst>
              <a:ext uri="{FF2B5EF4-FFF2-40B4-BE49-F238E27FC236}">
                <a16:creationId xmlns:a16="http://schemas.microsoft.com/office/drawing/2014/main" id="{B4139908-5E01-72B7-EFC7-88E866753E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75"/>
          <a:stretch>
            <a:fillRect/>
          </a:stretch>
        </p:blipFill>
        <p:spPr>
          <a:xfrm>
            <a:off x="482885" y="2219218"/>
            <a:ext cx="5855027" cy="4631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525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1909</TotalTime>
  <Words>457</Words>
  <Application>Microsoft Office PowerPoint</Application>
  <PresentationFormat>Widescreen</PresentationFormat>
  <Paragraphs>61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Church History</vt:lpstr>
      <vt:lpstr>6th Century</vt:lpstr>
      <vt:lpstr>Boethius</vt:lpstr>
      <vt:lpstr>Justinian</vt:lpstr>
      <vt:lpstr>PowerPoint Presentation</vt:lpstr>
      <vt:lpstr>Gregory</vt:lpstr>
      <vt:lpstr>Partial List of  Hand gesture meaning in Christian Icons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Schubert, Keith</dc:creator>
  <cp:lastModifiedBy>Schubert, Keith</cp:lastModifiedBy>
  <cp:revision>9</cp:revision>
  <dcterms:created xsi:type="dcterms:W3CDTF">2025-08-22T04:24:33Z</dcterms:created>
  <dcterms:modified xsi:type="dcterms:W3CDTF">2025-10-09T13:17:20Z</dcterms:modified>
</cp:coreProperties>
</file>