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8" r:id="rId3"/>
    <p:sldId id="257" r:id="rId4"/>
    <p:sldId id="262" r:id="rId5"/>
    <p:sldId id="260" r:id="rId6"/>
    <p:sldId id="261"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645" y="4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76A5C-0F45-EF9B-92A9-5F8BD1EE3D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D49FEA0-4F4E-9315-2CDD-3E87ACDAA1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40DF9C9-FF1F-416F-C9D4-9A9A6C194966}"/>
              </a:ext>
            </a:extLst>
          </p:cNvPr>
          <p:cNvSpPr>
            <a:spLocks noGrp="1"/>
          </p:cNvSpPr>
          <p:nvPr>
            <p:ph type="dt" sz="half" idx="10"/>
          </p:nvPr>
        </p:nvSpPr>
        <p:spPr/>
        <p:txBody>
          <a:bodyPr/>
          <a:lstStyle/>
          <a:p>
            <a:fld id="{BD10A238-9EDA-493A-BFAC-FC6A8E7438B0}" type="datetimeFigureOut">
              <a:rPr lang="en-US" smtClean="0"/>
              <a:t>10/15/2025</a:t>
            </a:fld>
            <a:endParaRPr lang="en-US"/>
          </a:p>
        </p:txBody>
      </p:sp>
      <p:sp>
        <p:nvSpPr>
          <p:cNvPr id="5" name="Footer Placeholder 4">
            <a:extLst>
              <a:ext uri="{FF2B5EF4-FFF2-40B4-BE49-F238E27FC236}">
                <a16:creationId xmlns:a16="http://schemas.microsoft.com/office/drawing/2014/main" id="{3DA9D4A5-9F9D-A1F2-78C4-39608E7CA8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116C02-062D-9382-2A38-06849970B6E2}"/>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2775652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11464-B9F3-2645-2C0E-E2DEB6F6771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F1C423-9D81-64D0-058C-23B0301F66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1D1D5A-DE72-6A0B-AE54-9FA2133A1DCA}"/>
              </a:ext>
            </a:extLst>
          </p:cNvPr>
          <p:cNvSpPr>
            <a:spLocks noGrp="1"/>
          </p:cNvSpPr>
          <p:nvPr>
            <p:ph type="dt" sz="half" idx="10"/>
          </p:nvPr>
        </p:nvSpPr>
        <p:spPr/>
        <p:txBody>
          <a:bodyPr/>
          <a:lstStyle/>
          <a:p>
            <a:fld id="{BD10A238-9EDA-493A-BFAC-FC6A8E7438B0}" type="datetimeFigureOut">
              <a:rPr lang="en-US" smtClean="0"/>
              <a:t>10/15/2025</a:t>
            </a:fld>
            <a:endParaRPr lang="en-US"/>
          </a:p>
        </p:txBody>
      </p:sp>
      <p:sp>
        <p:nvSpPr>
          <p:cNvPr id="5" name="Footer Placeholder 4">
            <a:extLst>
              <a:ext uri="{FF2B5EF4-FFF2-40B4-BE49-F238E27FC236}">
                <a16:creationId xmlns:a16="http://schemas.microsoft.com/office/drawing/2014/main" id="{DC360FFE-F278-2706-AFB1-BABC7FDD2C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4D9564-E108-C074-0169-D763ECF170FC}"/>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2856576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928FDD-9C8C-70E5-1DB2-74E2167ABD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C2500D7-B1FE-0C01-11B0-1646751991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8D5AE7-C028-4499-B6DD-A2217AE4A1FD}"/>
              </a:ext>
            </a:extLst>
          </p:cNvPr>
          <p:cNvSpPr>
            <a:spLocks noGrp="1"/>
          </p:cNvSpPr>
          <p:nvPr>
            <p:ph type="dt" sz="half" idx="10"/>
          </p:nvPr>
        </p:nvSpPr>
        <p:spPr/>
        <p:txBody>
          <a:bodyPr/>
          <a:lstStyle/>
          <a:p>
            <a:fld id="{BD10A238-9EDA-493A-BFAC-FC6A8E7438B0}" type="datetimeFigureOut">
              <a:rPr lang="en-US" smtClean="0"/>
              <a:t>10/15/2025</a:t>
            </a:fld>
            <a:endParaRPr lang="en-US"/>
          </a:p>
        </p:txBody>
      </p:sp>
      <p:sp>
        <p:nvSpPr>
          <p:cNvPr id="5" name="Footer Placeholder 4">
            <a:extLst>
              <a:ext uri="{FF2B5EF4-FFF2-40B4-BE49-F238E27FC236}">
                <a16:creationId xmlns:a16="http://schemas.microsoft.com/office/drawing/2014/main" id="{E1490B1E-1476-1A11-1896-5F72C65E70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173B46-9149-5118-EBFC-765968CA706A}"/>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349575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DD6B-9034-59CD-A0D9-6DEAA9246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A2B9AD-B827-290C-2369-A311CF4764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3D28FB-FD6B-9B25-0D30-477F73F85D03}"/>
              </a:ext>
            </a:extLst>
          </p:cNvPr>
          <p:cNvSpPr>
            <a:spLocks noGrp="1"/>
          </p:cNvSpPr>
          <p:nvPr>
            <p:ph type="dt" sz="half" idx="10"/>
          </p:nvPr>
        </p:nvSpPr>
        <p:spPr/>
        <p:txBody>
          <a:bodyPr/>
          <a:lstStyle/>
          <a:p>
            <a:fld id="{BD10A238-9EDA-493A-BFAC-FC6A8E7438B0}" type="datetimeFigureOut">
              <a:rPr lang="en-US" smtClean="0"/>
              <a:t>10/15/2025</a:t>
            </a:fld>
            <a:endParaRPr lang="en-US"/>
          </a:p>
        </p:txBody>
      </p:sp>
      <p:sp>
        <p:nvSpPr>
          <p:cNvPr id="5" name="Footer Placeholder 4">
            <a:extLst>
              <a:ext uri="{FF2B5EF4-FFF2-40B4-BE49-F238E27FC236}">
                <a16:creationId xmlns:a16="http://schemas.microsoft.com/office/drawing/2014/main" id="{4F6D5F08-5610-B6D3-7F2E-54554E4496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29FB10-B336-C7E7-1629-6EAC95DB4DCA}"/>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2956947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61200-FC6E-F7D8-7769-6E96651501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9CD553-F3DC-42C2-0586-0C252CBABA3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D0E97B-15F6-8290-D33F-5CF704BFC9CC}"/>
              </a:ext>
            </a:extLst>
          </p:cNvPr>
          <p:cNvSpPr>
            <a:spLocks noGrp="1"/>
          </p:cNvSpPr>
          <p:nvPr>
            <p:ph type="dt" sz="half" idx="10"/>
          </p:nvPr>
        </p:nvSpPr>
        <p:spPr/>
        <p:txBody>
          <a:bodyPr/>
          <a:lstStyle/>
          <a:p>
            <a:fld id="{BD10A238-9EDA-493A-BFAC-FC6A8E7438B0}" type="datetimeFigureOut">
              <a:rPr lang="en-US" smtClean="0"/>
              <a:t>10/15/2025</a:t>
            </a:fld>
            <a:endParaRPr lang="en-US"/>
          </a:p>
        </p:txBody>
      </p:sp>
      <p:sp>
        <p:nvSpPr>
          <p:cNvPr id="5" name="Footer Placeholder 4">
            <a:extLst>
              <a:ext uri="{FF2B5EF4-FFF2-40B4-BE49-F238E27FC236}">
                <a16:creationId xmlns:a16="http://schemas.microsoft.com/office/drawing/2014/main" id="{9B013942-3ECB-7E16-C7AF-5FB8C36DF0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F5E010-54A6-A432-5200-84CBFAD3815E}"/>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2943081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847A8-38EE-3C5F-F1CB-8F458E4AB6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939D01-92CE-2F73-9479-CC575256EE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94D157F-99DF-D019-9200-C2A99C3638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AA868F-E831-1F5F-0025-CB74B2DACBE8}"/>
              </a:ext>
            </a:extLst>
          </p:cNvPr>
          <p:cNvSpPr>
            <a:spLocks noGrp="1"/>
          </p:cNvSpPr>
          <p:nvPr>
            <p:ph type="dt" sz="half" idx="10"/>
          </p:nvPr>
        </p:nvSpPr>
        <p:spPr/>
        <p:txBody>
          <a:bodyPr/>
          <a:lstStyle/>
          <a:p>
            <a:fld id="{BD10A238-9EDA-493A-BFAC-FC6A8E7438B0}" type="datetimeFigureOut">
              <a:rPr lang="en-US" smtClean="0"/>
              <a:t>10/15/2025</a:t>
            </a:fld>
            <a:endParaRPr lang="en-US"/>
          </a:p>
        </p:txBody>
      </p:sp>
      <p:sp>
        <p:nvSpPr>
          <p:cNvPr id="6" name="Footer Placeholder 5">
            <a:extLst>
              <a:ext uri="{FF2B5EF4-FFF2-40B4-BE49-F238E27FC236}">
                <a16:creationId xmlns:a16="http://schemas.microsoft.com/office/drawing/2014/main" id="{57925354-62B3-674F-2516-5ABD7FD9A5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964360-FE56-0037-1FAA-4C15DD169C7E}"/>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1500554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1D43A-05C0-2B40-E853-27D072961BC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A0DD97C-B4A0-C1E1-8F06-2A8CE4B30F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F57CCC-00C0-89D2-0B74-2A3CC12019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A61466C-6486-0066-B95F-700B65A158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FDC7E9-B939-7A38-5660-34047CF7C3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30A08E-F65F-3689-AFD3-D9C8ADF97DBA}"/>
              </a:ext>
            </a:extLst>
          </p:cNvPr>
          <p:cNvSpPr>
            <a:spLocks noGrp="1"/>
          </p:cNvSpPr>
          <p:nvPr>
            <p:ph type="dt" sz="half" idx="10"/>
          </p:nvPr>
        </p:nvSpPr>
        <p:spPr/>
        <p:txBody>
          <a:bodyPr/>
          <a:lstStyle/>
          <a:p>
            <a:fld id="{BD10A238-9EDA-493A-BFAC-FC6A8E7438B0}" type="datetimeFigureOut">
              <a:rPr lang="en-US" smtClean="0"/>
              <a:t>10/15/2025</a:t>
            </a:fld>
            <a:endParaRPr lang="en-US"/>
          </a:p>
        </p:txBody>
      </p:sp>
      <p:sp>
        <p:nvSpPr>
          <p:cNvPr id="8" name="Footer Placeholder 7">
            <a:extLst>
              <a:ext uri="{FF2B5EF4-FFF2-40B4-BE49-F238E27FC236}">
                <a16:creationId xmlns:a16="http://schemas.microsoft.com/office/drawing/2014/main" id="{DA957A8D-E6D7-BA73-92EF-B50B7EDB72D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D94E844-6378-F5F9-6F40-F81C8B175A9D}"/>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265653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6A771-BDE3-6DD3-F648-ADC7569D8C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948666-4AC8-E88C-3028-54159070450A}"/>
              </a:ext>
            </a:extLst>
          </p:cNvPr>
          <p:cNvSpPr>
            <a:spLocks noGrp="1"/>
          </p:cNvSpPr>
          <p:nvPr>
            <p:ph type="dt" sz="half" idx="10"/>
          </p:nvPr>
        </p:nvSpPr>
        <p:spPr/>
        <p:txBody>
          <a:bodyPr/>
          <a:lstStyle/>
          <a:p>
            <a:fld id="{BD10A238-9EDA-493A-BFAC-FC6A8E7438B0}" type="datetimeFigureOut">
              <a:rPr lang="en-US" smtClean="0"/>
              <a:t>10/15/2025</a:t>
            </a:fld>
            <a:endParaRPr lang="en-US"/>
          </a:p>
        </p:txBody>
      </p:sp>
      <p:sp>
        <p:nvSpPr>
          <p:cNvPr id="4" name="Footer Placeholder 3">
            <a:extLst>
              <a:ext uri="{FF2B5EF4-FFF2-40B4-BE49-F238E27FC236}">
                <a16:creationId xmlns:a16="http://schemas.microsoft.com/office/drawing/2014/main" id="{4939AC21-3D89-8D58-2AD7-6F736E7EBF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8F0F6E-5804-D03B-62AA-4A94DBF18538}"/>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3718131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0384CF0-2E84-CEBC-8CE2-AA8F5B2C2D7E}"/>
              </a:ext>
            </a:extLst>
          </p:cNvPr>
          <p:cNvSpPr>
            <a:spLocks noGrp="1"/>
          </p:cNvSpPr>
          <p:nvPr>
            <p:ph type="dt" sz="half" idx="10"/>
          </p:nvPr>
        </p:nvSpPr>
        <p:spPr/>
        <p:txBody>
          <a:bodyPr/>
          <a:lstStyle/>
          <a:p>
            <a:fld id="{BD10A238-9EDA-493A-BFAC-FC6A8E7438B0}" type="datetimeFigureOut">
              <a:rPr lang="en-US" smtClean="0"/>
              <a:t>10/15/2025</a:t>
            </a:fld>
            <a:endParaRPr lang="en-US"/>
          </a:p>
        </p:txBody>
      </p:sp>
      <p:sp>
        <p:nvSpPr>
          <p:cNvPr id="3" name="Footer Placeholder 2">
            <a:extLst>
              <a:ext uri="{FF2B5EF4-FFF2-40B4-BE49-F238E27FC236}">
                <a16:creationId xmlns:a16="http://schemas.microsoft.com/office/drawing/2014/main" id="{83BE1C45-D36E-DEDF-6F76-0B2F95413A1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DFE382D-3BF8-4548-ADA7-98111A733555}"/>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2073457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C5EAE-C22F-21AF-144F-33ECF68007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79C14B-789D-49A3-0CA5-F2438973A2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DD4FE9D-B5D1-BEFB-F490-83D022A7B2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6F7BF6-87B6-A306-36D6-140B785B01C8}"/>
              </a:ext>
            </a:extLst>
          </p:cNvPr>
          <p:cNvSpPr>
            <a:spLocks noGrp="1"/>
          </p:cNvSpPr>
          <p:nvPr>
            <p:ph type="dt" sz="half" idx="10"/>
          </p:nvPr>
        </p:nvSpPr>
        <p:spPr/>
        <p:txBody>
          <a:bodyPr/>
          <a:lstStyle/>
          <a:p>
            <a:fld id="{BD10A238-9EDA-493A-BFAC-FC6A8E7438B0}" type="datetimeFigureOut">
              <a:rPr lang="en-US" smtClean="0"/>
              <a:t>10/15/2025</a:t>
            </a:fld>
            <a:endParaRPr lang="en-US"/>
          </a:p>
        </p:txBody>
      </p:sp>
      <p:sp>
        <p:nvSpPr>
          <p:cNvPr id="6" name="Footer Placeholder 5">
            <a:extLst>
              <a:ext uri="{FF2B5EF4-FFF2-40B4-BE49-F238E27FC236}">
                <a16:creationId xmlns:a16="http://schemas.microsoft.com/office/drawing/2014/main" id="{BFAB22FB-399F-6BE5-191B-58EF87DFEA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860E51-CF8C-2652-BA22-9F23B62D81B0}"/>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3857585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CE6BB-617C-30C4-DE05-CE79A39476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83B85C3-CD25-0D4E-52C3-6F6DE6582C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5766F89-7FD3-939F-3420-35095E36BA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8C153A-C0C7-320A-6BCE-2FCCB83AAEC7}"/>
              </a:ext>
            </a:extLst>
          </p:cNvPr>
          <p:cNvSpPr>
            <a:spLocks noGrp="1"/>
          </p:cNvSpPr>
          <p:nvPr>
            <p:ph type="dt" sz="half" idx="10"/>
          </p:nvPr>
        </p:nvSpPr>
        <p:spPr/>
        <p:txBody>
          <a:bodyPr/>
          <a:lstStyle/>
          <a:p>
            <a:fld id="{BD10A238-9EDA-493A-BFAC-FC6A8E7438B0}" type="datetimeFigureOut">
              <a:rPr lang="en-US" smtClean="0"/>
              <a:t>10/15/2025</a:t>
            </a:fld>
            <a:endParaRPr lang="en-US"/>
          </a:p>
        </p:txBody>
      </p:sp>
      <p:sp>
        <p:nvSpPr>
          <p:cNvPr id="6" name="Footer Placeholder 5">
            <a:extLst>
              <a:ext uri="{FF2B5EF4-FFF2-40B4-BE49-F238E27FC236}">
                <a16:creationId xmlns:a16="http://schemas.microsoft.com/office/drawing/2014/main" id="{BC97A4EF-DC35-563D-8F1C-1AAF986BCA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95E587-7DB6-F74A-DF46-62A9D5A2B8F6}"/>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1845977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E13206-B415-65EF-8E19-09ED4053A2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A41E67B-2824-2AC0-8F1C-2AD02CC7EA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FA3CCB-51B9-CD04-1C33-73CBC0E69E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10A238-9EDA-493A-BFAC-FC6A8E7438B0}" type="datetimeFigureOut">
              <a:rPr lang="en-US" smtClean="0"/>
              <a:t>10/15/2025</a:t>
            </a:fld>
            <a:endParaRPr lang="en-US"/>
          </a:p>
        </p:txBody>
      </p:sp>
      <p:sp>
        <p:nvSpPr>
          <p:cNvPr id="5" name="Footer Placeholder 4">
            <a:extLst>
              <a:ext uri="{FF2B5EF4-FFF2-40B4-BE49-F238E27FC236}">
                <a16:creationId xmlns:a16="http://schemas.microsoft.com/office/drawing/2014/main" id="{5D3083B6-59F1-83E1-23D2-2E2D3AFF6A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03FDFF0-BE72-0391-30CC-7BAB33DD39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4C2942-9933-46D0-8173-A57C5174C932}" type="slidenum">
              <a:rPr lang="en-US" smtClean="0"/>
              <a:t>‹#›</a:t>
            </a:fld>
            <a:endParaRPr lang="en-US"/>
          </a:p>
        </p:txBody>
      </p:sp>
    </p:spTree>
    <p:extLst>
      <p:ext uri="{BB962C8B-B14F-4D97-AF65-F5344CB8AC3E}">
        <p14:creationId xmlns:p14="http://schemas.microsoft.com/office/powerpoint/2010/main" val="3578007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36E32-AE4F-A2FC-91CE-9A34FE4CF574}"/>
              </a:ext>
            </a:extLst>
          </p:cNvPr>
          <p:cNvSpPr>
            <a:spLocks noGrp="1"/>
          </p:cNvSpPr>
          <p:nvPr>
            <p:ph type="ctrTitle"/>
          </p:nvPr>
        </p:nvSpPr>
        <p:spPr/>
        <p:txBody>
          <a:bodyPr/>
          <a:lstStyle/>
          <a:p>
            <a:r>
              <a:rPr lang="en-US" dirty="0"/>
              <a:t>Church History</a:t>
            </a:r>
          </a:p>
        </p:txBody>
      </p:sp>
      <p:sp>
        <p:nvSpPr>
          <p:cNvPr id="3" name="Subtitle 2">
            <a:extLst>
              <a:ext uri="{FF2B5EF4-FFF2-40B4-BE49-F238E27FC236}">
                <a16:creationId xmlns:a16="http://schemas.microsoft.com/office/drawing/2014/main" id="{8B448C3E-9BC5-675D-5A3D-69CFDBF65A5A}"/>
              </a:ext>
            </a:extLst>
          </p:cNvPr>
          <p:cNvSpPr>
            <a:spLocks noGrp="1"/>
          </p:cNvSpPr>
          <p:nvPr>
            <p:ph type="subTitle" idx="1"/>
          </p:nvPr>
        </p:nvSpPr>
        <p:spPr/>
        <p:txBody>
          <a:bodyPr/>
          <a:lstStyle/>
          <a:p>
            <a:r>
              <a:rPr lang="en-US" dirty="0"/>
              <a:t>The first millennia</a:t>
            </a:r>
          </a:p>
        </p:txBody>
      </p:sp>
    </p:spTree>
    <p:extLst>
      <p:ext uri="{BB962C8B-B14F-4D97-AF65-F5344CB8AC3E}">
        <p14:creationId xmlns:p14="http://schemas.microsoft.com/office/powerpoint/2010/main" val="908808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0C264-35E5-4918-8526-B62D1ABF80D1}"/>
              </a:ext>
            </a:extLst>
          </p:cNvPr>
          <p:cNvSpPr>
            <a:spLocks noGrp="1"/>
          </p:cNvSpPr>
          <p:nvPr>
            <p:ph type="title"/>
          </p:nvPr>
        </p:nvSpPr>
        <p:spPr/>
        <p:txBody>
          <a:bodyPr/>
          <a:lstStyle/>
          <a:p>
            <a:r>
              <a:rPr lang="en-US" dirty="0"/>
              <a:t>7</a:t>
            </a:r>
            <a:r>
              <a:rPr lang="en-US" baseline="30000" dirty="0"/>
              <a:t>th</a:t>
            </a:r>
            <a:r>
              <a:rPr lang="en-US" dirty="0"/>
              <a:t>-10</a:t>
            </a:r>
            <a:r>
              <a:rPr lang="en-US" baseline="30000" dirty="0"/>
              <a:t>th</a:t>
            </a:r>
            <a:r>
              <a:rPr lang="en-US" dirty="0"/>
              <a:t> Centuries East</a:t>
            </a:r>
          </a:p>
        </p:txBody>
      </p:sp>
      <p:sp>
        <p:nvSpPr>
          <p:cNvPr id="3" name="Content Placeholder 2">
            <a:extLst>
              <a:ext uri="{FF2B5EF4-FFF2-40B4-BE49-F238E27FC236}">
                <a16:creationId xmlns:a16="http://schemas.microsoft.com/office/drawing/2014/main" id="{EC73336A-CC41-315A-8A55-BF9B1BCBE35D}"/>
              </a:ext>
            </a:extLst>
          </p:cNvPr>
          <p:cNvSpPr>
            <a:spLocks noGrp="1"/>
          </p:cNvSpPr>
          <p:nvPr>
            <p:ph idx="1"/>
          </p:nvPr>
        </p:nvSpPr>
        <p:spPr/>
        <p:txBody>
          <a:bodyPr/>
          <a:lstStyle/>
          <a:p>
            <a:r>
              <a:rPr lang="en-US" dirty="0"/>
              <a:t>People</a:t>
            </a:r>
          </a:p>
          <a:p>
            <a:pPr lvl="1"/>
            <a:r>
              <a:rPr lang="en-US" dirty="0"/>
              <a:t>Maximus the Confessor 580-662</a:t>
            </a:r>
          </a:p>
          <a:p>
            <a:pPr lvl="1"/>
            <a:r>
              <a:rPr lang="en-US" dirty="0"/>
              <a:t>John of Damascus 675-749</a:t>
            </a:r>
          </a:p>
          <a:p>
            <a:pPr lvl="1"/>
            <a:r>
              <a:rPr lang="en-US" dirty="0" err="1"/>
              <a:t>Alopen</a:t>
            </a:r>
            <a:r>
              <a:rPr lang="en-US" dirty="0"/>
              <a:t> enters China 635 AD (Tang Dynasty 618-907)</a:t>
            </a:r>
          </a:p>
          <a:p>
            <a:pPr lvl="1"/>
            <a:r>
              <a:rPr lang="en-US" dirty="0"/>
              <a:t>Vladimir I the great, converts</a:t>
            </a:r>
          </a:p>
          <a:p>
            <a:r>
              <a:rPr lang="en-US" dirty="0"/>
              <a:t>Events</a:t>
            </a:r>
          </a:p>
          <a:p>
            <a:pPr lvl="1"/>
            <a:r>
              <a:rPr lang="en-US" dirty="0"/>
              <a:t>Rise of Islam</a:t>
            </a:r>
          </a:p>
          <a:p>
            <a:pPr lvl="1"/>
            <a:r>
              <a:rPr lang="en-US" dirty="0"/>
              <a:t>Al-Khwarizmi c. 780 – c. 850 writes </a:t>
            </a:r>
          </a:p>
          <a:p>
            <a:pPr lvl="2"/>
            <a:r>
              <a:rPr lang="en-US" dirty="0"/>
              <a:t>Book of Indian </a:t>
            </a:r>
            <a:r>
              <a:rPr lang="en-US" dirty="0" err="1"/>
              <a:t>computationAl</a:t>
            </a:r>
            <a:r>
              <a:rPr lang="en-US" dirty="0"/>
              <a:t>-Jabr (The Compendious Book on Calculation by Completion and Balancing)</a:t>
            </a:r>
          </a:p>
          <a:p>
            <a:pPr lvl="1"/>
            <a:endParaRPr lang="en-US" dirty="0"/>
          </a:p>
        </p:txBody>
      </p:sp>
    </p:spTree>
    <p:extLst>
      <p:ext uri="{BB962C8B-B14F-4D97-AF65-F5344CB8AC3E}">
        <p14:creationId xmlns:p14="http://schemas.microsoft.com/office/powerpoint/2010/main" val="1909526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CF4D4-8244-A9FD-7D03-0450E848C993}"/>
              </a:ext>
            </a:extLst>
          </p:cNvPr>
          <p:cNvSpPr>
            <a:spLocks noGrp="1"/>
          </p:cNvSpPr>
          <p:nvPr>
            <p:ph type="title"/>
          </p:nvPr>
        </p:nvSpPr>
        <p:spPr/>
        <p:txBody>
          <a:bodyPr/>
          <a:lstStyle/>
          <a:p>
            <a:r>
              <a:rPr lang="en-US" dirty="0"/>
              <a:t>Maximus the Confessor</a:t>
            </a:r>
          </a:p>
        </p:txBody>
      </p:sp>
      <p:sp>
        <p:nvSpPr>
          <p:cNvPr id="3" name="Content Placeholder 2">
            <a:extLst>
              <a:ext uri="{FF2B5EF4-FFF2-40B4-BE49-F238E27FC236}">
                <a16:creationId xmlns:a16="http://schemas.microsoft.com/office/drawing/2014/main" id="{9824BEBF-BDE2-DB4A-D20C-4363A8F86109}"/>
              </a:ext>
            </a:extLst>
          </p:cNvPr>
          <p:cNvSpPr>
            <a:spLocks noGrp="1"/>
          </p:cNvSpPr>
          <p:nvPr>
            <p:ph idx="1"/>
          </p:nvPr>
        </p:nvSpPr>
        <p:spPr>
          <a:xfrm>
            <a:off x="83288" y="1690688"/>
            <a:ext cx="7274442" cy="5167312"/>
          </a:xfrm>
        </p:spPr>
        <p:txBody>
          <a:bodyPr>
            <a:normAutofit fontScale="70000" lnSpcReduction="20000"/>
          </a:bodyPr>
          <a:lstStyle/>
          <a:p>
            <a:r>
              <a:rPr lang="en-US" dirty="0"/>
              <a:t>Aka Maximus the Theologian and Maximus of Constantinople</a:t>
            </a:r>
          </a:p>
          <a:p>
            <a:r>
              <a:rPr lang="en-US" dirty="0"/>
              <a:t>c. 580 – 662</a:t>
            </a:r>
          </a:p>
          <a:p>
            <a:r>
              <a:rPr lang="en-US" dirty="0"/>
              <a:t>Christian monk, theologian, and scholar</a:t>
            </a:r>
          </a:p>
          <a:p>
            <a:r>
              <a:rPr lang="en-US" dirty="0"/>
              <a:t>Civil servant &amp; </a:t>
            </a:r>
            <a:r>
              <a:rPr lang="en-US" dirty="0" err="1"/>
              <a:t>Protoasekretis</a:t>
            </a:r>
            <a:r>
              <a:rPr lang="en-US" dirty="0"/>
              <a:t> of the Byzantine Emperor Heraclius </a:t>
            </a:r>
          </a:p>
          <a:p>
            <a:r>
              <a:rPr lang="en-US" dirty="0"/>
              <a:t>Entered monastic life</a:t>
            </a:r>
          </a:p>
          <a:p>
            <a:r>
              <a:rPr lang="en-US" dirty="0"/>
              <a:t>Fled to Carthage when Sassanids invaded Anatolia</a:t>
            </a:r>
          </a:p>
          <a:p>
            <a:r>
              <a:rPr lang="en-US" dirty="0"/>
              <a:t>Studied under Sophronius of Jerusalem</a:t>
            </a:r>
          </a:p>
          <a:p>
            <a:r>
              <a:rPr lang="en-US" dirty="0"/>
              <a:t>Studied Gregory of Nazianzus (Cappadocian &amp; Holy Hierarch)</a:t>
            </a:r>
          </a:p>
          <a:p>
            <a:r>
              <a:rPr lang="en-US" dirty="0"/>
              <a:t>Debating Pyrrhus over Monothelitism, Pyrrhus recanted, both went to Lateran Council in 649.</a:t>
            </a:r>
          </a:p>
          <a:p>
            <a:r>
              <a:rPr lang="en-US" dirty="0"/>
              <a:t>Constans II 641-668 was Monothelite and had him and Roman Pope Martin arrested in 653.  Tried and exiled twice, ultimately had his tongue cut out and right hand cut off (not able to speak or right) and died soon after in exile.</a:t>
            </a:r>
          </a:p>
          <a:p>
            <a:r>
              <a:rPr lang="en-US" dirty="0"/>
              <a:t>His Life of the Virgin is thought to be the earliest complete biography of Mary, the mother of Jesus.</a:t>
            </a:r>
          </a:p>
        </p:txBody>
      </p:sp>
      <p:pic>
        <p:nvPicPr>
          <p:cNvPr id="4100" name="Picture 4" descr="undefined">
            <a:extLst>
              <a:ext uri="{FF2B5EF4-FFF2-40B4-BE49-F238E27FC236}">
                <a16:creationId xmlns:a16="http://schemas.microsoft.com/office/drawing/2014/main" id="{29DB422E-DA99-7B50-999E-073947BFDA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57730" y="0"/>
            <a:ext cx="4843795" cy="4881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8158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slamic State Map World Of Map">
            <a:extLst>
              <a:ext uri="{FF2B5EF4-FFF2-40B4-BE49-F238E27FC236}">
                <a16:creationId xmlns:a16="http://schemas.microsoft.com/office/drawing/2014/main" id="{FC187A29-4675-402E-69A4-873F9F06F4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2753" y="7209"/>
            <a:ext cx="11249247" cy="685079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9A9BA410-4031-C2A0-E0C9-B99735745B0E}"/>
              </a:ext>
            </a:extLst>
          </p:cNvPr>
          <p:cNvSpPr txBox="1"/>
          <p:nvPr/>
        </p:nvSpPr>
        <p:spPr>
          <a:xfrm>
            <a:off x="8183880" y="4686300"/>
            <a:ext cx="689612" cy="369332"/>
          </a:xfrm>
          <a:prstGeom prst="rect">
            <a:avLst/>
          </a:prstGeom>
          <a:noFill/>
        </p:spPr>
        <p:txBody>
          <a:bodyPr wrap="none" rtlCol="0">
            <a:spAutoFit/>
          </a:bodyPr>
          <a:lstStyle/>
          <a:p>
            <a:r>
              <a:rPr lang="en-US" dirty="0"/>
              <a:t>(622)</a:t>
            </a:r>
          </a:p>
        </p:txBody>
      </p:sp>
    </p:spTree>
    <p:extLst>
      <p:ext uri="{BB962C8B-B14F-4D97-AF65-F5344CB8AC3E}">
        <p14:creationId xmlns:p14="http://schemas.microsoft.com/office/powerpoint/2010/main" val="3589380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B45B3-BDA4-CABC-4B42-3B0420A490E3}"/>
              </a:ext>
            </a:extLst>
          </p:cNvPr>
          <p:cNvSpPr>
            <a:spLocks noGrp="1"/>
          </p:cNvSpPr>
          <p:nvPr>
            <p:ph type="title"/>
          </p:nvPr>
        </p:nvSpPr>
        <p:spPr/>
        <p:txBody>
          <a:bodyPr/>
          <a:lstStyle/>
          <a:p>
            <a:r>
              <a:rPr lang="en-US" dirty="0"/>
              <a:t>John of Damascus</a:t>
            </a:r>
          </a:p>
        </p:txBody>
      </p:sp>
      <p:sp>
        <p:nvSpPr>
          <p:cNvPr id="3" name="Content Placeholder 2">
            <a:extLst>
              <a:ext uri="{FF2B5EF4-FFF2-40B4-BE49-F238E27FC236}">
                <a16:creationId xmlns:a16="http://schemas.microsoft.com/office/drawing/2014/main" id="{532D5875-5039-A991-5C05-67B278D78B58}"/>
              </a:ext>
            </a:extLst>
          </p:cNvPr>
          <p:cNvSpPr>
            <a:spLocks noGrp="1"/>
          </p:cNvSpPr>
          <p:nvPr>
            <p:ph idx="1"/>
          </p:nvPr>
        </p:nvSpPr>
        <p:spPr>
          <a:xfrm>
            <a:off x="114300" y="1368424"/>
            <a:ext cx="7137400" cy="5394325"/>
          </a:xfrm>
        </p:spPr>
        <p:txBody>
          <a:bodyPr>
            <a:normAutofit/>
          </a:bodyPr>
          <a:lstStyle/>
          <a:p>
            <a:r>
              <a:rPr lang="en-US" dirty="0"/>
              <a:t>675/676 - 4 December AD 749</a:t>
            </a:r>
          </a:p>
          <a:p>
            <a:r>
              <a:rPr lang="en-US" dirty="0"/>
              <a:t>Damascus - monastery, Mar Saba, near Jerusalem</a:t>
            </a:r>
          </a:p>
          <a:p>
            <a:r>
              <a:rPr lang="en-US" dirty="0"/>
              <a:t>polymath (law, theology, philosophy, music)</a:t>
            </a:r>
          </a:p>
          <a:p>
            <a:r>
              <a:rPr lang="en-US" dirty="0"/>
              <a:t>By-name of </a:t>
            </a:r>
            <a:r>
              <a:rPr lang="en-US" dirty="0" err="1"/>
              <a:t>Chrysorroas</a:t>
            </a:r>
            <a:r>
              <a:rPr lang="en-US" dirty="0"/>
              <a:t> (streaming with gold/the golden speaker)</a:t>
            </a:r>
          </a:p>
          <a:p>
            <a:r>
              <a:rPr lang="en-US" dirty="0"/>
              <a:t>Early opposition to Islam</a:t>
            </a:r>
          </a:p>
        </p:txBody>
      </p:sp>
      <p:pic>
        <p:nvPicPr>
          <p:cNvPr id="2050" name="Picture 2" descr="undefined">
            <a:extLst>
              <a:ext uri="{FF2B5EF4-FFF2-40B4-BE49-F238E27FC236}">
                <a16:creationId xmlns:a16="http://schemas.microsoft.com/office/drawing/2014/main" id="{E4DE5BC7-CD30-C2E9-5922-C027783710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1700" y="0"/>
            <a:ext cx="49403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2192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7C69D-BED0-3CB3-54AE-0B941C79FDA5}"/>
              </a:ext>
            </a:extLst>
          </p:cNvPr>
          <p:cNvSpPr>
            <a:spLocks noGrp="1"/>
          </p:cNvSpPr>
          <p:nvPr>
            <p:ph type="title"/>
          </p:nvPr>
        </p:nvSpPr>
        <p:spPr>
          <a:xfrm>
            <a:off x="0" y="0"/>
            <a:ext cx="6157519" cy="1325563"/>
          </a:xfrm>
        </p:spPr>
        <p:txBody>
          <a:bodyPr>
            <a:normAutofit/>
          </a:bodyPr>
          <a:lstStyle/>
          <a:p>
            <a:r>
              <a:rPr lang="en-US" sz="4000" i="1" dirty="0">
                <a:solidFill>
                  <a:srgbClr val="202122"/>
                </a:solidFill>
                <a:latin typeface="Arial" panose="020B0604020202020204" pitchFamily="34" charset="0"/>
              </a:rPr>
              <a:t>Heresy of the Ishmaelites</a:t>
            </a:r>
            <a:endParaRPr lang="en-US" sz="4000" dirty="0"/>
          </a:p>
        </p:txBody>
      </p:sp>
      <p:sp>
        <p:nvSpPr>
          <p:cNvPr id="5" name="TextBox 4">
            <a:extLst>
              <a:ext uri="{FF2B5EF4-FFF2-40B4-BE49-F238E27FC236}">
                <a16:creationId xmlns:a16="http://schemas.microsoft.com/office/drawing/2014/main" id="{76E41B49-9AF1-6A1D-E537-67D99C90ADCE}"/>
              </a:ext>
            </a:extLst>
          </p:cNvPr>
          <p:cNvSpPr txBox="1"/>
          <p:nvPr/>
        </p:nvSpPr>
        <p:spPr>
          <a:xfrm>
            <a:off x="0" y="1325563"/>
            <a:ext cx="12192000" cy="5401479"/>
          </a:xfrm>
          <a:prstGeom prst="rect">
            <a:avLst/>
          </a:prstGeom>
          <a:noFill/>
        </p:spPr>
        <p:txBody>
          <a:bodyPr wrap="square">
            <a:spAutoFit/>
          </a:bodyPr>
          <a:lstStyle/>
          <a:p>
            <a:pPr marL="285750" indent="-285750" algn="l">
              <a:buFont typeface="Arial" panose="020B0604020202020204" pitchFamily="34" charset="0"/>
              <a:buChar char="•"/>
            </a:pPr>
            <a:r>
              <a:rPr lang="en-US" sz="2300" b="0" i="0" dirty="0">
                <a:solidFill>
                  <a:srgbClr val="202122"/>
                </a:solidFill>
                <a:effectLst/>
                <a:latin typeface="Arial" panose="020B0604020202020204" pitchFamily="34" charset="0"/>
              </a:rPr>
              <a:t>Muhammad had a "seeming show of piety," </a:t>
            </a:r>
          </a:p>
          <a:p>
            <a:pPr marL="285750" indent="-285750" algn="l">
              <a:buFont typeface="Arial" panose="020B0604020202020204" pitchFamily="34" charset="0"/>
              <a:buChar char="•"/>
            </a:pPr>
            <a:r>
              <a:rPr lang="en-US" sz="2300" b="0" i="0" dirty="0">
                <a:solidFill>
                  <a:srgbClr val="202122"/>
                </a:solidFill>
                <a:effectLst/>
                <a:latin typeface="Arial" panose="020B0604020202020204" pitchFamily="34" charset="0"/>
              </a:rPr>
              <a:t>Muhammad taught Arianism instead of Christianity</a:t>
            </a:r>
          </a:p>
          <a:p>
            <a:pPr marL="285750" indent="-285750" algn="l">
              <a:buFont typeface="Arial" panose="020B0604020202020204" pitchFamily="34" charset="0"/>
              <a:buChar char="•"/>
            </a:pPr>
            <a:r>
              <a:rPr lang="en-US" sz="2300" dirty="0">
                <a:solidFill>
                  <a:srgbClr val="202122"/>
                </a:solidFill>
                <a:latin typeface="Arial" panose="020B0604020202020204" pitchFamily="34" charset="0"/>
              </a:rPr>
              <a:t>Early version of Islamic Dilemma</a:t>
            </a:r>
            <a:endParaRPr lang="en-US" sz="2300" b="0" i="0" dirty="0">
              <a:solidFill>
                <a:srgbClr val="202122"/>
              </a:solidFill>
              <a:effectLst/>
              <a:latin typeface="Arial" panose="020B0604020202020204" pitchFamily="34" charset="0"/>
            </a:endParaRPr>
          </a:p>
          <a:p>
            <a:pPr marL="285750" indent="-285750">
              <a:buFont typeface="Arial" panose="020B0604020202020204" pitchFamily="34" charset="0"/>
              <a:buChar char="•"/>
            </a:pPr>
            <a:r>
              <a:rPr lang="en-US" sz="2300" b="0" i="0" dirty="0">
                <a:solidFill>
                  <a:srgbClr val="202122"/>
                </a:solidFill>
                <a:effectLst/>
                <a:latin typeface="Arial" panose="020B0604020202020204" pitchFamily="34" charset="0"/>
              </a:rPr>
              <a:t>read &amp; </a:t>
            </a:r>
            <a:r>
              <a:rPr lang="en-US" sz="2300" dirty="0">
                <a:solidFill>
                  <a:srgbClr val="202122"/>
                </a:solidFill>
                <a:latin typeface="Arial" panose="020B0604020202020204" pitchFamily="34" charset="0"/>
              </a:rPr>
              <a:t>criticize the Quran </a:t>
            </a:r>
            <a:r>
              <a:rPr lang="en-US" sz="2300" b="0" i="0" dirty="0">
                <a:solidFill>
                  <a:srgbClr val="202122"/>
                </a:solidFill>
                <a:effectLst/>
                <a:latin typeface="Arial" panose="020B0604020202020204" pitchFamily="34" charset="0"/>
              </a:rPr>
              <a:t>for saying </a:t>
            </a:r>
          </a:p>
          <a:p>
            <a:pPr marL="742950" lvl="1" indent="-285750">
              <a:buFont typeface="Arial" panose="020B0604020202020204" pitchFamily="34" charset="0"/>
              <a:buChar char="•"/>
            </a:pPr>
            <a:r>
              <a:rPr lang="en-US" sz="2300" dirty="0">
                <a:solidFill>
                  <a:srgbClr val="202122"/>
                </a:solidFill>
                <a:latin typeface="Arial" panose="020B0604020202020204" pitchFamily="34" charset="0"/>
              </a:rPr>
              <a:t>Th</a:t>
            </a:r>
            <a:r>
              <a:rPr lang="en-US" sz="2300" b="0" i="0" dirty="0">
                <a:solidFill>
                  <a:srgbClr val="202122"/>
                </a:solidFill>
                <a:effectLst/>
                <a:latin typeface="Arial" panose="020B0604020202020204" pitchFamily="34" charset="0"/>
              </a:rPr>
              <a:t>e Virgin Mary was the sister of Moses and Aaron, according to Surah Maryam (19:28):</a:t>
            </a:r>
          </a:p>
          <a:p>
            <a:pPr lvl="2"/>
            <a:r>
              <a:rPr lang="en-US" sz="2300" b="0" i="0" dirty="0">
                <a:solidFill>
                  <a:srgbClr val="202122"/>
                </a:solidFill>
                <a:effectLst/>
                <a:latin typeface="Arial" panose="020B0604020202020204" pitchFamily="34" charset="0"/>
              </a:rPr>
              <a:t>“O sister of Aaron! Your father was not a man of evil, nor was your mother unchaste!” </a:t>
            </a:r>
          </a:p>
          <a:p>
            <a:pPr marL="742950" lvl="1" indent="-285750">
              <a:buFont typeface="Arial" panose="020B0604020202020204" pitchFamily="34" charset="0"/>
              <a:buChar char="•"/>
            </a:pPr>
            <a:r>
              <a:rPr lang="en-US" sz="2300" b="0" i="0" dirty="0">
                <a:solidFill>
                  <a:srgbClr val="202122"/>
                </a:solidFill>
                <a:effectLst/>
                <a:latin typeface="Arial" panose="020B0604020202020204" pitchFamily="34" charset="0"/>
              </a:rPr>
              <a:t>Jesus was not crucified but brought alive into heaven according to Surah An-Nisa (4:157–158): </a:t>
            </a:r>
          </a:p>
          <a:p>
            <a:pPr lvl="2"/>
            <a:r>
              <a:rPr lang="en-US" sz="2300" b="0" i="0" dirty="0">
                <a:solidFill>
                  <a:srgbClr val="202122"/>
                </a:solidFill>
                <a:effectLst/>
                <a:latin typeface="Arial" panose="020B0604020202020204" pitchFamily="34" charset="0"/>
              </a:rPr>
              <a:t>“And [for] their saying, ‘Indeed, we have killed the Messiah, Jesus, the son of Mary, the messenger of Allah.  But they did not kill him, nor did they crucify him — but [it was] made to appear to them. And indeed, those who differ over it are in doubt about it. They have no knowledge of it except the following of assumption. And they did not kill him, for certain. Rather, Allah raised him to Himself. And ever is Allah Exalted in Might and Wise.”</a:t>
            </a:r>
          </a:p>
        </p:txBody>
      </p:sp>
    </p:spTree>
    <p:extLst>
      <p:ext uri="{BB962C8B-B14F-4D97-AF65-F5344CB8AC3E}">
        <p14:creationId xmlns:p14="http://schemas.microsoft.com/office/powerpoint/2010/main" val="3901041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DF925-6E3F-4414-3F9F-1937A4F7E3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225B9F-EF01-A6DE-E833-77FA6C6B0840}"/>
              </a:ext>
            </a:extLst>
          </p:cNvPr>
          <p:cNvSpPr>
            <a:spLocks noGrp="1"/>
          </p:cNvSpPr>
          <p:nvPr>
            <p:ph type="title"/>
          </p:nvPr>
        </p:nvSpPr>
        <p:spPr>
          <a:xfrm>
            <a:off x="0" y="0"/>
            <a:ext cx="6157519" cy="1325563"/>
          </a:xfrm>
        </p:spPr>
        <p:txBody>
          <a:bodyPr>
            <a:normAutofit/>
          </a:bodyPr>
          <a:lstStyle/>
          <a:p>
            <a:r>
              <a:rPr lang="en-US" sz="4000" i="1" dirty="0">
                <a:solidFill>
                  <a:srgbClr val="202122"/>
                </a:solidFill>
                <a:latin typeface="Arial" panose="020B0604020202020204" pitchFamily="34" charset="0"/>
              </a:rPr>
              <a:t>Heresy of the Ishmaelites</a:t>
            </a:r>
            <a:endParaRPr lang="en-US" sz="4000" dirty="0"/>
          </a:p>
        </p:txBody>
      </p:sp>
      <p:sp>
        <p:nvSpPr>
          <p:cNvPr id="6" name="TextBox 5">
            <a:extLst>
              <a:ext uri="{FF2B5EF4-FFF2-40B4-BE49-F238E27FC236}">
                <a16:creationId xmlns:a16="http://schemas.microsoft.com/office/drawing/2014/main" id="{3327ED83-7A61-F3C0-09F5-5D8ED9066FC8}"/>
              </a:ext>
            </a:extLst>
          </p:cNvPr>
          <p:cNvSpPr txBox="1"/>
          <p:nvPr/>
        </p:nvSpPr>
        <p:spPr>
          <a:xfrm>
            <a:off x="6510337" y="0"/>
            <a:ext cx="5681663" cy="5909310"/>
          </a:xfrm>
          <a:prstGeom prst="rect">
            <a:avLst/>
          </a:prstGeom>
          <a:noFill/>
        </p:spPr>
        <p:txBody>
          <a:bodyPr wrap="square">
            <a:spAutoFit/>
          </a:bodyPr>
          <a:lstStyle/>
          <a:p>
            <a:pPr marL="285750" indent="-285750" algn="l">
              <a:buFont typeface="Arial" panose="020B0604020202020204" pitchFamily="34" charset="0"/>
              <a:buChar char="•"/>
            </a:pPr>
            <a:r>
              <a:rPr lang="en-US" b="0" i="0" dirty="0">
                <a:solidFill>
                  <a:srgbClr val="202122"/>
                </a:solidFill>
                <a:effectLst/>
                <a:latin typeface="Arial" panose="020B0604020202020204" pitchFamily="34" charset="0"/>
              </a:rPr>
              <a:t>Muslim claim that the Old Testament </a:t>
            </a:r>
            <a:r>
              <a:rPr lang="en-US" dirty="0">
                <a:solidFill>
                  <a:srgbClr val="202122"/>
                </a:solidFill>
                <a:latin typeface="Arial" panose="020B0604020202020204" pitchFamily="34" charset="0"/>
              </a:rPr>
              <a:t>passages about </a:t>
            </a:r>
            <a:r>
              <a:rPr lang="en-US" b="0" i="0" dirty="0">
                <a:solidFill>
                  <a:srgbClr val="202122"/>
                </a:solidFill>
                <a:effectLst/>
                <a:latin typeface="Arial" panose="020B0604020202020204" pitchFamily="34" charset="0"/>
              </a:rPr>
              <a:t>Jesus' coming is misinterpreted or Jews edited the Old Testament so as to deceive Christians</a:t>
            </a:r>
            <a:endParaRPr lang="en-US" dirty="0">
              <a:solidFill>
                <a:srgbClr val="202122"/>
              </a:solidFill>
              <a:latin typeface="Arial" panose="020B0604020202020204" pitchFamily="34" charset="0"/>
            </a:endParaRPr>
          </a:p>
          <a:p>
            <a:pPr marL="285750" indent="-285750" algn="l">
              <a:buFont typeface="Arial" panose="020B0604020202020204" pitchFamily="34" charset="0"/>
              <a:buChar char="•"/>
            </a:pPr>
            <a:r>
              <a:rPr lang="en-US" b="0" i="0" dirty="0">
                <a:solidFill>
                  <a:srgbClr val="202122"/>
                </a:solidFill>
                <a:effectLst/>
                <a:latin typeface="Arial" panose="020B0604020202020204" pitchFamily="34" charset="0"/>
              </a:rPr>
              <a:t>Accused John of idol worship for venerating the Cross and worshipping Jesus. </a:t>
            </a:r>
          </a:p>
          <a:p>
            <a:pPr marL="742950" lvl="1" indent="-285750">
              <a:buFont typeface="Arial" panose="020B0604020202020204" pitchFamily="34" charset="0"/>
              <a:buChar char="•"/>
            </a:pPr>
            <a:r>
              <a:rPr lang="en-US" b="0" i="0" dirty="0">
                <a:solidFill>
                  <a:srgbClr val="202122"/>
                </a:solidFill>
                <a:effectLst/>
                <a:latin typeface="Arial" panose="020B0604020202020204" pitchFamily="34" charset="0"/>
              </a:rPr>
              <a:t>Muslims kiss the black stone in Mecca</a:t>
            </a:r>
          </a:p>
          <a:p>
            <a:pPr marL="742950" lvl="1" indent="-285750">
              <a:buFont typeface="Arial" panose="020B0604020202020204" pitchFamily="34" charset="0"/>
              <a:buChar char="•"/>
            </a:pPr>
            <a:r>
              <a:rPr lang="en-US" b="0" i="0" dirty="0">
                <a:solidFill>
                  <a:srgbClr val="202122"/>
                </a:solidFill>
                <a:effectLst/>
                <a:latin typeface="Arial" panose="020B0604020202020204" pitchFamily="34" charset="0"/>
              </a:rPr>
              <a:t>Quran acknowledges Jesus is the Word of God and Spirit </a:t>
            </a:r>
            <a:r>
              <a:rPr lang="en-US" dirty="0"/>
              <a:t>(4:171/169)</a:t>
            </a:r>
            <a:r>
              <a:rPr lang="en-US" b="0" i="0" dirty="0">
                <a:solidFill>
                  <a:srgbClr val="202122"/>
                </a:solidFill>
                <a:effectLst/>
                <a:latin typeface="Arial" panose="020B0604020202020204" pitchFamily="34" charset="0"/>
              </a:rPr>
              <a:t>. John notes that the word and the spirit are inseparable from that in which they exist and if the Word of God has always existed in God, then the Word must be God</a:t>
            </a:r>
          </a:p>
          <a:p>
            <a:pPr marL="285750" indent="-285750" algn="l">
              <a:buFont typeface="Arial" panose="020B0604020202020204" pitchFamily="34" charset="0"/>
              <a:buChar char="•"/>
            </a:pPr>
            <a:r>
              <a:rPr lang="en-US" b="0" i="0" dirty="0">
                <a:solidFill>
                  <a:srgbClr val="202122"/>
                </a:solidFill>
                <a:effectLst/>
                <a:latin typeface="Arial" panose="020B0604020202020204" pitchFamily="34" charset="0"/>
              </a:rPr>
              <a:t>Final arguments:</a:t>
            </a:r>
          </a:p>
          <a:p>
            <a:pPr marL="742950" lvl="1" indent="-285750">
              <a:buFont typeface="Arial" panose="020B0604020202020204" pitchFamily="34" charset="0"/>
              <a:buChar char="•"/>
            </a:pPr>
            <a:r>
              <a:rPr lang="en-US" b="0" i="0" dirty="0">
                <a:solidFill>
                  <a:srgbClr val="202122"/>
                </a:solidFill>
                <a:effectLst/>
                <a:latin typeface="Arial" panose="020B0604020202020204" pitchFamily="34" charset="0"/>
              </a:rPr>
              <a:t>Islam permits polygamy</a:t>
            </a:r>
          </a:p>
          <a:p>
            <a:pPr marL="742950" lvl="1" indent="-285750">
              <a:buFont typeface="Arial" panose="020B0604020202020204" pitchFamily="34" charset="0"/>
              <a:buChar char="•"/>
            </a:pPr>
            <a:r>
              <a:rPr lang="en-US" b="0" i="0" dirty="0">
                <a:solidFill>
                  <a:srgbClr val="202122"/>
                </a:solidFill>
                <a:effectLst/>
                <a:latin typeface="Arial" panose="020B0604020202020204" pitchFamily="34" charset="0"/>
              </a:rPr>
              <a:t>Muhammad committed adultery with a companion's wife before outlawing adultery</a:t>
            </a:r>
          </a:p>
          <a:p>
            <a:pPr marL="742950" lvl="1" indent="-285750">
              <a:buFont typeface="Arial" panose="020B0604020202020204" pitchFamily="34" charset="0"/>
              <a:buChar char="•"/>
            </a:pPr>
            <a:r>
              <a:rPr lang="en-US" b="0" i="0" dirty="0">
                <a:solidFill>
                  <a:srgbClr val="202122"/>
                </a:solidFill>
                <a:effectLst/>
                <a:latin typeface="Arial" panose="020B0604020202020204" pitchFamily="34" charset="0"/>
              </a:rPr>
              <a:t>Quran is filled with stories, </a:t>
            </a:r>
          </a:p>
          <a:p>
            <a:pPr marL="1200150" lvl="2" indent="-285750">
              <a:buFont typeface="Arial" panose="020B0604020202020204" pitchFamily="34" charset="0"/>
              <a:buChar char="•"/>
            </a:pPr>
            <a:r>
              <a:rPr lang="en-US" b="0" i="0" dirty="0">
                <a:solidFill>
                  <a:srgbClr val="202122"/>
                </a:solidFill>
                <a:effectLst/>
                <a:latin typeface="Arial" panose="020B0604020202020204" pitchFamily="34" charset="0"/>
              </a:rPr>
              <a:t>She-Camel of God</a:t>
            </a:r>
          </a:p>
          <a:p>
            <a:pPr marL="1200150" lvl="2" indent="-285750">
              <a:buFont typeface="Arial" panose="020B0604020202020204" pitchFamily="34" charset="0"/>
              <a:buChar char="•"/>
            </a:pPr>
            <a:r>
              <a:rPr lang="en-US" b="0" i="0" dirty="0">
                <a:solidFill>
                  <a:srgbClr val="202122"/>
                </a:solidFill>
                <a:effectLst/>
                <a:latin typeface="Arial" panose="020B0604020202020204" pitchFamily="34" charset="0"/>
              </a:rPr>
              <a:t>God giving Jesus an "incorruptible table."</a:t>
            </a:r>
          </a:p>
          <a:p>
            <a:pPr algn="l">
              <a:buNone/>
            </a:pPr>
            <a:endParaRPr lang="en-US" b="0" i="0" dirty="0">
              <a:solidFill>
                <a:srgbClr val="202122"/>
              </a:solidFill>
              <a:effectLst/>
              <a:latin typeface="Arial" panose="020B0604020202020204" pitchFamily="34" charset="0"/>
            </a:endParaRPr>
          </a:p>
        </p:txBody>
      </p:sp>
      <p:sp>
        <p:nvSpPr>
          <p:cNvPr id="7" name="TextBox 6">
            <a:extLst>
              <a:ext uri="{FF2B5EF4-FFF2-40B4-BE49-F238E27FC236}">
                <a16:creationId xmlns:a16="http://schemas.microsoft.com/office/drawing/2014/main" id="{1E6136FA-2EAF-23A7-2776-D7129F95FA56}"/>
              </a:ext>
            </a:extLst>
          </p:cNvPr>
          <p:cNvSpPr txBox="1"/>
          <p:nvPr/>
        </p:nvSpPr>
        <p:spPr>
          <a:xfrm>
            <a:off x="0" y="1704879"/>
            <a:ext cx="6157519" cy="5078313"/>
          </a:xfrm>
          <a:prstGeom prst="rect">
            <a:avLst/>
          </a:prstGeom>
          <a:noFill/>
        </p:spPr>
        <p:txBody>
          <a:bodyPr wrap="square">
            <a:spAutoFit/>
          </a:bodyPr>
          <a:lstStyle/>
          <a:p>
            <a:pPr marL="285750" indent="-285750">
              <a:buFont typeface="Arial" panose="020B0604020202020204" pitchFamily="34" charset="0"/>
              <a:buChar char="•"/>
            </a:pPr>
            <a:r>
              <a:rPr lang="en-US" dirty="0">
                <a:solidFill>
                  <a:srgbClr val="202122"/>
                </a:solidFill>
                <a:latin typeface="Arial" panose="020B0604020202020204" pitchFamily="34" charset="0"/>
              </a:rPr>
              <a:t>Asked Muslims for witnesses to testify that Muhammad received the Quran from God </a:t>
            </a:r>
          </a:p>
          <a:p>
            <a:pPr marL="742950" lvl="1" indent="-285750">
              <a:buFont typeface="Arial" panose="020B0604020202020204" pitchFamily="34" charset="0"/>
              <a:buChar char="•"/>
            </a:pPr>
            <a:r>
              <a:rPr lang="en-US" dirty="0">
                <a:solidFill>
                  <a:srgbClr val="202122"/>
                </a:solidFill>
                <a:latin typeface="Arial" panose="020B0604020202020204" pitchFamily="34" charset="0"/>
              </a:rPr>
              <a:t>Moses received the Torah from God in the presence of the Israelites</a:t>
            </a:r>
          </a:p>
          <a:p>
            <a:pPr marL="1200150" lvl="2" indent="-285750">
              <a:buFont typeface="Arial" panose="020B0604020202020204" pitchFamily="34" charset="0"/>
              <a:buChar char="•"/>
            </a:pPr>
            <a:r>
              <a:rPr lang="en-US" dirty="0">
                <a:solidFill>
                  <a:srgbClr val="202122"/>
                </a:solidFill>
                <a:latin typeface="Arial" panose="020B0604020202020204" pitchFamily="34" charset="0"/>
              </a:rPr>
              <a:t>Islamic law mandates that a Muslim can only marry and do trade in the presence of witnesses</a:t>
            </a:r>
          </a:p>
          <a:p>
            <a:pPr marL="742950" lvl="1" indent="-285750">
              <a:buFont typeface="Arial" panose="020B0604020202020204" pitchFamily="34" charset="0"/>
              <a:buChar char="•"/>
            </a:pPr>
            <a:r>
              <a:rPr lang="en-US" dirty="0">
                <a:solidFill>
                  <a:srgbClr val="202122"/>
                </a:solidFill>
                <a:latin typeface="Arial" panose="020B0604020202020204" pitchFamily="34" charset="0"/>
              </a:rPr>
              <a:t>Biblical prophets and verses foretold Muhammad 's coming</a:t>
            </a:r>
          </a:p>
          <a:p>
            <a:pPr marL="1200150" lvl="2" indent="-285750">
              <a:buFont typeface="Arial" panose="020B0604020202020204" pitchFamily="34" charset="0"/>
              <a:buChar char="•"/>
            </a:pPr>
            <a:r>
              <a:rPr lang="en-US" dirty="0">
                <a:solidFill>
                  <a:srgbClr val="202122"/>
                </a:solidFill>
                <a:latin typeface="Arial" panose="020B0604020202020204" pitchFamily="34" charset="0"/>
              </a:rPr>
              <a:t>Jesus was foretold by the prophets and whole Old Testament. </a:t>
            </a:r>
          </a:p>
          <a:p>
            <a:pPr marL="742950" lvl="1" indent="-285750">
              <a:buFont typeface="Arial" panose="020B0604020202020204" pitchFamily="34" charset="0"/>
              <a:buChar char="•"/>
            </a:pPr>
            <a:r>
              <a:rPr lang="en-US" dirty="0">
                <a:solidFill>
                  <a:srgbClr val="202122"/>
                </a:solidFill>
                <a:latin typeface="Arial" panose="020B0604020202020204" pitchFamily="34" charset="0"/>
              </a:rPr>
              <a:t>Muslims answered that Muhammad received the Quran in his sleep</a:t>
            </a:r>
          </a:p>
          <a:p>
            <a:pPr marL="742950" lvl="1" indent="-285750">
              <a:buFont typeface="Arial" panose="020B0604020202020204" pitchFamily="34" charset="0"/>
              <a:buChar char="•"/>
            </a:pPr>
            <a:r>
              <a:rPr lang="en-US" dirty="0">
                <a:solidFill>
                  <a:srgbClr val="202122"/>
                </a:solidFill>
                <a:latin typeface="Arial" panose="020B0604020202020204" pitchFamily="34" charset="0"/>
              </a:rPr>
              <a:t>John replied</a:t>
            </a:r>
          </a:p>
          <a:p>
            <a:pPr marL="1200150" lvl="2" indent="-285750">
              <a:buFont typeface="Arial" panose="020B0604020202020204" pitchFamily="34" charset="0"/>
              <a:buChar char="•"/>
            </a:pPr>
            <a:r>
              <a:rPr lang="en-US" dirty="0">
                <a:solidFill>
                  <a:srgbClr val="202122"/>
                </a:solidFill>
                <a:latin typeface="Arial" panose="020B0604020202020204" pitchFamily="34" charset="0"/>
              </a:rPr>
              <a:t>“Then we jokingly say to them that, as long as he  received the book in his sleep and did not actually sense the operation”</a:t>
            </a:r>
          </a:p>
          <a:p>
            <a:pPr marL="1200150" lvl="2" indent="-285750">
              <a:buFont typeface="Arial" panose="020B0604020202020204" pitchFamily="34" charset="0"/>
              <a:buChar char="•"/>
            </a:pPr>
            <a:r>
              <a:rPr lang="en-US" dirty="0">
                <a:solidFill>
                  <a:srgbClr val="202122"/>
                </a:solidFill>
                <a:latin typeface="Arial" panose="020B0604020202020204" pitchFamily="34" charset="0"/>
              </a:rPr>
              <a:t>“You're spinning me dreams”</a:t>
            </a:r>
            <a:endParaRPr lang="en-US" b="0" i="0" dirty="0">
              <a:solidFill>
                <a:srgbClr val="202122"/>
              </a:solidFill>
              <a:effectLst/>
              <a:latin typeface="Arial" panose="020B0604020202020204" pitchFamily="34" charset="0"/>
            </a:endParaRPr>
          </a:p>
        </p:txBody>
      </p:sp>
    </p:spTree>
    <p:extLst>
      <p:ext uri="{BB962C8B-B14F-4D97-AF65-F5344CB8AC3E}">
        <p14:creationId xmlns:p14="http://schemas.microsoft.com/office/powerpoint/2010/main" val="25942149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1373</TotalTime>
  <Words>676</Words>
  <Application>Microsoft Office PowerPoint</Application>
  <PresentationFormat>Widescreen</PresentationFormat>
  <Paragraphs>60</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Church History</vt:lpstr>
      <vt:lpstr>7th-10th Centuries East</vt:lpstr>
      <vt:lpstr>Maximus the Confessor</vt:lpstr>
      <vt:lpstr>PowerPoint Presentation</vt:lpstr>
      <vt:lpstr>John of Damascus</vt:lpstr>
      <vt:lpstr>Heresy of the Ishmaelites</vt:lpstr>
      <vt:lpstr>Heresy of the Ishmaelites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Schubert, Keith</dc:creator>
  <cp:lastModifiedBy>Schubert, Keith</cp:lastModifiedBy>
  <cp:revision>4</cp:revision>
  <dcterms:created xsi:type="dcterms:W3CDTF">2025-08-22T04:11:21Z</dcterms:created>
  <dcterms:modified xsi:type="dcterms:W3CDTF">2025-10-16T13:16:13Z</dcterms:modified>
</cp:coreProperties>
</file>