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1" r:id="rId2"/>
    <p:sldId id="258" r:id="rId3"/>
    <p:sldId id="264" r:id="rId4"/>
    <p:sldId id="263" r:id="rId5"/>
    <p:sldId id="265" r:id="rId6"/>
    <p:sldId id="262" r:id="rId7"/>
    <p:sldId id="26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588" y="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886B85-A2AB-4A24-AC86-416C4E138511}" type="datetimeFigureOut">
              <a:rPr lang="en-US" smtClean="0"/>
              <a:t>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B407B-4CA0-4FED-90EB-ECE7618447EA}" type="slidenum">
              <a:rPr lang="en-US" smtClean="0"/>
              <a:t>‹#›</a:t>
            </a:fld>
            <a:endParaRPr lang="en-US"/>
          </a:p>
        </p:txBody>
      </p:sp>
    </p:spTree>
    <p:extLst>
      <p:ext uri="{BB962C8B-B14F-4D97-AF65-F5344CB8AC3E}">
        <p14:creationId xmlns:p14="http://schemas.microsoft.com/office/powerpoint/2010/main" val="2871695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~1000 A.D. Western music made its most important leap forward when, in the schools of </a:t>
            </a:r>
            <a:r>
              <a:rPr lang="en-US" sz="1200" b="0" i="0" u="none" strike="noStrike" kern="1200" baseline="0" dirty="0" err="1">
                <a:solidFill>
                  <a:schemeClr val="tx1"/>
                </a:solidFill>
                <a:latin typeface="+mn-lt"/>
                <a:ea typeface="+mn-ea"/>
                <a:cs typeface="+mn-cs"/>
              </a:rPr>
              <a:t>Leonin</a:t>
            </a:r>
            <a:r>
              <a:rPr lang="en-US" sz="1200" b="0" i="0" u="none" strike="noStrike" kern="1200" baseline="0" dirty="0">
                <a:solidFill>
                  <a:schemeClr val="tx1"/>
                </a:solidFill>
                <a:latin typeface="+mn-lt"/>
                <a:ea typeface="+mn-ea"/>
                <a:cs typeface="+mn-cs"/>
              </a:rPr>
              <a:t> and </a:t>
            </a:r>
            <a:r>
              <a:rPr lang="en-US" sz="1200" b="0" i="0" u="none" strike="noStrike" kern="1200" baseline="0" dirty="0" err="1">
                <a:solidFill>
                  <a:schemeClr val="tx1"/>
                </a:solidFill>
                <a:latin typeface="+mn-lt"/>
                <a:ea typeface="+mn-ea"/>
                <a:cs typeface="+mn-cs"/>
              </a:rPr>
              <a:t>Perotin</a:t>
            </a:r>
            <a:r>
              <a:rPr lang="en-US" sz="1200" b="0" i="0" u="none" strike="noStrike" kern="1200" baseline="0" dirty="0">
                <a:solidFill>
                  <a:schemeClr val="tx1"/>
                </a:solidFill>
                <a:latin typeface="+mn-lt"/>
                <a:ea typeface="+mn-ea"/>
                <a:cs typeface="+mn-cs"/>
              </a:rPr>
              <a:t> at Notre Dame, monophonic chant was replaced by polyphony.</a:t>
            </a:r>
          </a:p>
          <a:p>
            <a:r>
              <a:rPr lang="en-US" sz="1200" b="0" i="0" u="none" strike="noStrike" kern="1200" baseline="0" dirty="0">
                <a:solidFill>
                  <a:schemeClr val="tx1"/>
                </a:solidFill>
                <a:latin typeface="+mn-lt"/>
                <a:ea typeface="+mn-ea"/>
                <a:cs typeface="+mn-cs"/>
              </a:rPr>
              <a:t>church music passed from chant to sequence to trope to motet in the two centuries after 1000, hymnody in its modern form began to take shape. According to this essayist’s count, fourteen texts and eleven tunes from this time period such as “Oh Come, Oh Come, Emmanuel”(CW 23); “O Sacred Head Now Wounded” (CW 105) and “O Jesus, King Most Wonderful” (CW 373)--both hymns attributed to Bernard of Clairvaux; “Jerusalem the Golden” (CW 214 - Bernard of Cluny); “Christ is Arisen” (CW 144); “Christ the Lord is Risen Today; Alleluia!” (CW 150). Also, a few hymn texts/tunes that Luther adapted: CW 161, 266, 534, 285, 190. </a:t>
            </a:r>
            <a:endParaRPr lang="en-US" dirty="0"/>
          </a:p>
        </p:txBody>
      </p:sp>
      <p:sp>
        <p:nvSpPr>
          <p:cNvPr id="4" name="Slide Number Placeholder 3"/>
          <p:cNvSpPr>
            <a:spLocks noGrp="1"/>
          </p:cNvSpPr>
          <p:nvPr>
            <p:ph type="sldNum" sz="quarter" idx="5"/>
          </p:nvPr>
        </p:nvSpPr>
        <p:spPr/>
        <p:txBody>
          <a:bodyPr/>
          <a:lstStyle/>
          <a:p>
            <a:fld id="{AEFB407B-4CA0-4FED-90EB-ECE7618447EA}" type="slidenum">
              <a:rPr lang="en-US" smtClean="0"/>
              <a:t>2</a:t>
            </a:fld>
            <a:endParaRPr lang="en-US"/>
          </a:p>
        </p:txBody>
      </p:sp>
    </p:spTree>
    <p:extLst>
      <p:ext uri="{BB962C8B-B14F-4D97-AF65-F5344CB8AC3E}">
        <p14:creationId xmlns:p14="http://schemas.microsoft.com/office/powerpoint/2010/main" val="1368017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6A5C-0F45-EF9B-92A9-5F8BD1EE3D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49FEA0-4F4E-9315-2CDD-3E87ACDAA1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0DF9C9-FF1F-416F-C9D4-9A9A6C194966}"/>
              </a:ext>
            </a:extLst>
          </p:cNvPr>
          <p:cNvSpPr>
            <a:spLocks noGrp="1"/>
          </p:cNvSpPr>
          <p:nvPr>
            <p:ph type="dt" sz="half" idx="10"/>
          </p:nvPr>
        </p:nvSpPr>
        <p:spPr/>
        <p:txBody>
          <a:bodyPr/>
          <a:lstStyle/>
          <a:p>
            <a:fld id="{BD10A238-9EDA-493A-BFAC-FC6A8E7438B0}" type="datetimeFigureOut">
              <a:rPr lang="en-US" smtClean="0"/>
              <a:t>2/4/2026</a:t>
            </a:fld>
            <a:endParaRPr lang="en-US"/>
          </a:p>
        </p:txBody>
      </p:sp>
      <p:sp>
        <p:nvSpPr>
          <p:cNvPr id="5" name="Footer Placeholder 4">
            <a:extLst>
              <a:ext uri="{FF2B5EF4-FFF2-40B4-BE49-F238E27FC236}">
                <a16:creationId xmlns:a16="http://schemas.microsoft.com/office/drawing/2014/main" id="{3DA9D4A5-9F9D-A1F2-78C4-39608E7CA8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16C02-062D-9382-2A38-06849970B6E2}"/>
              </a:ext>
            </a:extLst>
          </p:cNvPr>
          <p:cNvSpPr>
            <a:spLocks noGrp="1"/>
          </p:cNvSpPr>
          <p:nvPr>
            <p:ph type="sldNum" sz="quarter" idx="12"/>
          </p:nvPr>
        </p:nvSpPr>
        <p:spPr/>
        <p:txBody>
          <a:bodyPr/>
          <a:lstStyle/>
          <a:p>
            <a:fld id="{544C2942-9933-46D0-8173-A57C5174C932}" type="slidenum">
              <a:rPr lang="en-US" smtClean="0"/>
              <a:t>‹#›</a:t>
            </a:fld>
            <a:endParaRPr lang="en-US"/>
          </a:p>
        </p:txBody>
      </p:sp>
    </p:spTree>
    <p:extLst>
      <p:ext uri="{BB962C8B-B14F-4D97-AF65-F5344CB8AC3E}">
        <p14:creationId xmlns:p14="http://schemas.microsoft.com/office/powerpoint/2010/main" val="2775652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11464-B9F3-2645-2C0E-E2DEB6F677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F1C423-9D81-64D0-058C-23B0301F66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1D1D5A-DE72-6A0B-AE54-9FA2133A1DCA}"/>
              </a:ext>
            </a:extLst>
          </p:cNvPr>
          <p:cNvSpPr>
            <a:spLocks noGrp="1"/>
          </p:cNvSpPr>
          <p:nvPr>
            <p:ph type="dt" sz="half" idx="10"/>
          </p:nvPr>
        </p:nvSpPr>
        <p:spPr/>
        <p:txBody>
          <a:bodyPr/>
          <a:lstStyle/>
          <a:p>
            <a:fld id="{BD10A238-9EDA-493A-BFAC-FC6A8E7438B0}" type="datetimeFigureOut">
              <a:rPr lang="en-US" smtClean="0"/>
              <a:t>2/4/2026</a:t>
            </a:fld>
            <a:endParaRPr lang="en-US"/>
          </a:p>
        </p:txBody>
      </p:sp>
      <p:sp>
        <p:nvSpPr>
          <p:cNvPr id="5" name="Footer Placeholder 4">
            <a:extLst>
              <a:ext uri="{FF2B5EF4-FFF2-40B4-BE49-F238E27FC236}">
                <a16:creationId xmlns:a16="http://schemas.microsoft.com/office/drawing/2014/main" id="{DC360FFE-F278-2706-AFB1-BABC7FDD2C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4D9564-E108-C074-0169-D763ECF170FC}"/>
              </a:ext>
            </a:extLst>
          </p:cNvPr>
          <p:cNvSpPr>
            <a:spLocks noGrp="1"/>
          </p:cNvSpPr>
          <p:nvPr>
            <p:ph type="sldNum" sz="quarter" idx="12"/>
          </p:nvPr>
        </p:nvSpPr>
        <p:spPr/>
        <p:txBody>
          <a:bodyPr/>
          <a:lstStyle/>
          <a:p>
            <a:fld id="{544C2942-9933-46D0-8173-A57C5174C932}" type="slidenum">
              <a:rPr lang="en-US" smtClean="0"/>
              <a:t>‹#›</a:t>
            </a:fld>
            <a:endParaRPr lang="en-US"/>
          </a:p>
        </p:txBody>
      </p:sp>
    </p:spTree>
    <p:extLst>
      <p:ext uri="{BB962C8B-B14F-4D97-AF65-F5344CB8AC3E}">
        <p14:creationId xmlns:p14="http://schemas.microsoft.com/office/powerpoint/2010/main" val="2856576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928FDD-9C8C-70E5-1DB2-74E2167ABD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2500D7-B1FE-0C01-11B0-1646751991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8D5AE7-C028-4499-B6DD-A2217AE4A1FD}"/>
              </a:ext>
            </a:extLst>
          </p:cNvPr>
          <p:cNvSpPr>
            <a:spLocks noGrp="1"/>
          </p:cNvSpPr>
          <p:nvPr>
            <p:ph type="dt" sz="half" idx="10"/>
          </p:nvPr>
        </p:nvSpPr>
        <p:spPr/>
        <p:txBody>
          <a:bodyPr/>
          <a:lstStyle/>
          <a:p>
            <a:fld id="{BD10A238-9EDA-493A-BFAC-FC6A8E7438B0}" type="datetimeFigureOut">
              <a:rPr lang="en-US" smtClean="0"/>
              <a:t>2/4/2026</a:t>
            </a:fld>
            <a:endParaRPr lang="en-US"/>
          </a:p>
        </p:txBody>
      </p:sp>
      <p:sp>
        <p:nvSpPr>
          <p:cNvPr id="5" name="Footer Placeholder 4">
            <a:extLst>
              <a:ext uri="{FF2B5EF4-FFF2-40B4-BE49-F238E27FC236}">
                <a16:creationId xmlns:a16="http://schemas.microsoft.com/office/drawing/2014/main" id="{E1490B1E-1476-1A11-1896-5F72C65E70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173B46-9149-5118-EBFC-765968CA706A}"/>
              </a:ext>
            </a:extLst>
          </p:cNvPr>
          <p:cNvSpPr>
            <a:spLocks noGrp="1"/>
          </p:cNvSpPr>
          <p:nvPr>
            <p:ph type="sldNum" sz="quarter" idx="12"/>
          </p:nvPr>
        </p:nvSpPr>
        <p:spPr/>
        <p:txBody>
          <a:bodyPr/>
          <a:lstStyle/>
          <a:p>
            <a:fld id="{544C2942-9933-46D0-8173-A57C5174C932}" type="slidenum">
              <a:rPr lang="en-US" smtClean="0"/>
              <a:t>‹#›</a:t>
            </a:fld>
            <a:endParaRPr lang="en-US"/>
          </a:p>
        </p:txBody>
      </p:sp>
    </p:spTree>
    <p:extLst>
      <p:ext uri="{BB962C8B-B14F-4D97-AF65-F5344CB8AC3E}">
        <p14:creationId xmlns:p14="http://schemas.microsoft.com/office/powerpoint/2010/main" val="34957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DDD6B-9034-59CD-A0D9-6DEAA92462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A2B9AD-B827-290C-2369-A311CF4764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3D28FB-FD6B-9B25-0D30-477F73F85D03}"/>
              </a:ext>
            </a:extLst>
          </p:cNvPr>
          <p:cNvSpPr>
            <a:spLocks noGrp="1"/>
          </p:cNvSpPr>
          <p:nvPr>
            <p:ph type="dt" sz="half" idx="10"/>
          </p:nvPr>
        </p:nvSpPr>
        <p:spPr/>
        <p:txBody>
          <a:bodyPr/>
          <a:lstStyle/>
          <a:p>
            <a:fld id="{BD10A238-9EDA-493A-BFAC-FC6A8E7438B0}" type="datetimeFigureOut">
              <a:rPr lang="en-US" smtClean="0"/>
              <a:t>2/4/2026</a:t>
            </a:fld>
            <a:endParaRPr lang="en-US"/>
          </a:p>
        </p:txBody>
      </p:sp>
      <p:sp>
        <p:nvSpPr>
          <p:cNvPr id="5" name="Footer Placeholder 4">
            <a:extLst>
              <a:ext uri="{FF2B5EF4-FFF2-40B4-BE49-F238E27FC236}">
                <a16:creationId xmlns:a16="http://schemas.microsoft.com/office/drawing/2014/main" id="{4F6D5F08-5610-B6D3-7F2E-54554E4496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29FB10-B336-C7E7-1629-6EAC95DB4DCA}"/>
              </a:ext>
            </a:extLst>
          </p:cNvPr>
          <p:cNvSpPr>
            <a:spLocks noGrp="1"/>
          </p:cNvSpPr>
          <p:nvPr>
            <p:ph type="sldNum" sz="quarter" idx="12"/>
          </p:nvPr>
        </p:nvSpPr>
        <p:spPr/>
        <p:txBody>
          <a:bodyPr/>
          <a:lstStyle/>
          <a:p>
            <a:fld id="{544C2942-9933-46D0-8173-A57C5174C932}" type="slidenum">
              <a:rPr lang="en-US" smtClean="0"/>
              <a:t>‹#›</a:t>
            </a:fld>
            <a:endParaRPr lang="en-US"/>
          </a:p>
        </p:txBody>
      </p:sp>
    </p:spTree>
    <p:extLst>
      <p:ext uri="{BB962C8B-B14F-4D97-AF65-F5344CB8AC3E}">
        <p14:creationId xmlns:p14="http://schemas.microsoft.com/office/powerpoint/2010/main" val="295694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61200-FC6E-F7D8-7769-6E96651501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9CD553-F3DC-42C2-0586-0C252CBABA3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D0E97B-15F6-8290-D33F-5CF704BFC9CC}"/>
              </a:ext>
            </a:extLst>
          </p:cNvPr>
          <p:cNvSpPr>
            <a:spLocks noGrp="1"/>
          </p:cNvSpPr>
          <p:nvPr>
            <p:ph type="dt" sz="half" idx="10"/>
          </p:nvPr>
        </p:nvSpPr>
        <p:spPr/>
        <p:txBody>
          <a:bodyPr/>
          <a:lstStyle/>
          <a:p>
            <a:fld id="{BD10A238-9EDA-493A-BFAC-FC6A8E7438B0}" type="datetimeFigureOut">
              <a:rPr lang="en-US" smtClean="0"/>
              <a:t>2/4/2026</a:t>
            </a:fld>
            <a:endParaRPr lang="en-US"/>
          </a:p>
        </p:txBody>
      </p:sp>
      <p:sp>
        <p:nvSpPr>
          <p:cNvPr id="5" name="Footer Placeholder 4">
            <a:extLst>
              <a:ext uri="{FF2B5EF4-FFF2-40B4-BE49-F238E27FC236}">
                <a16:creationId xmlns:a16="http://schemas.microsoft.com/office/drawing/2014/main" id="{9B013942-3ECB-7E16-C7AF-5FB8C36DF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F5E010-54A6-A432-5200-84CBFAD3815E}"/>
              </a:ext>
            </a:extLst>
          </p:cNvPr>
          <p:cNvSpPr>
            <a:spLocks noGrp="1"/>
          </p:cNvSpPr>
          <p:nvPr>
            <p:ph type="sldNum" sz="quarter" idx="12"/>
          </p:nvPr>
        </p:nvSpPr>
        <p:spPr/>
        <p:txBody>
          <a:bodyPr/>
          <a:lstStyle/>
          <a:p>
            <a:fld id="{544C2942-9933-46D0-8173-A57C5174C932}" type="slidenum">
              <a:rPr lang="en-US" smtClean="0"/>
              <a:t>‹#›</a:t>
            </a:fld>
            <a:endParaRPr lang="en-US"/>
          </a:p>
        </p:txBody>
      </p:sp>
    </p:spTree>
    <p:extLst>
      <p:ext uri="{BB962C8B-B14F-4D97-AF65-F5344CB8AC3E}">
        <p14:creationId xmlns:p14="http://schemas.microsoft.com/office/powerpoint/2010/main" val="2943081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847A8-38EE-3C5F-F1CB-8F458E4AB6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939D01-92CE-2F73-9479-CC575256EE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4D157F-99DF-D019-9200-C2A99C3638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AA868F-E831-1F5F-0025-CB74B2DACBE8}"/>
              </a:ext>
            </a:extLst>
          </p:cNvPr>
          <p:cNvSpPr>
            <a:spLocks noGrp="1"/>
          </p:cNvSpPr>
          <p:nvPr>
            <p:ph type="dt" sz="half" idx="10"/>
          </p:nvPr>
        </p:nvSpPr>
        <p:spPr/>
        <p:txBody>
          <a:bodyPr/>
          <a:lstStyle/>
          <a:p>
            <a:fld id="{BD10A238-9EDA-493A-BFAC-FC6A8E7438B0}" type="datetimeFigureOut">
              <a:rPr lang="en-US" smtClean="0"/>
              <a:t>2/4/2026</a:t>
            </a:fld>
            <a:endParaRPr lang="en-US"/>
          </a:p>
        </p:txBody>
      </p:sp>
      <p:sp>
        <p:nvSpPr>
          <p:cNvPr id="6" name="Footer Placeholder 5">
            <a:extLst>
              <a:ext uri="{FF2B5EF4-FFF2-40B4-BE49-F238E27FC236}">
                <a16:creationId xmlns:a16="http://schemas.microsoft.com/office/drawing/2014/main" id="{57925354-62B3-674F-2516-5ABD7FD9A5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964360-FE56-0037-1FAA-4C15DD169C7E}"/>
              </a:ext>
            </a:extLst>
          </p:cNvPr>
          <p:cNvSpPr>
            <a:spLocks noGrp="1"/>
          </p:cNvSpPr>
          <p:nvPr>
            <p:ph type="sldNum" sz="quarter" idx="12"/>
          </p:nvPr>
        </p:nvSpPr>
        <p:spPr/>
        <p:txBody>
          <a:bodyPr/>
          <a:lstStyle/>
          <a:p>
            <a:fld id="{544C2942-9933-46D0-8173-A57C5174C932}" type="slidenum">
              <a:rPr lang="en-US" smtClean="0"/>
              <a:t>‹#›</a:t>
            </a:fld>
            <a:endParaRPr lang="en-US"/>
          </a:p>
        </p:txBody>
      </p:sp>
    </p:spTree>
    <p:extLst>
      <p:ext uri="{BB962C8B-B14F-4D97-AF65-F5344CB8AC3E}">
        <p14:creationId xmlns:p14="http://schemas.microsoft.com/office/powerpoint/2010/main" val="1500554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1D43A-05C0-2B40-E853-27D072961B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0DD97C-B4A0-C1E1-8F06-2A8CE4B30F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F57CCC-00C0-89D2-0B74-2A3CC12019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61466C-6486-0066-B95F-700B65A158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FDC7E9-B939-7A38-5660-34047CF7C3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30A08E-F65F-3689-AFD3-D9C8ADF97DBA}"/>
              </a:ext>
            </a:extLst>
          </p:cNvPr>
          <p:cNvSpPr>
            <a:spLocks noGrp="1"/>
          </p:cNvSpPr>
          <p:nvPr>
            <p:ph type="dt" sz="half" idx="10"/>
          </p:nvPr>
        </p:nvSpPr>
        <p:spPr/>
        <p:txBody>
          <a:bodyPr/>
          <a:lstStyle/>
          <a:p>
            <a:fld id="{BD10A238-9EDA-493A-BFAC-FC6A8E7438B0}" type="datetimeFigureOut">
              <a:rPr lang="en-US" smtClean="0"/>
              <a:t>2/4/2026</a:t>
            </a:fld>
            <a:endParaRPr lang="en-US"/>
          </a:p>
        </p:txBody>
      </p:sp>
      <p:sp>
        <p:nvSpPr>
          <p:cNvPr id="8" name="Footer Placeholder 7">
            <a:extLst>
              <a:ext uri="{FF2B5EF4-FFF2-40B4-BE49-F238E27FC236}">
                <a16:creationId xmlns:a16="http://schemas.microsoft.com/office/drawing/2014/main" id="{DA957A8D-E6D7-BA73-92EF-B50B7EDB72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94E844-6378-F5F9-6F40-F81C8B175A9D}"/>
              </a:ext>
            </a:extLst>
          </p:cNvPr>
          <p:cNvSpPr>
            <a:spLocks noGrp="1"/>
          </p:cNvSpPr>
          <p:nvPr>
            <p:ph type="sldNum" sz="quarter" idx="12"/>
          </p:nvPr>
        </p:nvSpPr>
        <p:spPr/>
        <p:txBody>
          <a:bodyPr/>
          <a:lstStyle/>
          <a:p>
            <a:fld id="{544C2942-9933-46D0-8173-A57C5174C932}" type="slidenum">
              <a:rPr lang="en-US" smtClean="0"/>
              <a:t>‹#›</a:t>
            </a:fld>
            <a:endParaRPr lang="en-US"/>
          </a:p>
        </p:txBody>
      </p:sp>
    </p:spTree>
    <p:extLst>
      <p:ext uri="{BB962C8B-B14F-4D97-AF65-F5344CB8AC3E}">
        <p14:creationId xmlns:p14="http://schemas.microsoft.com/office/powerpoint/2010/main" val="2656539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6A771-BDE3-6DD3-F648-ADC7569D8C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948666-4AC8-E88C-3028-54159070450A}"/>
              </a:ext>
            </a:extLst>
          </p:cNvPr>
          <p:cNvSpPr>
            <a:spLocks noGrp="1"/>
          </p:cNvSpPr>
          <p:nvPr>
            <p:ph type="dt" sz="half" idx="10"/>
          </p:nvPr>
        </p:nvSpPr>
        <p:spPr/>
        <p:txBody>
          <a:bodyPr/>
          <a:lstStyle/>
          <a:p>
            <a:fld id="{BD10A238-9EDA-493A-BFAC-FC6A8E7438B0}" type="datetimeFigureOut">
              <a:rPr lang="en-US" smtClean="0"/>
              <a:t>2/4/2026</a:t>
            </a:fld>
            <a:endParaRPr lang="en-US"/>
          </a:p>
        </p:txBody>
      </p:sp>
      <p:sp>
        <p:nvSpPr>
          <p:cNvPr id="4" name="Footer Placeholder 3">
            <a:extLst>
              <a:ext uri="{FF2B5EF4-FFF2-40B4-BE49-F238E27FC236}">
                <a16:creationId xmlns:a16="http://schemas.microsoft.com/office/drawing/2014/main" id="{4939AC21-3D89-8D58-2AD7-6F736E7EBF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8F0F6E-5804-D03B-62AA-4A94DBF18538}"/>
              </a:ext>
            </a:extLst>
          </p:cNvPr>
          <p:cNvSpPr>
            <a:spLocks noGrp="1"/>
          </p:cNvSpPr>
          <p:nvPr>
            <p:ph type="sldNum" sz="quarter" idx="12"/>
          </p:nvPr>
        </p:nvSpPr>
        <p:spPr/>
        <p:txBody>
          <a:bodyPr/>
          <a:lstStyle/>
          <a:p>
            <a:fld id="{544C2942-9933-46D0-8173-A57C5174C932}" type="slidenum">
              <a:rPr lang="en-US" smtClean="0"/>
              <a:t>‹#›</a:t>
            </a:fld>
            <a:endParaRPr lang="en-US"/>
          </a:p>
        </p:txBody>
      </p:sp>
    </p:spTree>
    <p:extLst>
      <p:ext uri="{BB962C8B-B14F-4D97-AF65-F5344CB8AC3E}">
        <p14:creationId xmlns:p14="http://schemas.microsoft.com/office/powerpoint/2010/main" val="3718131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384CF0-2E84-CEBC-8CE2-AA8F5B2C2D7E}"/>
              </a:ext>
            </a:extLst>
          </p:cNvPr>
          <p:cNvSpPr>
            <a:spLocks noGrp="1"/>
          </p:cNvSpPr>
          <p:nvPr>
            <p:ph type="dt" sz="half" idx="10"/>
          </p:nvPr>
        </p:nvSpPr>
        <p:spPr/>
        <p:txBody>
          <a:bodyPr/>
          <a:lstStyle/>
          <a:p>
            <a:fld id="{BD10A238-9EDA-493A-BFAC-FC6A8E7438B0}" type="datetimeFigureOut">
              <a:rPr lang="en-US" smtClean="0"/>
              <a:t>2/4/2026</a:t>
            </a:fld>
            <a:endParaRPr lang="en-US"/>
          </a:p>
        </p:txBody>
      </p:sp>
      <p:sp>
        <p:nvSpPr>
          <p:cNvPr id="3" name="Footer Placeholder 2">
            <a:extLst>
              <a:ext uri="{FF2B5EF4-FFF2-40B4-BE49-F238E27FC236}">
                <a16:creationId xmlns:a16="http://schemas.microsoft.com/office/drawing/2014/main" id="{83BE1C45-D36E-DEDF-6F76-0B2F95413A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FE382D-3BF8-4548-ADA7-98111A733555}"/>
              </a:ext>
            </a:extLst>
          </p:cNvPr>
          <p:cNvSpPr>
            <a:spLocks noGrp="1"/>
          </p:cNvSpPr>
          <p:nvPr>
            <p:ph type="sldNum" sz="quarter" idx="12"/>
          </p:nvPr>
        </p:nvSpPr>
        <p:spPr/>
        <p:txBody>
          <a:bodyPr/>
          <a:lstStyle/>
          <a:p>
            <a:fld id="{544C2942-9933-46D0-8173-A57C5174C932}" type="slidenum">
              <a:rPr lang="en-US" smtClean="0"/>
              <a:t>‹#›</a:t>
            </a:fld>
            <a:endParaRPr lang="en-US"/>
          </a:p>
        </p:txBody>
      </p:sp>
    </p:spTree>
    <p:extLst>
      <p:ext uri="{BB962C8B-B14F-4D97-AF65-F5344CB8AC3E}">
        <p14:creationId xmlns:p14="http://schemas.microsoft.com/office/powerpoint/2010/main" val="2073457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C5EAE-C22F-21AF-144F-33ECF68007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79C14B-789D-49A3-0CA5-F2438973A2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D4FE9D-B5D1-BEFB-F490-83D022A7B2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6F7BF6-87B6-A306-36D6-140B785B01C8}"/>
              </a:ext>
            </a:extLst>
          </p:cNvPr>
          <p:cNvSpPr>
            <a:spLocks noGrp="1"/>
          </p:cNvSpPr>
          <p:nvPr>
            <p:ph type="dt" sz="half" idx="10"/>
          </p:nvPr>
        </p:nvSpPr>
        <p:spPr/>
        <p:txBody>
          <a:bodyPr/>
          <a:lstStyle/>
          <a:p>
            <a:fld id="{BD10A238-9EDA-493A-BFAC-FC6A8E7438B0}" type="datetimeFigureOut">
              <a:rPr lang="en-US" smtClean="0"/>
              <a:t>2/4/2026</a:t>
            </a:fld>
            <a:endParaRPr lang="en-US"/>
          </a:p>
        </p:txBody>
      </p:sp>
      <p:sp>
        <p:nvSpPr>
          <p:cNvPr id="6" name="Footer Placeholder 5">
            <a:extLst>
              <a:ext uri="{FF2B5EF4-FFF2-40B4-BE49-F238E27FC236}">
                <a16:creationId xmlns:a16="http://schemas.microsoft.com/office/drawing/2014/main" id="{BFAB22FB-399F-6BE5-191B-58EF87DFE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860E51-CF8C-2652-BA22-9F23B62D81B0}"/>
              </a:ext>
            </a:extLst>
          </p:cNvPr>
          <p:cNvSpPr>
            <a:spLocks noGrp="1"/>
          </p:cNvSpPr>
          <p:nvPr>
            <p:ph type="sldNum" sz="quarter" idx="12"/>
          </p:nvPr>
        </p:nvSpPr>
        <p:spPr/>
        <p:txBody>
          <a:bodyPr/>
          <a:lstStyle/>
          <a:p>
            <a:fld id="{544C2942-9933-46D0-8173-A57C5174C932}" type="slidenum">
              <a:rPr lang="en-US" smtClean="0"/>
              <a:t>‹#›</a:t>
            </a:fld>
            <a:endParaRPr lang="en-US"/>
          </a:p>
        </p:txBody>
      </p:sp>
    </p:spTree>
    <p:extLst>
      <p:ext uri="{BB962C8B-B14F-4D97-AF65-F5344CB8AC3E}">
        <p14:creationId xmlns:p14="http://schemas.microsoft.com/office/powerpoint/2010/main" val="3857585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CE6BB-617C-30C4-DE05-CE79A39476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3B85C3-CD25-0D4E-52C3-6F6DE6582C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766F89-7FD3-939F-3420-35095E36B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8C153A-C0C7-320A-6BCE-2FCCB83AAEC7}"/>
              </a:ext>
            </a:extLst>
          </p:cNvPr>
          <p:cNvSpPr>
            <a:spLocks noGrp="1"/>
          </p:cNvSpPr>
          <p:nvPr>
            <p:ph type="dt" sz="half" idx="10"/>
          </p:nvPr>
        </p:nvSpPr>
        <p:spPr/>
        <p:txBody>
          <a:bodyPr/>
          <a:lstStyle/>
          <a:p>
            <a:fld id="{BD10A238-9EDA-493A-BFAC-FC6A8E7438B0}" type="datetimeFigureOut">
              <a:rPr lang="en-US" smtClean="0"/>
              <a:t>2/4/2026</a:t>
            </a:fld>
            <a:endParaRPr lang="en-US"/>
          </a:p>
        </p:txBody>
      </p:sp>
      <p:sp>
        <p:nvSpPr>
          <p:cNvPr id="6" name="Footer Placeholder 5">
            <a:extLst>
              <a:ext uri="{FF2B5EF4-FFF2-40B4-BE49-F238E27FC236}">
                <a16:creationId xmlns:a16="http://schemas.microsoft.com/office/drawing/2014/main" id="{BC97A4EF-DC35-563D-8F1C-1AAF986BCA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95E587-7DB6-F74A-DF46-62A9D5A2B8F6}"/>
              </a:ext>
            </a:extLst>
          </p:cNvPr>
          <p:cNvSpPr>
            <a:spLocks noGrp="1"/>
          </p:cNvSpPr>
          <p:nvPr>
            <p:ph type="sldNum" sz="quarter" idx="12"/>
          </p:nvPr>
        </p:nvSpPr>
        <p:spPr/>
        <p:txBody>
          <a:bodyPr/>
          <a:lstStyle/>
          <a:p>
            <a:fld id="{544C2942-9933-46D0-8173-A57C5174C932}" type="slidenum">
              <a:rPr lang="en-US" smtClean="0"/>
              <a:t>‹#›</a:t>
            </a:fld>
            <a:endParaRPr lang="en-US"/>
          </a:p>
        </p:txBody>
      </p:sp>
    </p:spTree>
    <p:extLst>
      <p:ext uri="{BB962C8B-B14F-4D97-AF65-F5344CB8AC3E}">
        <p14:creationId xmlns:p14="http://schemas.microsoft.com/office/powerpoint/2010/main" val="1845977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E13206-B415-65EF-8E19-09ED4053A2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41E67B-2824-2AC0-8F1C-2AD02CC7EA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FA3CCB-51B9-CD04-1C33-73CBC0E69E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D10A238-9EDA-493A-BFAC-FC6A8E7438B0}" type="datetimeFigureOut">
              <a:rPr lang="en-US" smtClean="0"/>
              <a:t>2/4/2026</a:t>
            </a:fld>
            <a:endParaRPr lang="en-US"/>
          </a:p>
        </p:txBody>
      </p:sp>
      <p:sp>
        <p:nvSpPr>
          <p:cNvPr id="5" name="Footer Placeholder 4">
            <a:extLst>
              <a:ext uri="{FF2B5EF4-FFF2-40B4-BE49-F238E27FC236}">
                <a16:creationId xmlns:a16="http://schemas.microsoft.com/office/drawing/2014/main" id="{5D3083B6-59F1-83E1-23D2-2E2D3AFF6A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03FDFF0-BE72-0391-30CC-7BAB33DD39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44C2942-9933-46D0-8173-A57C5174C932}" type="slidenum">
              <a:rPr lang="en-US" smtClean="0"/>
              <a:t>‹#›</a:t>
            </a:fld>
            <a:endParaRPr lang="en-US"/>
          </a:p>
        </p:txBody>
      </p:sp>
    </p:spTree>
    <p:extLst>
      <p:ext uri="{BB962C8B-B14F-4D97-AF65-F5344CB8AC3E}">
        <p14:creationId xmlns:p14="http://schemas.microsoft.com/office/powerpoint/2010/main" val="3578007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36E32-AE4F-A2FC-91CE-9A34FE4CF574}"/>
              </a:ext>
            </a:extLst>
          </p:cNvPr>
          <p:cNvSpPr>
            <a:spLocks noGrp="1"/>
          </p:cNvSpPr>
          <p:nvPr>
            <p:ph type="ctrTitle"/>
          </p:nvPr>
        </p:nvSpPr>
        <p:spPr/>
        <p:txBody>
          <a:bodyPr/>
          <a:lstStyle/>
          <a:p>
            <a:r>
              <a:rPr lang="en-US" dirty="0"/>
              <a:t>Church History</a:t>
            </a:r>
          </a:p>
        </p:txBody>
      </p:sp>
      <p:sp>
        <p:nvSpPr>
          <p:cNvPr id="3" name="Subtitle 2">
            <a:extLst>
              <a:ext uri="{FF2B5EF4-FFF2-40B4-BE49-F238E27FC236}">
                <a16:creationId xmlns:a16="http://schemas.microsoft.com/office/drawing/2014/main" id="{8B448C3E-9BC5-675D-5A3D-69CFDBF65A5A}"/>
              </a:ext>
            </a:extLst>
          </p:cNvPr>
          <p:cNvSpPr>
            <a:spLocks noGrp="1"/>
          </p:cNvSpPr>
          <p:nvPr>
            <p:ph type="subTitle" idx="1"/>
          </p:nvPr>
        </p:nvSpPr>
        <p:spPr/>
        <p:txBody>
          <a:bodyPr/>
          <a:lstStyle/>
          <a:p>
            <a:r>
              <a:rPr lang="en-US" dirty="0"/>
              <a:t>The second millennium</a:t>
            </a:r>
          </a:p>
        </p:txBody>
      </p:sp>
    </p:spTree>
    <p:extLst>
      <p:ext uri="{BB962C8B-B14F-4D97-AF65-F5344CB8AC3E}">
        <p14:creationId xmlns:p14="http://schemas.microsoft.com/office/powerpoint/2010/main" val="908808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0C264-35E5-4918-8526-B62D1ABF80D1}"/>
              </a:ext>
            </a:extLst>
          </p:cNvPr>
          <p:cNvSpPr>
            <a:spLocks noGrp="1"/>
          </p:cNvSpPr>
          <p:nvPr>
            <p:ph type="title"/>
          </p:nvPr>
        </p:nvSpPr>
        <p:spPr/>
        <p:txBody>
          <a:bodyPr/>
          <a:lstStyle/>
          <a:p>
            <a:r>
              <a:rPr lang="en-US" dirty="0"/>
              <a:t>11</a:t>
            </a:r>
            <a:r>
              <a:rPr lang="en-US" baseline="30000" dirty="0"/>
              <a:t>th</a:t>
            </a:r>
            <a:r>
              <a:rPr lang="en-US" dirty="0"/>
              <a:t> Century</a:t>
            </a:r>
          </a:p>
        </p:txBody>
      </p:sp>
      <p:sp>
        <p:nvSpPr>
          <p:cNvPr id="3" name="Content Placeholder 2">
            <a:extLst>
              <a:ext uri="{FF2B5EF4-FFF2-40B4-BE49-F238E27FC236}">
                <a16:creationId xmlns:a16="http://schemas.microsoft.com/office/drawing/2014/main" id="{EC73336A-CC41-315A-8A55-BF9B1BCBE35D}"/>
              </a:ext>
            </a:extLst>
          </p:cNvPr>
          <p:cNvSpPr>
            <a:spLocks noGrp="1"/>
          </p:cNvSpPr>
          <p:nvPr>
            <p:ph idx="1"/>
          </p:nvPr>
        </p:nvSpPr>
        <p:spPr/>
        <p:txBody>
          <a:bodyPr>
            <a:normAutofit fontScale="70000" lnSpcReduction="20000"/>
          </a:bodyPr>
          <a:lstStyle/>
          <a:p>
            <a:r>
              <a:rPr lang="en-US" dirty="0"/>
              <a:t>People</a:t>
            </a:r>
          </a:p>
          <a:p>
            <a:pPr lvl="1"/>
            <a:r>
              <a:rPr lang="en-US" dirty="0"/>
              <a:t>Anselm </a:t>
            </a:r>
          </a:p>
          <a:p>
            <a:endParaRPr lang="en-US" dirty="0"/>
          </a:p>
          <a:p>
            <a:r>
              <a:rPr lang="en-US" dirty="0"/>
              <a:t>Music</a:t>
            </a:r>
          </a:p>
          <a:p>
            <a:pPr lvl="1"/>
            <a:r>
              <a:rPr lang="en-US" dirty="0"/>
              <a:t>It was also within the walls of the Gothic cathedrals that a new song would rise upward, as near 1000 A.D. Western music made its most important leap forward when, in the schools of </a:t>
            </a:r>
            <a:r>
              <a:rPr lang="en-US" dirty="0" err="1"/>
              <a:t>Leonin</a:t>
            </a:r>
            <a:r>
              <a:rPr lang="en-US" dirty="0"/>
              <a:t> and </a:t>
            </a:r>
            <a:r>
              <a:rPr lang="en-US" dirty="0" err="1"/>
              <a:t>Perotin</a:t>
            </a:r>
            <a:r>
              <a:rPr lang="en-US" dirty="0"/>
              <a:t> at Notre Dame, monophonic chant was replaced by polyphony.</a:t>
            </a:r>
            <a:r>
              <a:rPr lang="en-US" baseline="30000" dirty="0"/>
              <a:t>63 </a:t>
            </a:r>
            <a:r>
              <a:rPr lang="en-US" dirty="0"/>
              <a:t>As church music passed from chant to sequence to trope to motet in the two centuries after 1000, hymnody in its modern form began to take shape. According to this essayist’s count, fourteen texts and eleven tunes from this time period still echo in WELS churches from the pages of our new hymnal, and we are the better for it.</a:t>
            </a:r>
          </a:p>
          <a:p>
            <a:r>
              <a:rPr lang="en-US" dirty="0"/>
              <a:t>Events</a:t>
            </a:r>
          </a:p>
          <a:p>
            <a:pPr lvl="1"/>
            <a:r>
              <a:rPr lang="en-US" dirty="0"/>
              <a:t>William the Conqueror takes England</a:t>
            </a:r>
          </a:p>
          <a:p>
            <a:pPr lvl="1"/>
            <a:r>
              <a:rPr lang="en-US" dirty="0"/>
              <a:t>Viking Invasions</a:t>
            </a:r>
          </a:p>
          <a:p>
            <a:pPr lvl="1"/>
            <a:r>
              <a:rPr lang="en-US" dirty="0"/>
              <a:t>Investiture Controversy</a:t>
            </a:r>
          </a:p>
          <a:p>
            <a:pPr lvl="1"/>
            <a:r>
              <a:rPr lang="en-US" dirty="0"/>
              <a:t>Filioque – 1054</a:t>
            </a:r>
          </a:p>
          <a:p>
            <a:pPr lvl="1"/>
            <a:r>
              <a:rPr lang="en-US" dirty="0"/>
              <a:t>First and Iberian Crusade (1095)</a:t>
            </a:r>
          </a:p>
        </p:txBody>
      </p:sp>
    </p:spTree>
    <p:extLst>
      <p:ext uri="{BB962C8B-B14F-4D97-AF65-F5344CB8AC3E}">
        <p14:creationId xmlns:p14="http://schemas.microsoft.com/office/powerpoint/2010/main" val="1909526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03333-702D-31AB-09B9-B74495E6512B}"/>
              </a:ext>
            </a:extLst>
          </p:cNvPr>
          <p:cNvSpPr>
            <a:spLocks noGrp="1"/>
          </p:cNvSpPr>
          <p:nvPr>
            <p:ph type="title"/>
          </p:nvPr>
        </p:nvSpPr>
        <p:spPr/>
        <p:txBody>
          <a:bodyPr/>
          <a:lstStyle/>
          <a:p>
            <a:r>
              <a:rPr lang="en-US" dirty="0"/>
              <a:t>Great Schism 1054</a:t>
            </a:r>
          </a:p>
        </p:txBody>
      </p:sp>
      <p:sp>
        <p:nvSpPr>
          <p:cNvPr id="3" name="Content Placeholder 2">
            <a:extLst>
              <a:ext uri="{FF2B5EF4-FFF2-40B4-BE49-F238E27FC236}">
                <a16:creationId xmlns:a16="http://schemas.microsoft.com/office/drawing/2014/main" id="{0F0BA762-24C2-3845-C70C-9CCEAB3DBDC0}"/>
              </a:ext>
            </a:extLst>
          </p:cNvPr>
          <p:cNvSpPr>
            <a:spLocks noGrp="1"/>
          </p:cNvSpPr>
          <p:nvPr>
            <p:ph idx="1"/>
          </p:nvPr>
        </p:nvSpPr>
        <p:spPr>
          <a:xfrm>
            <a:off x="838200" y="1825625"/>
            <a:ext cx="5257800" cy="4351338"/>
          </a:xfrm>
        </p:spPr>
        <p:txBody>
          <a:bodyPr>
            <a:normAutofit/>
          </a:bodyPr>
          <a:lstStyle/>
          <a:p>
            <a:r>
              <a:rPr lang="en-US" dirty="0"/>
              <a:t>Papal Supremacy</a:t>
            </a:r>
          </a:p>
          <a:p>
            <a:r>
              <a:rPr lang="en-US" dirty="0"/>
              <a:t>Filioque Controversy</a:t>
            </a:r>
          </a:p>
          <a:p>
            <a:r>
              <a:rPr lang="en-US" dirty="0"/>
              <a:t>Experience vs Philosophy</a:t>
            </a:r>
          </a:p>
          <a:p>
            <a:r>
              <a:rPr lang="en-US" dirty="0"/>
              <a:t>Liturgical Differences</a:t>
            </a:r>
          </a:p>
          <a:p>
            <a:pPr lvl="1"/>
            <a:r>
              <a:rPr lang="en-US" dirty="0"/>
              <a:t>leavened versus unleavened</a:t>
            </a:r>
          </a:p>
          <a:p>
            <a:endParaRPr lang="en-US" dirty="0"/>
          </a:p>
        </p:txBody>
      </p:sp>
      <p:sp>
        <p:nvSpPr>
          <p:cNvPr id="4" name="Content Placeholder 2">
            <a:extLst>
              <a:ext uri="{FF2B5EF4-FFF2-40B4-BE49-F238E27FC236}">
                <a16:creationId xmlns:a16="http://schemas.microsoft.com/office/drawing/2014/main" id="{BB8539C2-411E-502D-FC41-7A1884345142}"/>
              </a:ext>
            </a:extLst>
          </p:cNvPr>
          <p:cNvSpPr txBox="1">
            <a:spLocks/>
          </p:cNvSpPr>
          <p:nvPr/>
        </p:nvSpPr>
        <p:spPr>
          <a:xfrm>
            <a:off x="6096000" y="1825625"/>
            <a:ext cx="52578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Roman Empire's capital </a:t>
            </a:r>
          </a:p>
          <a:p>
            <a:r>
              <a:rPr lang="en-US" dirty="0"/>
              <a:t>Iconoclast Controversy</a:t>
            </a:r>
          </a:p>
          <a:p>
            <a:r>
              <a:rPr lang="en-US" dirty="0"/>
              <a:t>Power struggles</a:t>
            </a:r>
          </a:p>
          <a:p>
            <a:r>
              <a:rPr lang="en-US" dirty="0"/>
              <a:t>1053, Patriarch Michael I </a:t>
            </a:r>
            <a:r>
              <a:rPr lang="en-US" dirty="0" err="1"/>
              <a:t>Cerularius</a:t>
            </a:r>
            <a:r>
              <a:rPr lang="en-US" dirty="0"/>
              <a:t> closed Latin churches in Constantinople</a:t>
            </a:r>
          </a:p>
          <a:p>
            <a:r>
              <a:rPr lang="en-US" dirty="0"/>
              <a:t>Pope Leo IX (through Cardinal  Humbert) excommunicated Patriarch </a:t>
            </a:r>
            <a:r>
              <a:rPr lang="en-US" dirty="0" err="1"/>
              <a:t>Cerularius</a:t>
            </a:r>
            <a:r>
              <a:rPr lang="en-US" dirty="0"/>
              <a:t> who responded in kind</a:t>
            </a:r>
          </a:p>
        </p:txBody>
      </p:sp>
    </p:spTree>
    <p:extLst>
      <p:ext uri="{BB962C8B-B14F-4D97-AF65-F5344CB8AC3E}">
        <p14:creationId xmlns:p14="http://schemas.microsoft.com/office/powerpoint/2010/main" val="4041608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6D5FC-A7DA-A7FF-1D14-8AE4B56DFD5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Norman Conquest</a:t>
            </a:r>
            <a:br>
              <a:rPr lang="en-US" sz="3600" kern="1200" dirty="0">
                <a:solidFill>
                  <a:srgbClr val="FFFFFF"/>
                </a:solidFill>
                <a:latin typeface="+mj-lt"/>
                <a:ea typeface="+mj-ea"/>
                <a:cs typeface="+mj-cs"/>
              </a:rPr>
            </a:br>
            <a:r>
              <a:rPr lang="en-US" sz="3600" kern="1200" dirty="0">
                <a:solidFill>
                  <a:srgbClr val="FFFFFF"/>
                </a:solidFill>
                <a:latin typeface="+mj-lt"/>
                <a:ea typeface="+mj-ea"/>
                <a:cs typeface="+mj-cs"/>
              </a:rPr>
              <a:t>1066</a:t>
            </a:r>
          </a:p>
        </p:txBody>
      </p:sp>
      <p:pic>
        <p:nvPicPr>
          <p:cNvPr id="1026" name="Picture 2" descr="undefined">
            <a:extLst>
              <a:ext uri="{FF2B5EF4-FFF2-40B4-BE49-F238E27FC236}">
                <a16:creationId xmlns:a16="http://schemas.microsoft.com/office/drawing/2014/main" id="{867E9A6E-9BEC-DACB-CBEB-A165153A4B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091014" y="643466"/>
            <a:ext cx="6153303" cy="556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712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Right 5">
            <a:extLst>
              <a:ext uri="{FF2B5EF4-FFF2-40B4-BE49-F238E27FC236}">
                <a16:creationId xmlns:a16="http://schemas.microsoft.com/office/drawing/2014/main" id="{968E0E9B-7E49-6C8C-1DEC-0E116AE23F31}"/>
              </a:ext>
            </a:extLst>
          </p:cNvPr>
          <p:cNvSpPr/>
          <p:nvPr/>
        </p:nvSpPr>
        <p:spPr>
          <a:xfrm>
            <a:off x="1161143" y="5034189"/>
            <a:ext cx="6081486" cy="1458686"/>
          </a:xfrm>
          <a:prstGeom prst="rightArrow">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8E930D-4C47-B9D0-79EF-C9F436489C14}"/>
              </a:ext>
            </a:extLst>
          </p:cNvPr>
          <p:cNvSpPr>
            <a:spLocks noGrp="1"/>
          </p:cNvSpPr>
          <p:nvPr>
            <p:ph type="title"/>
          </p:nvPr>
        </p:nvSpPr>
        <p:spPr/>
        <p:txBody>
          <a:bodyPr/>
          <a:lstStyle/>
          <a:p>
            <a:r>
              <a:rPr lang="en-US" dirty="0"/>
              <a:t>Investiture Controversy (1076-1122)</a:t>
            </a:r>
          </a:p>
        </p:txBody>
      </p:sp>
      <p:sp>
        <p:nvSpPr>
          <p:cNvPr id="3" name="Content Placeholder 2">
            <a:extLst>
              <a:ext uri="{FF2B5EF4-FFF2-40B4-BE49-F238E27FC236}">
                <a16:creationId xmlns:a16="http://schemas.microsoft.com/office/drawing/2014/main" id="{05A63350-190E-D942-6761-742AD2CE8CFC}"/>
              </a:ext>
            </a:extLst>
          </p:cNvPr>
          <p:cNvSpPr>
            <a:spLocks noGrp="1"/>
          </p:cNvSpPr>
          <p:nvPr>
            <p:ph idx="1"/>
          </p:nvPr>
        </p:nvSpPr>
        <p:spPr>
          <a:xfrm>
            <a:off x="838200" y="1825625"/>
            <a:ext cx="6955971" cy="4351338"/>
          </a:xfrm>
        </p:spPr>
        <p:txBody>
          <a:bodyPr>
            <a:normAutofit fontScale="77500" lnSpcReduction="20000"/>
          </a:bodyPr>
          <a:lstStyle/>
          <a:p>
            <a:r>
              <a:rPr lang="en-US" dirty="0"/>
              <a:t>Who installs new bishops?</a:t>
            </a:r>
          </a:p>
          <a:p>
            <a:pPr lvl="1"/>
            <a:r>
              <a:rPr lang="en-US" dirty="0"/>
              <a:t>Pope Gregory VII and Henry IV</a:t>
            </a:r>
          </a:p>
          <a:p>
            <a:pPr lvl="1"/>
            <a:r>
              <a:rPr lang="en-US" dirty="0"/>
              <a:t>Pope Paschal II and Henry I (1103-1107)</a:t>
            </a:r>
          </a:p>
          <a:p>
            <a:r>
              <a:rPr lang="en-US" dirty="0"/>
              <a:t>Power struggles </a:t>
            </a:r>
          </a:p>
          <a:p>
            <a:pPr lvl="1"/>
            <a:r>
              <a:rPr lang="en-US" dirty="0"/>
              <a:t>Pope v. emperor (Charlemagne)</a:t>
            </a:r>
          </a:p>
          <a:p>
            <a:pPr lvl="1"/>
            <a:r>
              <a:rPr lang="en-US" dirty="0"/>
              <a:t>East v. West</a:t>
            </a:r>
          </a:p>
          <a:p>
            <a:r>
              <a:rPr lang="en-US" dirty="0"/>
              <a:t>1076Henry IV got bishops to excommunicate Gregory</a:t>
            </a:r>
          </a:p>
          <a:p>
            <a:r>
              <a:rPr lang="en-US" dirty="0"/>
              <a:t>1076 Gregory excommunicated Henry</a:t>
            </a:r>
          </a:p>
          <a:p>
            <a:r>
              <a:rPr lang="en-US"/>
              <a:t>1077 </a:t>
            </a:r>
            <a:r>
              <a:rPr lang="en-US" dirty="0"/>
              <a:t>Rudolf of Swabia</a:t>
            </a:r>
          </a:p>
          <a:p>
            <a:r>
              <a:rPr lang="en-US" dirty="0"/>
              <a:t>1077 Henry’s Walk to Canossa</a:t>
            </a:r>
          </a:p>
          <a:p>
            <a:r>
              <a:rPr lang="en-US" dirty="0"/>
              <a:t>1103 English Investiture</a:t>
            </a:r>
          </a:p>
          <a:p>
            <a:r>
              <a:rPr lang="en-US" dirty="0"/>
              <a:t>1107 Concordant of London</a:t>
            </a:r>
          </a:p>
          <a:p>
            <a:r>
              <a:rPr lang="en-US" dirty="0"/>
              <a:t>1122Concordat of Worms</a:t>
            </a:r>
          </a:p>
        </p:txBody>
      </p:sp>
      <p:sp>
        <p:nvSpPr>
          <p:cNvPr id="5" name="TextBox 4">
            <a:extLst>
              <a:ext uri="{FF2B5EF4-FFF2-40B4-BE49-F238E27FC236}">
                <a16:creationId xmlns:a16="http://schemas.microsoft.com/office/drawing/2014/main" id="{55F7E4A6-6F51-3C30-F9D0-F9FF57A96B55}"/>
              </a:ext>
            </a:extLst>
          </p:cNvPr>
          <p:cNvSpPr txBox="1"/>
          <p:nvPr/>
        </p:nvSpPr>
        <p:spPr>
          <a:xfrm>
            <a:off x="7275285" y="4738549"/>
            <a:ext cx="4078515" cy="1754326"/>
          </a:xfrm>
          <a:prstGeom prst="rect">
            <a:avLst/>
          </a:prstGeom>
          <a:solidFill>
            <a:schemeClr val="accent4">
              <a:lumMod val="20000"/>
              <a:lumOff val="80000"/>
            </a:schemeClr>
          </a:solidFill>
        </p:spPr>
        <p:txBody>
          <a:bodyPr wrap="square">
            <a:spAutoFit/>
          </a:bodyPr>
          <a:lstStyle/>
          <a:p>
            <a:pPr marL="285750" indent="-285750">
              <a:buFont typeface="Arial" panose="020B0604020202020204" pitchFamily="34" charset="0"/>
              <a:buChar char="•"/>
            </a:pPr>
            <a:r>
              <a:rPr lang="en-US" dirty="0"/>
              <a:t>bishops to swear an oath of fealty to the secular monarch</a:t>
            </a:r>
          </a:p>
          <a:p>
            <a:pPr marL="285750" indent="-285750">
              <a:buFont typeface="Arial" panose="020B0604020202020204" pitchFamily="34" charset="0"/>
              <a:buChar char="•"/>
            </a:pPr>
            <a:r>
              <a:rPr lang="en-US" dirty="0"/>
              <a:t>selection by the church</a:t>
            </a:r>
          </a:p>
          <a:p>
            <a:pPr marL="285750" indent="-285750">
              <a:buFont typeface="Arial" panose="020B0604020202020204" pitchFamily="34" charset="0"/>
              <a:buChar char="•"/>
            </a:pPr>
            <a:r>
              <a:rPr lang="en-US" dirty="0"/>
              <a:t>the church to invest bishops</a:t>
            </a:r>
          </a:p>
          <a:p>
            <a:pPr marL="742950" lvl="1" indent="-285750">
              <a:buFont typeface="Arial" panose="020B0604020202020204" pitchFamily="34" charset="0"/>
              <a:buChar char="•"/>
            </a:pPr>
            <a:r>
              <a:rPr lang="en-US" dirty="0"/>
              <a:t>sacred authority</a:t>
            </a:r>
          </a:p>
          <a:p>
            <a:pPr marL="742950" lvl="1" indent="-285750">
              <a:buFont typeface="Arial" panose="020B0604020202020204" pitchFamily="34" charset="0"/>
              <a:buChar char="•"/>
            </a:pPr>
            <a:r>
              <a:rPr lang="en-US" dirty="0"/>
              <a:t>ring and staff</a:t>
            </a:r>
          </a:p>
        </p:txBody>
      </p:sp>
    </p:spTree>
    <p:extLst>
      <p:ext uri="{BB962C8B-B14F-4D97-AF65-F5344CB8AC3E}">
        <p14:creationId xmlns:p14="http://schemas.microsoft.com/office/powerpoint/2010/main" val="3726163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59321-124D-12D7-6263-7D4D162E9530}"/>
              </a:ext>
            </a:extLst>
          </p:cNvPr>
          <p:cNvSpPr>
            <a:spLocks noGrp="1"/>
          </p:cNvSpPr>
          <p:nvPr>
            <p:ph type="title"/>
          </p:nvPr>
        </p:nvSpPr>
        <p:spPr/>
        <p:txBody>
          <a:bodyPr/>
          <a:lstStyle/>
          <a:p>
            <a:r>
              <a:rPr lang="en-US" dirty="0"/>
              <a:t>Saint Anselm of Canterbury</a:t>
            </a:r>
          </a:p>
        </p:txBody>
      </p:sp>
      <p:sp>
        <p:nvSpPr>
          <p:cNvPr id="3" name="Content Placeholder 2">
            <a:extLst>
              <a:ext uri="{FF2B5EF4-FFF2-40B4-BE49-F238E27FC236}">
                <a16:creationId xmlns:a16="http://schemas.microsoft.com/office/drawing/2014/main" id="{A1CB15C0-2644-C0CA-D0F7-33220E925B4E}"/>
              </a:ext>
            </a:extLst>
          </p:cNvPr>
          <p:cNvSpPr>
            <a:spLocks noGrp="1"/>
          </p:cNvSpPr>
          <p:nvPr>
            <p:ph idx="1"/>
          </p:nvPr>
        </p:nvSpPr>
        <p:spPr/>
        <p:txBody>
          <a:bodyPr>
            <a:normAutofit fontScale="92500" lnSpcReduction="20000"/>
          </a:bodyPr>
          <a:lstStyle/>
          <a:p>
            <a:r>
              <a:rPr lang="en-US" dirty="0"/>
              <a:t>Saint Anselm (1033-1109) </a:t>
            </a:r>
          </a:p>
          <a:p>
            <a:pPr lvl="1"/>
            <a:r>
              <a:rPr lang="en-US" dirty="0"/>
              <a:t>Italian Benedictine monk, theologian</a:t>
            </a:r>
          </a:p>
          <a:p>
            <a:pPr lvl="1"/>
            <a:r>
              <a:rPr lang="en-US" dirty="0"/>
              <a:t>Archbishop of Canterbury from 1093 to 1109 </a:t>
            </a:r>
          </a:p>
          <a:p>
            <a:pPr lvl="1"/>
            <a:r>
              <a:rPr lang="en-US" dirty="0"/>
              <a:t>Doctor of the Church.</a:t>
            </a:r>
          </a:p>
          <a:p>
            <a:r>
              <a:rPr lang="en-US" dirty="0"/>
              <a:t>“faith seeking understanding”</a:t>
            </a:r>
          </a:p>
          <a:p>
            <a:r>
              <a:rPr lang="en-US" dirty="0"/>
              <a:t>Ontological Argument</a:t>
            </a:r>
          </a:p>
          <a:p>
            <a:r>
              <a:rPr lang="en-US" dirty="0"/>
              <a:t>Scholasticism</a:t>
            </a:r>
          </a:p>
          <a:p>
            <a:r>
              <a:rPr lang="en-US" dirty="0"/>
              <a:t>Satisfaction theory of atonement</a:t>
            </a:r>
          </a:p>
          <a:p>
            <a:r>
              <a:rPr lang="en-US" dirty="0"/>
              <a:t>Books:</a:t>
            </a:r>
          </a:p>
          <a:p>
            <a:pPr lvl="1"/>
            <a:r>
              <a:rPr lang="en-US" dirty="0"/>
              <a:t>Cur Deus Homo</a:t>
            </a:r>
          </a:p>
          <a:p>
            <a:pPr lvl="1"/>
            <a:r>
              <a:rPr lang="en-US" dirty="0" err="1"/>
              <a:t>Monologion</a:t>
            </a:r>
            <a:endParaRPr lang="en-US" dirty="0"/>
          </a:p>
          <a:p>
            <a:pPr lvl="1"/>
            <a:r>
              <a:rPr lang="en-US" dirty="0" err="1"/>
              <a:t>Proslogion</a:t>
            </a:r>
            <a:endParaRPr lang="en-US" dirty="0"/>
          </a:p>
          <a:p>
            <a:endParaRPr lang="en-US" dirty="0"/>
          </a:p>
          <a:p>
            <a:endParaRPr lang="en-US" dirty="0"/>
          </a:p>
        </p:txBody>
      </p:sp>
    </p:spTree>
    <p:extLst>
      <p:ext uri="{BB962C8B-B14F-4D97-AF65-F5344CB8AC3E}">
        <p14:creationId xmlns:p14="http://schemas.microsoft.com/office/powerpoint/2010/main" val="3189090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8FD4D-2F14-E08F-CEB7-249B3790621A}"/>
              </a:ext>
            </a:extLst>
          </p:cNvPr>
          <p:cNvSpPr>
            <a:spLocks noGrp="1"/>
          </p:cNvSpPr>
          <p:nvPr>
            <p:ph type="title"/>
          </p:nvPr>
        </p:nvSpPr>
        <p:spPr/>
        <p:txBody>
          <a:bodyPr/>
          <a:lstStyle/>
          <a:p>
            <a:r>
              <a:rPr lang="en-US" dirty="0"/>
              <a:t>First Crusade (1095-1099)</a:t>
            </a:r>
          </a:p>
        </p:txBody>
      </p:sp>
      <p:sp>
        <p:nvSpPr>
          <p:cNvPr id="3" name="Content Placeholder 2">
            <a:extLst>
              <a:ext uri="{FF2B5EF4-FFF2-40B4-BE49-F238E27FC236}">
                <a16:creationId xmlns:a16="http://schemas.microsoft.com/office/drawing/2014/main" id="{3C5956F6-E5D3-EC10-D0EC-AC372825FA4D}"/>
              </a:ext>
            </a:extLst>
          </p:cNvPr>
          <p:cNvSpPr>
            <a:spLocks noGrp="1"/>
          </p:cNvSpPr>
          <p:nvPr>
            <p:ph idx="1"/>
          </p:nvPr>
        </p:nvSpPr>
        <p:spPr>
          <a:xfrm>
            <a:off x="838200" y="1825625"/>
            <a:ext cx="5257800" cy="4351338"/>
          </a:xfrm>
        </p:spPr>
        <p:txBody>
          <a:bodyPr>
            <a:normAutofit fontScale="92500" lnSpcReduction="10000"/>
          </a:bodyPr>
          <a:lstStyle/>
          <a:p>
            <a:r>
              <a:rPr lang="en-US" dirty="0"/>
              <a:t>Council of Clermont</a:t>
            </a:r>
          </a:p>
          <a:p>
            <a:pPr lvl="1"/>
            <a:r>
              <a:rPr lang="en-US" dirty="0"/>
              <a:t>Pope Urban II</a:t>
            </a:r>
          </a:p>
          <a:p>
            <a:r>
              <a:rPr lang="en-US" dirty="0"/>
              <a:t>People’s Crusade 1096</a:t>
            </a:r>
          </a:p>
          <a:p>
            <a:r>
              <a:rPr lang="en-US" dirty="0"/>
              <a:t>Princes’ crusade 1096</a:t>
            </a:r>
          </a:p>
          <a:p>
            <a:r>
              <a:rPr lang="en-US" dirty="0"/>
              <a:t>Nicaea 1097</a:t>
            </a:r>
          </a:p>
          <a:p>
            <a:pPr lvl="1"/>
            <a:r>
              <a:rPr lang="en-US" dirty="0"/>
              <a:t>Captured by Turks in 1081</a:t>
            </a:r>
          </a:p>
          <a:p>
            <a:r>
              <a:rPr lang="en-US" dirty="0"/>
              <a:t>Battle of </a:t>
            </a:r>
            <a:r>
              <a:rPr lang="en-US" dirty="0" err="1"/>
              <a:t>Dorylaeum</a:t>
            </a:r>
            <a:r>
              <a:rPr lang="en-US" dirty="0"/>
              <a:t> 1097</a:t>
            </a:r>
          </a:p>
          <a:p>
            <a:r>
              <a:rPr lang="en-US" dirty="0"/>
              <a:t>Antioch 1097-1099</a:t>
            </a:r>
          </a:p>
          <a:p>
            <a:r>
              <a:rPr lang="en-US" dirty="0"/>
              <a:t>Jerusalem 1099</a:t>
            </a:r>
          </a:p>
          <a:p>
            <a:r>
              <a:rPr lang="en-US" dirty="0"/>
              <a:t>Battle of </a:t>
            </a:r>
            <a:r>
              <a:rPr lang="en-US" dirty="0" err="1"/>
              <a:t>Ascalon</a:t>
            </a:r>
            <a:r>
              <a:rPr lang="en-US" dirty="0"/>
              <a:t> 1099</a:t>
            </a:r>
          </a:p>
        </p:txBody>
      </p:sp>
      <p:pic>
        <p:nvPicPr>
          <p:cNvPr id="2058" name="Picture 10" descr="map of the Crusader States (1135)">
            <a:extLst>
              <a:ext uri="{FF2B5EF4-FFF2-40B4-BE49-F238E27FC236}">
                <a16:creationId xmlns:a16="http://schemas.microsoft.com/office/drawing/2014/main" id="{6B017165-F231-2759-B54F-1A17665370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850" y="0"/>
            <a:ext cx="50101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224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2638</TotalTime>
  <Words>559</Words>
  <Application>Microsoft Office PowerPoint</Application>
  <PresentationFormat>Widescreen</PresentationFormat>
  <Paragraphs>72</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Aptos</vt:lpstr>
      <vt:lpstr>Aptos Display</vt:lpstr>
      <vt:lpstr>Arial</vt:lpstr>
      <vt:lpstr>Office Theme</vt:lpstr>
      <vt:lpstr>Church History</vt:lpstr>
      <vt:lpstr>11th Century</vt:lpstr>
      <vt:lpstr>Great Schism 1054</vt:lpstr>
      <vt:lpstr>Norman Conquest 1066</vt:lpstr>
      <vt:lpstr>Investiture Controversy (1076-1122)</vt:lpstr>
      <vt:lpstr>Saint Anselm of Canterbury</vt:lpstr>
      <vt:lpstr>First Crusade (1095-1099)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Schubert, Keith</dc:creator>
  <cp:lastModifiedBy>Schubert, Keith</cp:lastModifiedBy>
  <cp:revision>13</cp:revision>
  <dcterms:created xsi:type="dcterms:W3CDTF">2025-08-22T04:11:21Z</dcterms:created>
  <dcterms:modified xsi:type="dcterms:W3CDTF">2026-02-04T14:26:17Z</dcterms:modified>
</cp:coreProperties>
</file>