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62" r:id="rId5"/>
    <p:sldId id="266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58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A5C-0F45-EF9B-92A9-5F8BD1EE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9FEA0-4F4E-9315-2CDD-3E87ACDA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F9C9-FF1F-416F-C9D4-9A9A6C194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9D4A5-9F9D-A1F2-78C4-39608E7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16C02-062D-9382-2A38-06849970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1464-B9F3-2645-2C0E-E2DEB6F6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1C423-9D81-64D0-058C-23B0301F6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1D5A-DE72-6A0B-AE54-9FA2133A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0FFE-F278-2706-AFB1-BABC7FDD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D9564-E108-C074-0169-D763ECF1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7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28FDD-9C8C-70E5-1DB2-74E2167AB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500D7-B1FE-0C01-11B0-164675199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D5AE7-C028-4499-B6DD-A2217AE4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90B1E-1476-1A11-1896-5F72C65E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73B46-9149-5118-EBFC-765968CA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DD6B-9034-59CD-A0D9-6DEAA924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B9AD-B827-290C-2369-A311CF47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28FB-FD6B-9B25-0D30-477F73F8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D5F08-5610-B6D3-7F2E-54554E44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FB10-B336-C7E7-1629-6EAC95DB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1200-FC6E-F7D8-7769-6E966515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CD553-F3DC-42C2-0586-0C252CBA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E97B-15F6-8290-D33F-5CF704B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3942-3ECB-7E16-C7AF-5FB8C36D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5E010-54A6-A432-5200-84CBFAD3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47A8-38EE-3C5F-F1CB-8F458E4A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9D01-92CE-2F73-9479-CC575256E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157F-99DF-D019-9200-C2A99C363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A868F-E831-1F5F-0025-CB74B2DA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5354-62B3-674F-2516-5ABD7FD9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4360-FE56-0037-1FAA-4C15DD16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5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D43A-05C0-2B40-E853-27D07296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D97C-B4A0-C1E1-8F06-2A8CE4B30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57CCC-00C0-89D2-0B74-2A3CC120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1466C-6486-0066-B95F-700B65A15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FDC7E9-B939-7A38-5660-34047CF7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0A08E-F65F-3689-AFD3-D9C8ADF9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57A8D-E6D7-BA73-92EF-B50B7ED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4E844-6378-F5F9-6F40-F81C8B17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A771-BDE3-6DD3-F648-ADC7569D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948666-4AC8-E88C-3028-54159070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9AC21-3D89-8D58-2AD7-6F736E7E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F0F6E-5804-D03B-62AA-4A94DBF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84CF0-2E84-CEBC-8CE2-AA8F5B2C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E1C45-D36E-DEDF-6F76-0B2F9541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E382D-3BF8-4548-ADA7-98111A73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5EAE-C22F-21AF-144F-33ECF680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9C14B-789D-49A3-0CA5-F2438973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4FE9D-B5D1-BEFB-F490-83D022A7B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F7BF6-87B6-A306-36D6-140B785B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B22FB-399F-6BE5-191B-58EF87D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60E51-CF8C-2652-BA22-9F23B62D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8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CE6BB-617C-30C4-DE05-CE79A394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B85C3-CD25-0D4E-52C3-6F6DE6582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66F89-7FD3-939F-3420-35095E36B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C153A-C0C7-320A-6BCE-2FCCB83A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7A4EF-DC35-563D-8F1C-1AAF986B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E587-7DB6-F74A-DF46-62A9D5A2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13206-B415-65EF-8E19-09ED4053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1E67B-2824-2AC0-8F1C-2AD02CC7E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A3CCB-51B9-CD04-1C33-73CBC0E69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0A238-9EDA-493A-BFAC-FC6A8E7438B0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83B6-59F1-83E1-23D2-2E2D3AFF6A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DFF0-BE72-0391-30CC-7BAB33DD3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C2942-9933-46D0-8173-A57C5174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6E32-AE4F-A2FC-91CE-9A34FE4CF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Church History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48C3E-9BC5-675D-5A3D-69CFDBF6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second millennium</a:t>
            </a:r>
          </a:p>
        </p:txBody>
      </p:sp>
    </p:spTree>
    <p:extLst>
      <p:ext uri="{BB962C8B-B14F-4D97-AF65-F5344CB8AC3E}">
        <p14:creationId xmlns:p14="http://schemas.microsoft.com/office/powerpoint/2010/main" val="90880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C264-35E5-4918-8526-B62D1ABF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3336A-CC41-315A-8A55-BF9B1BCB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</a:t>
            </a:r>
          </a:p>
          <a:p>
            <a:pPr lvl="1"/>
            <a:r>
              <a:rPr lang="en-US" dirty="0"/>
              <a:t>Peter Waldo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Peter Abelard</a:t>
            </a:r>
          </a:p>
          <a:p>
            <a:pPr lvl="1"/>
            <a:r>
              <a:rPr lang="en-US" dirty="0"/>
              <a:t>Peter Lombard</a:t>
            </a:r>
          </a:p>
          <a:p>
            <a:pPr lvl="1"/>
            <a:r>
              <a:rPr lang="en-US" dirty="0"/>
              <a:t>Peter the Venerable</a:t>
            </a:r>
          </a:p>
          <a:p>
            <a:pPr lvl="1"/>
            <a:r>
              <a:rPr lang="en-US" dirty="0"/>
              <a:t>Bernard of Clairvaux</a:t>
            </a:r>
          </a:p>
          <a:p>
            <a:pPr lvl="1"/>
            <a:r>
              <a:rPr lang="en-US" dirty="0"/>
              <a:t>Innocent III</a:t>
            </a:r>
          </a:p>
          <a:p>
            <a:r>
              <a:rPr lang="en-US" dirty="0"/>
              <a:t>Events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Crusades</a:t>
            </a:r>
          </a:p>
          <a:p>
            <a:pPr lvl="1"/>
            <a:r>
              <a:rPr lang="en-US" dirty="0"/>
              <a:t>Notre-Dame de Paris Cathedral started 1163, completed 1260</a:t>
            </a:r>
          </a:p>
          <a:p>
            <a:pPr lvl="1"/>
            <a:r>
              <a:rPr lang="en-US" dirty="0"/>
              <a:t>Universities (Bologna)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E5DF-8810-FFDD-0CC2-55DDFDB6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Edessa and 2</a:t>
            </a:r>
            <a:r>
              <a:rPr lang="en-US" baseline="30000" dirty="0"/>
              <a:t>nd</a:t>
            </a:r>
            <a:r>
              <a:rPr lang="en-US" dirty="0"/>
              <a:t> Crusade</a:t>
            </a:r>
          </a:p>
        </p:txBody>
      </p:sp>
      <p:pic>
        <p:nvPicPr>
          <p:cNvPr id="2050" name="Picture 2" descr="The expansion of the county of Edessa prior to 1131.">
            <a:extLst>
              <a:ext uri="{FF2B5EF4-FFF2-40B4-BE49-F238E27FC236}">
                <a16:creationId xmlns:a16="http://schemas.microsoft.com/office/drawing/2014/main" id="{BDC565FB-B225-F2B9-953A-BE680DFE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31" y="3429000"/>
            <a:ext cx="46394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E572A-43DB-CD0B-2F32-1B0D1D666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Armenian Orthodox people</a:t>
            </a:r>
          </a:p>
          <a:p>
            <a:r>
              <a:rPr lang="en-US" dirty="0" err="1"/>
              <a:t>Thoros</a:t>
            </a:r>
            <a:r>
              <a:rPr lang="en-US" dirty="0"/>
              <a:t> (Greek Orthodox) former Byzantine officer</a:t>
            </a:r>
          </a:p>
          <a:p>
            <a:r>
              <a:rPr lang="en-US" dirty="0"/>
              <a:t>Baldwin made adopted son, married daughter, count</a:t>
            </a:r>
          </a:p>
          <a:p>
            <a:r>
              <a:rPr lang="en-US" dirty="0"/>
              <a:t>Expanded through 1131</a:t>
            </a:r>
          </a:p>
          <a:p>
            <a:r>
              <a:rPr lang="en-US" dirty="0"/>
              <a:t>1144 AD Fall of Edessa</a:t>
            </a:r>
          </a:p>
          <a:p>
            <a:pPr lvl="1"/>
            <a:r>
              <a:rPr lang="en-US" dirty="0" err="1"/>
              <a:t>Zengi</a:t>
            </a:r>
            <a:r>
              <a:rPr lang="en-US" dirty="0"/>
              <a:t>, Seljuq prince</a:t>
            </a:r>
          </a:p>
          <a:p>
            <a:r>
              <a:rPr lang="en-US" dirty="0"/>
              <a:t>1147-1149 AD Second Crusade</a:t>
            </a:r>
          </a:p>
          <a:p>
            <a:pPr lvl="1"/>
            <a:r>
              <a:rPr lang="en-US" dirty="0"/>
              <a:t>Tried to capture Damascus</a:t>
            </a:r>
          </a:p>
          <a:p>
            <a:pPr lvl="1"/>
            <a:r>
              <a:rPr lang="en-US" dirty="0"/>
              <a:t>Leadership issues</a:t>
            </a:r>
          </a:p>
        </p:txBody>
      </p:sp>
    </p:spTree>
    <p:extLst>
      <p:ext uri="{BB962C8B-B14F-4D97-AF65-F5344CB8AC3E}">
        <p14:creationId xmlns:p14="http://schemas.microsoft.com/office/powerpoint/2010/main" val="374124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1DC7-A8D6-FF5C-D96C-02751307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Kingdom of 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9A4AD-4152-1906-2C7C-B5C621EF3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36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Baldwin IV  (Leper King) 1174-85</a:t>
            </a:r>
          </a:p>
          <a:p>
            <a:r>
              <a:rPr lang="en-US" dirty="0"/>
              <a:t>1174 AD Salah ad-Din Yusuf ibn Ayyub (Saladin) takes Egypt</a:t>
            </a:r>
          </a:p>
          <a:p>
            <a:r>
              <a:rPr lang="en-US" dirty="0"/>
              <a:t>1177 AD Saladin takes Syria</a:t>
            </a:r>
          </a:p>
          <a:p>
            <a:r>
              <a:rPr lang="en-US" dirty="0"/>
              <a:t>1177 Battle of </a:t>
            </a:r>
            <a:r>
              <a:rPr lang="en-US" dirty="0" err="1"/>
              <a:t>Montgisard</a:t>
            </a:r>
            <a:r>
              <a:rPr lang="en-US" dirty="0"/>
              <a:t> </a:t>
            </a:r>
          </a:p>
          <a:p>
            <a:r>
              <a:rPr lang="en-US" dirty="0"/>
              <a:t>Guy of Lusignan marries Sibylla</a:t>
            </a:r>
          </a:p>
          <a:p>
            <a:pPr lvl="1"/>
            <a:r>
              <a:rPr lang="en-US" dirty="0"/>
              <a:t>Supported by Court faction</a:t>
            </a:r>
          </a:p>
          <a:p>
            <a:pPr lvl="2"/>
            <a:r>
              <a:rPr lang="en-US" dirty="0"/>
              <a:t>Raynald of Chatillon, Gerard of </a:t>
            </a:r>
            <a:r>
              <a:rPr lang="en-US" dirty="0" err="1"/>
              <a:t>Ridefort</a:t>
            </a:r>
            <a:endParaRPr lang="en-US" dirty="0"/>
          </a:p>
          <a:p>
            <a:pPr lvl="1"/>
            <a:r>
              <a:rPr lang="en-US" dirty="0"/>
              <a:t>Opposed by Nobles’ faction</a:t>
            </a:r>
          </a:p>
          <a:p>
            <a:pPr lvl="2"/>
            <a:r>
              <a:rPr lang="en-US" dirty="0"/>
              <a:t>Raymond III of Tripoli, Humphrey IV of Toron</a:t>
            </a:r>
          </a:p>
          <a:p>
            <a:r>
              <a:rPr lang="en-US" dirty="0"/>
              <a:t>1182 Battle of </a:t>
            </a:r>
            <a:r>
              <a:rPr lang="en-US" dirty="0" err="1"/>
              <a:t>LeForbelet</a:t>
            </a:r>
            <a:endParaRPr lang="en-US" dirty="0"/>
          </a:p>
          <a:p>
            <a:r>
              <a:rPr lang="en-US" dirty="0"/>
              <a:t>1183 Relieve siege of Kerak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B2A6B-5FD9-6ED3-E14F-0A083ECF7700}"/>
              </a:ext>
            </a:extLst>
          </p:cNvPr>
          <p:cNvSpPr txBox="1"/>
          <p:nvPr/>
        </p:nvSpPr>
        <p:spPr>
          <a:xfrm>
            <a:off x="1710105" y="6031210"/>
            <a:ext cx="6093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Amitchell125 - Own work, CC BY-SA 4.0, https://commons.wikimedia.org/w/index.php?curid=103890901</a:t>
            </a:r>
          </a:p>
        </p:txBody>
      </p:sp>
      <p:pic>
        <p:nvPicPr>
          <p:cNvPr id="1026" name="Picture 2" descr="Map of the territorial extent of the Crusader states (Edessa, Antioch, Tripoli, and Jerusalem) in the Holy Land in 1135, shortly before the Second Crusade.">
            <a:extLst>
              <a:ext uri="{FF2B5EF4-FFF2-40B4-BE49-F238E27FC236}">
                <a16:creationId xmlns:a16="http://schemas.microsoft.com/office/drawing/2014/main" id="{C401C46F-6466-18B5-00DC-4DC2F4C5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5010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8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F0C74-6009-C357-88BA-DE2DF05B0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CBAA920A-2C62-0D04-ED7D-460A849D3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8210"/>
          <a:stretch>
            <a:fillRect/>
          </a:stretch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86EC244-28D0-7907-65CF-4065F919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/>
          <a:stretch>
            <a:fillRect/>
          </a:stretch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Freeform: Shape 308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E36B2-1A35-7761-9370-FF601216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Fall of Jerusalem and 3</a:t>
            </a:r>
            <a:r>
              <a:rPr lang="en-US" sz="2800" baseline="30000" dirty="0"/>
              <a:t>rd</a:t>
            </a:r>
            <a:r>
              <a:rPr lang="en-US" sz="2800" dirty="0"/>
              <a:t> Crusade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0146-1399-6D2C-8B59-05953043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US" sz="1500" dirty="0"/>
              <a:t>1187 AD Battle of Cresson</a:t>
            </a:r>
          </a:p>
          <a:p>
            <a:r>
              <a:rPr lang="en-US" sz="1500" dirty="0"/>
              <a:t>1187 AD Battle of Hattin</a:t>
            </a:r>
          </a:p>
          <a:p>
            <a:r>
              <a:rPr lang="en-US" sz="1500" dirty="0"/>
              <a:t>1189-1192 AD Third Crusade</a:t>
            </a:r>
          </a:p>
          <a:p>
            <a:pPr lvl="1"/>
            <a:r>
              <a:rPr lang="en-US" sz="1500" dirty="0"/>
              <a:t>Phillip II, Richard I, Frederick Barbarossa</a:t>
            </a:r>
          </a:p>
          <a:p>
            <a:pPr lvl="1"/>
            <a:r>
              <a:rPr lang="en-US" sz="1500" dirty="0"/>
              <a:t>Acre</a:t>
            </a:r>
          </a:p>
          <a:p>
            <a:pPr lvl="1"/>
            <a:r>
              <a:rPr lang="en-US" sz="1500" dirty="0"/>
              <a:t>Battle of Arsuf</a:t>
            </a:r>
          </a:p>
          <a:p>
            <a:pPr lvl="1"/>
            <a:r>
              <a:rPr lang="en-US" sz="1500" dirty="0"/>
              <a:t>Treaty of Jaffa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2775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3B3-083A-246D-2940-FFFE2F02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Waldo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ABB59-D0DD-64F6-3E45-91301BA5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06752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1140-1205</a:t>
            </a:r>
          </a:p>
          <a:p>
            <a:r>
              <a:rPr lang="en-US" dirty="0"/>
              <a:t>Waldensians (1170-1177) (1144?)</a:t>
            </a:r>
          </a:p>
          <a:p>
            <a:r>
              <a:rPr lang="en-US" dirty="0"/>
              <a:t>Poverty &amp; purity</a:t>
            </a:r>
          </a:p>
          <a:p>
            <a:r>
              <a:rPr lang="en-US" dirty="0"/>
              <a:t>Lay preaching</a:t>
            </a:r>
          </a:p>
          <a:p>
            <a:r>
              <a:rPr lang="en-US" dirty="0"/>
              <a:t>Priesthood of all believers</a:t>
            </a:r>
          </a:p>
          <a:p>
            <a:r>
              <a:rPr lang="en-US" dirty="0"/>
              <a:t>Gospel in people’s language</a:t>
            </a:r>
          </a:p>
          <a:p>
            <a:r>
              <a:rPr lang="en-US" dirty="0"/>
              <a:t>Reject purgatory &amp; transubstantiation</a:t>
            </a:r>
          </a:p>
          <a:p>
            <a:r>
              <a:rPr lang="en-US" dirty="0"/>
              <a:t>Condemned in 3</a:t>
            </a:r>
            <a:r>
              <a:rPr lang="en-US" baseline="30000" dirty="0"/>
              <a:t>rd</a:t>
            </a:r>
            <a:r>
              <a:rPr lang="en-US" dirty="0"/>
              <a:t> Lateran Council 1179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64480-0AD1-BD05-EF50-3649EC0EE51C}"/>
              </a:ext>
            </a:extLst>
          </p:cNvPr>
          <p:cNvSpPr txBox="1"/>
          <p:nvPr/>
        </p:nvSpPr>
        <p:spPr>
          <a:xfrm>
            <a:off x="1071269" y="6031210"/>
            <a:ext cx="6095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By Alexander </a:t>
            </a:r>
            <a:r>
              <a:rPr lang="en-US" dirty="0" err="1"/>
              <a:t>Hoernigk</a:t>
            </a:r>
            <a:r>
              <a:rPr lang="en-US" dirty="0"/>
              <a:t> - Own work, CC BY 3.0, https://commons.wikimedia.org/w/index.php?curid=47155297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6CDE5B2-4965-B8AD-B8BE-9534D853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0"/>
            <a:ext cx="454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6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89DE-55A9-22E5-8D2B-6DB50941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Peter Abelard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DEDB-8662-727A-F154-6C2EE330B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1079-1142, French </a:t>
            </a:r>
            <a:r>
              <a:rPr lang="en-US" dirty="0" err="1"/>
              <a:t>Scholatic</a:t>
            </a:r>
            <a:r>
              <a:rPr lang="en-US" dirty="0"/>
              <a:t> (wife: Heloise)</a:t>
            </a:r>
          </a:p>
          <a:p>
            <a:pPr lvl="1"/>
            <a:r>
              <a:rPr lang="en-US" dirty="0"/>
              <a:t>Conceptualism</a:t>
            </a:r>
          </a:p>
          <a:p>
            <a:pPr lvl="1"/>
            <a:r>
              <a:rPr lang="en-US" dirty="0"/>
              <a:t>subjective intention in morality</a:t>
            </a:r>
          </a:p>
          <a:p>
            <a:pPr lvl="1"/>
            <a:r>
              <a:rPr lang="en-US" dirty="0"/>
              <a:t> Aristotelian</a:t>
            </a:r>
          </a:p>
          <a:p>
            <a:pPr lvl="1"/>
            <a:r>
              <a:rPr lang="en-US" dirty="0"/>
              <a:t>Coined “Theology”</a:t>
            </a:r>
          </a:p>
          <a:p>
            <a:pPr lvl="1"/>
            <a:r>
              <a:rPr lang="en-US" dirty="0"/>
              <a:t>Moral influence theory of atonement</a:t>
            </a:r>
          </a:p>
          <a:p>
            <a:pPr lvl="2"/>
            <a:r>
              <a:rPr lang="en-US" dirty="0"/>
              <a:t>Opposed by Bernard of Clairvaux</a:t>
            </a:r>
          </a:p>
          <a:p>
            <a:pPr lvl="2"/>
            <a:r>
              <a:rPr lang="en-US" dirty="0"/>
              <a:t>“Jesus died as the demonstration of God’s Love”</a:t>
            </a:r>
          </a:p>
          <a:p>
            <a:pPr lvl="1"/>
            <a:r>
              <a:rPr lang="en-US" dirty="0"/>
              <a:t>Limbo for infants</a:t>
            </a:r>
          </a:p>
          <a:p>
            <a:pPr lvl="1"/>
            <a:r>
              <a:rPr lang="en-US" dirty="0" err="1"/>
              <a:t>Sabelian</a:t>
            </a:r>
            <a:r>
              <a:rPr lang="en-US" dirty="0"/>
              <a:t> view of Trinity condemned and forced to throw in fire</a:t>
            </a:r>
          </a:p>
          <a:p>
            <a:r>
              <a:rPr lang="en-US" dirty="0"/>
              <a:t>Works: Sic et non (yes and no), </a:t>
            </a:r>
            <a:r>
              <a:rPr lang="en-US" dirty="0" err="1"/>
              <a:t>Ethica</a:t>
            </a:r>
            <a:r>
              <a:rPr lang="en-US" dirty="0"/>
              <a:t>/</a:t>
            </a:r>
            <a:r>
              <a:rPr lang="en-US" dirty="0" err="1"/>
              <a:t>Scito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ipsum(know thyself)</a:t>
            </a:r>
          </a:p>
          <a:p>
            <a:r>
              <a:rPr lang="en-US" dirty="0"/>
              <a:t>Protected by Peter the Venerable at end of life</a:t>
            </a:r>
          </a:p>
        </p:txBody>
      </p:sp>
    </p:spTree>
    <p:extLst>
      <p:ext uri="{BB962C8B-B14F-4D97-AF65-F5344CB8AC3E}">
        <p14:creationId xmlns:p14="http://schemas.microsoft.com/office/powerpoint/2010/main" val="246867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363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Church History</vt:lpstr>
      <vt:lpstr>12th Century</vt:lpstr>
      <vt:lpstr>Edessa and 2nd Crusade</vt:lpstr>
      <vt:lpstr>Kingdom of Jerusalem</vt:lpstr>
      <vt:lpstr>Fall of Jerusalem and 3rd Crusade</vt:lpstr>
      <vt:lpstr>Peter Waldo</vt:lpstr>
      <vt:lpstr>Peter Abelard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Schubert, Keith</dc:creator>
  <cp:lastModifiedBy>Schubert, Keith</cp:lastModifiedBy>
  <cp:revision>10</cp:revision>
  <dcterms:created xsi:type="dcterms:W3CDTF">2025-08-22T04:11:21Z</dcterms:created>
  <dcterms:modified xsi:type="dcterms:W3CDTF">2026-02-04T14:25:05Z</dcterms:modified>
</cp:coreProperties>
</file>