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8" r:id="rId3"/>
    <p:sldId id="268" r:id="rId4"/>
    <p:sldId id="262" r:id="rId5"/>
    <p:sldId id="264" r:id="rId6"/>
    <p:sldId id="26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588" y="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76A5C-0F45-EF9B-92A9-5F8BD1EE3D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49FEA0-4F4E-9315-2CDD-3E87ACDAA1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0DF9C9-FF1F-416F-C9D4-9A9A6C194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A9D4A5-9F9D-A1F2-78C4-39608E7CA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116C02-062D-9382-2A38-06849970B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652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A11464-B9F3-2645-2C0E-E2DEB6F67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F1C423-9D81-64D0-058C-23B0301F66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1D1D5A-DE72-6A0B-AE54-9FA2133A1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360FFE-F278-2706-AFB1-BABC7FDD2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4D9564-E108-C074-0169-D763ECF17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576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A928FDD-9C8C-70E5-1DB2-74E2167ABD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2500D7-B1FE-0C01-11B0-1646751991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8D5AE7-C028-4499-B6DD-A2217AE4A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490B1E-1476-1A11-1896-5F72C65E7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173B46-9149-5118-EBFC-765968CA7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75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DDD6B-9034-59CD-A0D9-6DEAA9246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2B9AD-B827-290C-2369-A311CF4764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3D28FB-FD6B-9B25-0D30-477F73F85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6D5F08-5610-B6D3-7F2E-54554E449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29FB10-B336-C7E7-1629-6EAC95DB4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947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61200-FC6E-F7D8-7769-6E9665150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9CD553-F3DC-42C2-0586-0C252CBABA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D0E97B-15F6-8290-D33F-5CF704BFC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013942-3ECB-7E16-C7AF-5FB8C36DF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F5E010-54A6-A432-5200-84CBFAD38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081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3847A8-38EE-3C5F-F1CB-8F458E4AB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939D01-92CE-2F73-9479-CC575256EE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4D157F-99DF-D019-9200-C2A99C3638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AA868F-E831-1F5F-0025-CB74B2DAC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925354-62B3-674F-2516-5ABD7FD9A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964360-FE56-0037-1FAA-4C15DD169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554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1D43A-05C0-2B40-E853-27D072961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0DD97C-B4A0-C1E1-8F06-2A8CE4B30F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F57CCC-00C0-89D2-0B74-2A3CC12019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61466C-6486-0066-B95F-700B65A158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FDC7E9-B939-7A38-5660-34047CF7C3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30A08E-F65F-3689-AFD3-D9C8ADF97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A957A8D-E6D7-BA73-92EF-B50B7EDB7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94E844-6378-F5F9-6F40-F81C8B175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539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F6A771-BDE3-6DD3-F648-ADC7569D8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948666-4AC8-E88C-3028-541590704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39AC21-3D89-8D58-2AD7-6F736E7EB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8F0F6E-5804-D03B-62AA-4A94DBF18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131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0384CF0-2E84-CEBC-8CE2-AA8F5B2C2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BE1C45-D36E-DEDF-6F76-0B2F95413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FE382D-3BF8-4548-ADA7-98111A733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45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C5EAE-C22F-21AF-144F-33ECF6800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79C14B-789D-49A3-0CA5-F2438973A2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D4FE9D-B5D1-BEFB-F490-83D022A7B2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6F7BF6-87B6-A306-36D6-140B785B01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AB22FB-399F-6BE5-191B-58EF87DFE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860E51-CF8C-2652-BA22-9F23B62D8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585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4CE6BB-617C-30C4-DE05-CE79A3947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83B85C3-CD25-0D4E-52C3-6F6DE6582C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766F89-7FD3-939F-3420-35095E36BA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8C153A-C0C7-320A-6BCE-2FCCB83AA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97A4EF-DC35-563D-8F1C-1AAF986BCA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95E587-7DB6-F74A-DF46-62A9D5A2B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77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E13206-B415-65EF-8E19-09ED4053A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41E67B-2824-2AC0-8F1C-2AD02CC7EA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FA3CCB-51B9-CD04-1C33-73CBC0E69E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10A238-9EDA-493A-BFAC-FC6A8E7438B0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3083B6-59F1-83E1-23D2-2E2D3AFF6A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3FDFF0-BE72-0391-30CC-7BAB33DD39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007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E36E32-AE4F-A2FC-91CE-9A34FE4CF5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Church History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448C3E-9BC5-675D-5A3D-69CFDBF65A5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The second millennium</a:t>
            </a:r>
          </a:p>
        </p:txBody>
      </p:sp>
    </p:spTree>
    <p:extLst>
      <p:ext uri="{BB962C8B-B14F-4D97-AF65-F5344CB8AC3E}">
        <p14:creationId xmlns:p14="http://schemas.microsoft.com/office/powerpoint/2010/main" val="908808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0C264-35E5-4918-8526-B62D1ABF8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13</a:t>
            </a:r>
            <a:r>
              <a:rPr lang="en-US" baseline="30000" dirty="0"/>
              <a:t>th</a:t>
            </a:r>
            <a:r>
              <a:rPr lang="en-US" dirty="0"/>
              <a:t> Century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73336A-CC41-315A-8A55-BF9B1BCBE3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0488" y="1846139"/>
            <a:ext cx="5193050" cy="4351338"/>
          </a:xfrm>
        </p:spPr>
        <p:txBody>
          <a:bodyPr>
            <a:normAutofit/>
          </a:bodyPr>
          <a:lstStyle/>
          <a:p>
            <a:r>
              <a:rPr lang="en-US" dirty="0"/>
              <a:t>People</a:t>
            </a:r>
          </a:p>
          <a:p>
            <a:pPr lvl="1"/>
            <a:r>
              <a:rPr lang="en-US" dirty="0"/>
              <a:t>Dominic de Guzman (1170-1221) </a:t>
            </a:r>
          </a:p>
          <a:p>
            <a:pPr lvl="1"/>
            <a:r>
              <a:rPr lang="en-US" dirty="0"/>
              <a:t>Francis of Assisi (1181-1226)</a:t>
            </a:r>
          </a:p>
          <a:p>
            <a:pPr lvl="1"/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Alexander of Hales (1185-1245)</a:t>
            </a:r>
          </a:p>
          <a:p>
            <a:pPr lvl="1"/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Albertus Magnus (1200-1280)</a:t>
            </a:r>
          </a:p>
          <a:p>
            <a:pPr lvl="1"/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Roger Bacon (1219-1292)</a:t>
            </a:r>
          </a:p>
          <a:p>
            <a:pPr lvl="1"/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Bonaventure (1221-1274)</a:t>
            </a:r>
          </a:p>
          <a:p>
            <a:pPr lvl="1"/>
            <a:r>
              <a:rPr lang="en-US" dirty="0"/>
              <a:t>Thomas Acquinas (1225-1274) </a:t>
            </a:r>
          </a:p>
          <a:p>
            <a:pPr lvl="1"/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Duns Scotus (1265-1308)</a:t>
            </a:r>
          </a:p>
          <a:p>
            <a:pPr lvl="1"/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William of Ockham (1287-1347)</a:t>
            </a:r>
          </a:p>
          <a:p>
            <a:pPr lvl="1"/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F636E89-CFEE-DD89-CC06-2DD8DFD633D8}"/>
              </a:ext>
            </a:extLst>
          </p:cNvPr>
          <p:cNvSpPr txBox="1">
            <a:spLocks/>
          </p:cNvSpPr>
          <p:nvPr/>
        </p:nvSpPr>
        <p:spPr>
          <a:xfrm>
            <a:off x="5483538" y="807643"/>
            <a:ext cx="6631102" cy="587629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Events</a:t>
            </a:r>
          </a:p>
          <a:p>
            <a:pPr lvl="1"/>
            <a:r>
              <a:rPr lang="en-US" dirty="0"/>
              <a:t>Many Crusades</a:t>
            </a:r>
          </a:p>
          <a:p>
            <a:pPr lvl="1"/>
            <a:r>
              <a:rPr lang="en-US" dirty="0"/>
              <a:t>C.1205 Stephen Langton divides Bible into chapters</a:t>
            </a:r>
          </a:p>
          <a:p>
            <a:pPr lvl="1"/>
            <a:r>
              <a:rPr lang="en-US" dirty="0"/>
              <a:t>Magna Carta 1215</a:t>
            </a:r>
          </a:p>
          <a:p>
            <a:pPr lvl="1"/>
            <a:r>
              <a:rPr lang="en-US" dirty="0"/>
              <a:t>William of </a:t>
            </a:r>
            <a:r>
              <a:rPr lang="en-US" dirty="0" err="1"/>
              <a:t>Rubruck</a:t>
            </a:r>
            <a:r>
              <a:rPr lang="en-US" dirty="0"/>
              <a:t> travels to Mongol capital 1253</a:t>
            </a:r>
          </a:p>
          <a:p>
            <a:pPr lvl="1"/>
            <a:r>
              <a:rPr lang="en-US" dirty="0"/>
              <a:t>William of </a:t>
            </a:r>
            <a:r>
              <a:rPr lang="en-US" dirty="0" err="1"/>
              <a:t>Moerbeke</a:t>
            </a:r>
            <a:r>
              <a:rPr lang="en-US" dirty="0"/>
              <a:t> translates classical Greek philosophical texts 1259-1271</a:t>
            </a:r>
          </a:p>
          <a:p>
            <a:pPr lvl="1"/>
            <a:r>
              <a:rPr lang="en-US" dirty="0"/>
              <a:t>Marco Polo travels to China 1271</a:t>
            </a:r>
          </a:p>
          <a:p>
            <a:pPr lvl="1"/>
            <a:r>
              <a:rPr lang="en-US" dirty="0"/>
              <a:t>1206 start of Mongol Empire</a:t>
            </a:r>
          </a:p>
          <a:p>
            <a:pPr lvl="2"/>
            <a:r>
              <a:rPr lang="en-US" dirty="0"/>
              <a:t>Genghis Khan -1227</a:t>
            </a:r>
          </a:p>
          <a:p>
            <a:pPr lvl="2"/>
            <a:r>
              <a:rPr lang="en-US" dirty="0" err="1"/>
              <a:t>Kublia</a:t>
            </a:r>
            <a:r>
              <a:rPr lang="en-US" dirty="0"/>
              <a:t> Khan rules over largest empire ever 1280(China through East Europe)</a:t>
            </a:r>
          </a:p>
          <a:p>
            <a:pPr lvl="1"/>
            <a:r>
              <a:rPr lang="en-US" dirty="0"/>
              <a:t>1289 John of Monte Corvino travels to India and China</a:t>
            </a:r>
          </a:p>
          <a:p>
            <a:pPr lvl="1"/>
            <a:r>
              <a:rPr lang="en-US" dirty="0"/>
              <a:t>1296-1328 First War of Scottish Independence</a:t>
            </a:r>
          </a:p>
          <a:p>
            <a:pPr lvl="1"/>
            <a:r>
              <a:rPr lang="en-US" dirty="0"/>
              <a:t>1298 Chinese </a:t>
            </a:r>
            <a:r>
              <a:rPr lang="en-US" dirty="0" err="1"/>
              <a:t>develope</a:t>
            </a:r>
            <a:r>
              <a:rPr lang="en-US" dirty="0"/>
              <a:t> first cannon</a:t>
            </a:r>
          </a:p>
          <a:p>
            <a:pPr lvl="1"/>
            <a:r>
              <a:rPr lang="en-US" dirty="0"/>
              <a:t>1299 Ottoman Empire started</a:t>
            </a:r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526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79F84A-2B43-5CD0-791E-71758AE78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257800" cy="1325563"/>
          </a:xfrm>
        </p:spPr>
        <p:txBody>
          <a:bodyPr/>
          <a:lstStyle/>
          <a:p>
            <a:r>
              <a:rPr lang="en-US" dirty="0"/>
              <a:t>Dominic and</a:t>
            </a:r>
            <a:br>
              <a:rPr lang="en-US" dirty="0"/>
            </a:br>
            <a:r>
              <a:rPr lang="en-US" dirty="0"/>
              <a:t>Dominicans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FD383F-72D4-D721-06BA-42BF898125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978025"/>
            <a:ext cx="5257800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1209</a:t>
            </a:r>
          </a:p>
          <a:p>
            <a:r>
              <a:rPr lang="en-US" dirty="0"/>
              <a:t>Grey Friars (also brown)</a:t>
            </a:r>
          </a:p>
          <a:p>
            <a:r>
              <a:rPr lang="en-US" dirty="0"/>
              <a:t>Poverty and service</a:t>
            </a:r>
          </a:p>
          <a:p>
            <a:r>
              <a:rPr lang="en-US" dirty="0"/>
              <a:t>Many similarities to Waldensians</a:t>
            </a:r>
          </a:p>
          <a:p>
            <a:pPr lvl="1"/>
            <a:r>
              <a:rPr lang="en-US" dirty="0"/>
              <a:t>Protestant societies</a:t>
            </a:r>
          </a:p>
          <a:p>
            <a:r>
              <a:rPr lang="en-US" dirty="0"/>
              <a:t> Alexander of Hales, Bonaventure, John Duns Scotus, Roger Bacon</a:t>
            </a:r>
          </a:p>
          <a:p>
            <a:r>
              <a:rPr lang="en-US" dirty="0"/>
              <a:t>Stigmata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7C7080B-C0E0-004D-AB4A-60DFDAF4D72F}"/>
              </a:ext>
            </a:extLst>
          </p:cNvPr>
          <p:cNvSpPr txBox="1">
            <a:spLocks/>
          </p:cNvSpPr>
          <p:nvPr/>
        </p:nvSpPr>
        <p:spPr>
          <a:xfrm>
            <a:off x="6096000" y="365124"/>
            <a:ext cx="52578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Francis and</a:t>
            </a:r>
            <a:br>
              <a:rPr lang="en-US" dirty="0"/>
            </a:br>
            <a:r>
              <a:rPr lang="en-US" dirty="0"/>
              <a:t>Franciscans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8E9BF8A-8717-7C02-2971-7F2F4341BAF0}"/>
              </a:ext>
            </a:extLst>
          </p:cNvPr>
          <p:cNvSpPr txBox="1">
            <a:spLocks/>
          </p:cNvSpPr>
          <p:nvPr/>
        </p:nvSpPr>
        <p:spPr>
          <a:xfrm>
            <a:off x="990600" y="1978025"/>
            <a:ext cx="5257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1216</a:t>
            </a:r>
          </a:p>
          <a:p>
            <a:r>
              <a:rPr lang="en-US" dirty="0"/>
              <a:t>Black Friars</a:t>
            </a:r>
          </a:p>
          <a:p>
            <a:r>
              <a:rPr lang="en-US" dirty="0"/>
              <a:t>Preaching and teaching</a:t>
            </a:r>
          </a:p>
          <a:p>
            <a:r>
              <a:rPr lang="en-US" dirty="0"/>
              <a:t>Thomas Aquinas, Albertus Magnus </a:t>
            </a:r>
          </a:p>
          <a:p>
            <a:r>
              <a:rPr lang="en-US" dirty="0"/>
              <a:t>Rosary</a:t>
            </a:r>
          </a:p>
        </p:txBody>
      </p:sp>
    </p:spTree>
    <p:extLst>
      <p:ext uri="{BB962C8B-B14F-4D97-AF65-F5344CB8AC3E}">
        <p14:creationId xmlns:p14="http://schemas.microsoft.com/office/powerpoint/2010/main" val="23083500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CFB2CB-D6B6-6A7B-64CD-AEA3712ED3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791200" cy="1325563"/>
          </a:xfrm>
        </p:spPr>
        <p:txBody>
          <a:bodyPr/>
          <a:lstStyle/>
          <a:p>
            <a:r>
              <a:rPr lang="en-US" dirty="0"/>
              <a:t>Thomas Aquinas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C40759-1A8A-4758-ED12-E0EED5FE18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406" y="1398595"/>
            <a:ext cx="6414248" cy="5459406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1225-1274, Dominican friar</a:t>
            </a:r>
          </a:p>
          <a:p>
            <a:r>
              <a:rPr lang="en-US" dirty="0"/>
              <a:t>Prominent family in Sicily</a:t>
            </a:r>
          </a:p>
          <a:p>
            <a:r>
              <a:rPr lang="en-US" dirty="0"/>
              <a:t>Angelic Doctor “Dumb Ox”</a:t>
            </a:r>
          </a:p>
          <a:p>
            <a:r>
              <a:rPr lang="en-US" dirty="0"/>
              <a:t>Natural Theology</a:t>
            </a:r>
          </a:p>
          <a:p>
            <a:r>
              <a:rPr lang="en-US" dirty="0"/>
              <a:t>5 ways (arguments) for knowing God</a:t>
            </a:r>
          </a:p>
          <a:p>
            <a:pPr lvl="1"/>
            <a:r>
              <a:rPr lang="en-US" dirty="0"/>
              <a:t>Change (unmoved mover)</a:t>
            </a:r>
          </a:p>
          <a:p>
            <a:pPr lvl="1"/>
            <a:r>
              <a:rPr lang="en-US" dirty="0"/>
              <a:t>Causality (uncaused cause, or 1</a:t>
            </a:r>
            <a:r>
              <a:rPr lang="en-US" baseline="30000" dirty="0"/>
              <a:t>st</a:t>
            </a:r>
            <a:r>
              <a:rPr lang="en-US" dirty="0"/>
              <a:t> cause) Cosmological</a:t>
            </a:r>
          </a:p>
          <a:p>
            <a:pPr lvl="1"/>
            <a:r>
              <a:rPr lang="en-US" dirty="0"/>
              <a:t>Continency (necessary being)</a:t>
            </a:r>
          </a:p>
          <a:p>
            <a:pPr lvl="1"/>
            <a:r>
              <a:rPr lang="en-US" dirty="0"/>
              <a:t>Perfection (ultimate standard) Ontological of Anselm</a:t>
            </a:r>
          </a:p>
          <a:p>
            <a:pPr lvl="1"/>
            <a:r>
              <a:rPr lang="en-US" dirty="0"/>
              <a:t>Purpose (grand designer) Teleological, Intelligent design, fine tuning, irreducible complexity</a:t>
            </a:r>
          </a:p>
          <a:p>
            <a:r>
              <a:rPr lang="en-US" dirty="0"/>
              <a:t>Thomism</a:t>
            </a:r>
          </a:p>
          <a:p>
            <a:pPr lvl="1"/>
            <a:r>
              <a:rPr lang="en-US" dirty="0"/>
              <a:t>Free will &amp; Predestination</a:t>
            </a:r>
          </a:p>
          <a:p>
            <a:pPr lvl="2"/>
            <a:r>
              <a:rPr lang="en-US" dirty="0"/>
              <a:t>... just as by moving natural causes [God] does not prevent their acts being natural, so by moving voluntary causes He does not deprive their actions of being voluntary: but rather is He the cause of this very thing in them; for He operates in each thing according to its own nature.</a:t>
            </a:r>
          </a:p>
          <a:p>
            <a:pPr marL="914400" lvl="2" indent="0">
              <a:buNone/>
            </a:pPr>
            <a:r>
              <a:rPr lang="en-US" dirty="0"/>
              <a:t>	— Summa, I., Q.83, art.1.</a:t>
            </a:r>
          </a:p>
          <a:p>
            <a:pPr lvl="1"/>
            <a:r>
              <a:rPr lang="en-US" dirty="0" err="1"/>
              <a:t>Aristitelian</a:t>
            </a:r>
            <a:r>
              <a:rPr lang="en-US" dirty="0"/>
              <a:t> causes (material, formal, efficient, final)</a:t>
            </a:r>
          </a:p>
          <a:p>
            <a:pPr lvl="1"/>
            <a:r>
              <a:rPr lang="en-US" dirty="0"/>
              <a:t>Being (realist) “that which is” divided into substance and accidents</a:t>
            </a:r>
          </a:p>
          <a:p>
            <a:pPr lvl="1"/>
            <a:r>
              <a:rPr lang="en-US" dirty="0"/>
              <a:t>Predication – univocality, analogy, equivocation</a:t>
            </a:r>
          </a:p>
          <a:p>
            <a:pPr lvl="1"/>
            <a:r>
              <a:rPr lang="en-US" dirty="0"/>
              <a:t>Aristotelian synthesis</a:t>
            </a:r>
          </a:p>
          <a:p>
            <a:r>
              <a:rPr lang="en-US" dirty="0"/>
              <a:t>Summa Theologica</a:t>
            </a:r>
          </a:p>
        </p:txBody>
      </p:sp>
      <p:pic>
        <p:nvPicPr>
          <p:cNvPr id="1026" name="Picture 2" descr="Thomas Aquinas- (1225-1274) was a philosopher, theologian, and monk who ...">
            <a:extLst>
              <a:ext uri="{FF2B5EF4-FFF2-40B4-BE49-F238E27FC236}">
                <a16:creationId xmlns:a16="http://schemas.microsoft.com/office/drawing/2014/main" id="{7B7DAF5E-90ED-06E0-78A1-ECA6F50F33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8787" y="0"/>
            <a:ext cx="538321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5514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BCF265-6B9E-9CB9-ACFE-7D02A75EC8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Crusades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FE224-8B72-7367-46DC-3CFD06C7AD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351338"/>
          </a:xfrm>
        </p:spPr>
        <p:txBody>
          <a:bodyPr>
            <a:normAutofit fontScale="40000" lnSpcReduction="20000"/>
          </a:bodyPr>
          <a:lstStyle/>
          <a:p>
            <a:r>
              <a:rPr lang="en-US" dirty="0"/>
              <a:t>4</a:t>
            </a:r>
            <a:r>
              <a:rPr lang="en-US" baseline="30000" dirty="0"/>
              <a:t>th</a:t>
            </a:r>
            <a:r>
              <a:rPr lang="en-US" dirty="0"/>
              <a:t> Crusade 1202-1204</a:t>
            </a:r>
          </a:p>
          <a:p>
            <a:r>
              <a:rPr lang="en-US" dirty="0"/>
              <a:t>Goal Jerusalem</a:t>
            </a:r>
          </a:p>
          <a:p>
            <a:r>
              <a:rPr lang="en-US" dirty="0"/>
              <a:t>Siege Zara</a:t>
            </a:r>
          </a:p>
          <a:p>
            <a:r>
              <a:rPr lang="en-US" dirty="0"/>
              <a:t>Sack of Constantinople</a:t>
            </a:r>
          </a:p>
          <a:p>
            <a:r>
              <a:rPr lang="en-US" dirty="0"/>
              <a:t>5</a:t>
            </a:r>
            <a:r>
              <a:rPr lang="en-US" baseline="30000" dirty="0"/>
              <a:t>th</a:t>
            </a:r>
            <a:r>
              <a:rPr lang="en-US" dirty="0"/>
              <a:t> Crusade 1217-1221</a:t>
            </a:r>
          </a:p>
          <a:p>
            <a:pPr lvl="1"/>
            <a:r>
              <a:rPr lang="en-US" dirty="0"/>
              <a:t>Launched by 4</a:t>
            </a:r>
            <a:r>
              <a:rPr lang="en-US" baseline="30000" dirty="0"/>
              <a:t>th</a:t>
            </a:r>
            <a:r>
              <a:rPr lang="en-US" dirty="0"/>
              <a:t> Lateran</a:t>
            </a:r>
          </a:p>
          <a:p>
            <a:pPr lvl="1"/>
            <a:r>
              <a:rPr lang="en-US" dirty="0"/>
              <a:t>Francis Assisi preaches to Egyptian Leader 1219</a:t>
            </a:r>
          </a:p>
          <a:p>
            <a:r>
              <a:rPr lang="en-US" dirty="0"/>
              <a:t>6</a:t>
            </a:r>
            <a:r>
              <a:rPr lang="en-US" baseline="30000" dirty="0"/>
              <a:t>th</a:t>
            </a:r>
            <a:r>
              <a:rPr lang="en-US" dirty="0"/>
              <a:t> Crusade 1228</a:t>
            </a:r>
          </a:p>
          <a:p>
            <a:pPr lvl="1"/>
            <a:r>
              <a:rPr lang="en-US" dirty="0"/>
              <a:t>Frederick II negotiates peace with Malik al-Kamil (Saladin’s nephew) the Sultan of Egypt giving him Jerusalem</a:t>
            </a:r>
          </a:p>
          <a:p>
            <a:r>
              <a:rPr lang="en-US" dirty="0"/>
              <a:t>Almost no fighting</a:t>
            </a:r>
          </a:p>
          <a:p>
            <a:r>
              <a:rPr lang="en-US" dirty="0"/>
              <a:t>1244 Muslims fleeing Mongol Army  </a:t>
            </a:r>
            <a:r>
              <a:rPr lang="en-US" dirty="0" err="1"/>
              <a:t>concure</a:t>
            </a:r>
            <a:r>
              <a:rPr lang="en-US" dirty="0"/>
              <a:t> Jerusalem and kill all Christians</a:t>
            </a:r>
          </a:p>
          <a:p>
            <a:r>
              <a:rPr lang="en-US" dirty="0"/>
              <a:t>7</a:t>
            </a:r>
            <a:r>
              <a:rPr lang="en-US" baseline="30000" dirty="0"/>
              <a:t>th</a:t>
            </a:r>
            <a:r>
              <a:rPr lang="en-US" dirty="0"/>
              <a:t> Crusade Louix IX attacks Egypt 1249-1250</a:t>
            </a:r>
          </a:p>
          <a:p>
            <a:r>
              <a:rPr lang="en-US" dirty="0"/>
              <a:t>1261 Empire of </a:t>
            </a:r>
            <a:r>
              <a:rPr lang="en-US" dirty="0" err="1"/>
              <a:t>Nicea</a:t>
            </a:r>
            <a:r>
              <a:rPr lang="en-US" dirty="0"/>
              <a:t> retakes Constantinople</a:t>
            </a:r>
          </a:p>
          <a:p>
            <a:r>
              <a:rPr lang="en-US" dirty="0"/>
              <a:t>1263 Egypt captures Nazareth</a:t>
            </a:r>
          </a:p>
          <a:p>
            <a:r>
              <a:rPr lang="en-US" dirty="0"/>
              <a:t>1265 Egypt captures Antioch</a:t>
            </a:r>
          </a:p>
          <a:p>
            <a:r>
              <a:rPr lang="en-US" dirty="0"/>
              <a:t>8</a:t>
            </a:r>
            <a:r>
              <a:rPr lang="en-US" baseline="30000" dirty="0"/>
              <a:t>th</a:t>
            </a:r>
            <a:r>
              <a:rPr lang="en-US" dirty="0"/>
              <a:t> Crusade planned to take Tunisia then Egypt, Louis IX dies before start and it ends</a:t>
            </a:r>
          </a:p>
          <a:p>
            <a:r>
              <a:rPr lang="en-US" dirty="0"/>
              <a:t>1291 Egypt captures Acre – ends Crusader presence in Middle East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9767BF8-F965-5843-0545-26E05E6A75DE}"/>
              </a:ext>
            </a:extLst>
          </p:cNvPr>
          <p:cNvSpPr txBox="1">
            <a:spLocks/>
          </p:cNvSpPr>
          <p:nvPr/>
        </p:nvSpPr>
        <p:spPr>
          <a:xfrm>
            <a:off x="6096000" y="1825625"/>
            <a:ext cx="5979160" cy="435133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Albigensian/Cathar Crusade 1209-1229</a:t>
            </a:r>
          </a:p>
          <a:p>
            <a:pPr lvl="1"/>
            <a:r>
              <a:rPr lang="en-US" dirty="0"/>
              <a:t>Southern France vs. gnostic dualists</a:t>
            </a:r>
          </a:p>
          <a:p>
            <a:r>
              <a:rPr lang="en-US" dirty="0"/>
              <a:t>Children’s Crusade 1212</a:t>
            </a:r>
          </a:p>
          <a:p>
            <a:pPr lvl="1"/>
            <a:r>
              <a:rPr lang="en-US" dirty="0"/>
              <a:t>Unofficial</a:t>
            </a:r>
          </a:p>
          <a:p>
            <a:pPr lvl="1"/>
            <a:r>
              <a:rPr lang="en-US" dirty="0"/>
              <a:t>Peaceful conversion goal</a:t>
            </a:r>
          </a:p>
          <a:p>
            <a:pPr lvl="1"/>
            <a:r>
              <a:rPr lang="en-US" dirty="0"/>
              <a:t>Germany and France</a:t>
            </a:r>
          </a:p>
          <a:p>
            <a:pPr lvl="1"/>
            <a:r>
              <a:rPr lang="en-US" dirty="0"/>
              <a:t>Never reached Holy Land</a:t>
            </a:r>
          </a:p>
          <a:p>
            <a:pPr lvl="1"/>
            <a:r>
              <a:rPr lang="en-US" dirty="0" err="1"/>
              <a:t>Shipwreak</a:t>
            </a:r>
            <a:r>
              <a:rPr lang="en-US" dirty="0"/>
              <a:t> off Sardinia</a:t>
            </a:r>
          </a:p>
          <a:p>
            <a:pPr lvl="1"/>
            <a:r>
              <a:rPr lang="en-US" dirty="0"/>
              <a:t>Possibly some sold as slaves in Tunisia</a:t>
            </a:r>
          </a:p>
          <a:p>
            <a:pPr lvl="1"/>
            <a:r>
              <a:rPr lang="en-US" dirty="0"/>
              <a:t>1236 </a:t>
            </a:r>
            <a:r>
              <a:rPr lang="en-US" dirty="0" err="1"/>
              <a:t>Codoba</a:t>
            </a:r>
            <a:r>
              <a:rPr lang="en-US" dirty="0"/>
              <a:t> taken from Moors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759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D2FCE-3288-CE17-27E6-83A449031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</a:t>
            </a:r>
            <a:r>
              <a:rPr lang="en-US" baseline="30000" dirty="0"/>
              <a:t>th</a:t>
            </a:r>
            <a:r>
              <a:rPr lang="en-US" dirty="0"/>
              <a:t> Lateran 1215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665BED-BABB-A983-DAA9-27125A6A33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351338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Innocent III, over 400 bishops (71 were cardinals or archbishops), over 800 Priors</a:t>
            </a:r>
          </a:p>
          <a:p>
            <a:r>
              <a:rPr lang="en-US" dirty="0"/>
              <a:t>Combat Heresy</a:t>
            </a:r>
          </a:p>
          <a:p>
            <a:pPr lvl="1"/>
            <a:r>
              <a:rPr lang="en-US" dirty="0"/>
              <a:t>Procedures against heretics and protectors (Cannon 3)</a:t>
            </a:r>
          </a:p>
          <a:p>
            <a:pPr lvl="2"/>
            <a:r>
              <a:rPr lang="en-US" dirty="0"/>
              <a:t>Confiscation of Raymond IV count of Toulouse’s land</a:t>
            </a:r>
          </a:p>
          <a:p>
            <a:pPr lvl="3"/>
            <a:r>
              <a:rPr lang="en-US" dirty="0"/>
              <a:t>Toleration of Cathars</a:t>
            </a:r>
          </a:p>
          <a:p>
            <a:pPr lvl="1"/>
            <a:r>
              <a:rPr lang="en-US" dirty="0" err="1"/>
              <a:t>Joachimism</a:t>
            </a:r>
            <a:r>
              <a:rPr lang="en-US" dirty="0"/>
              <a:t> – Franciscans who believed church replaced by monastic rule (Cannon 2)</a:t>
            </a:r>
          </a:p>
          <a:p>
            <a:pPr lvl="1"/>
            <a:r>
              <a:rPr lang="en-US" dirty="0"/>
              <a:t>Persecution of Jews (Cannons 67-70)</a:t>
            </a:r>
          </a:p>
          <a:p>
            <a:pPr lvl="2"/>
            <a:r>
              <a:rPr lang="en-US" dirty="0"/>
              <a:t>Innocent III opposed Talmud</a:t>
            </a:r>
          </a:p>
          <a:p>
            <a:pPr lvl="2"/>
            <a:r>
              <a:rPr lang="en-US" dirty="0"/>
              <a:t>Conflict on Crusades</a:t>
            </a:r>
          </a:p>
          <a:p>
            <a:pPr lvl="1"/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F0BC342-4B2C-DAD1-995F-1BB270838F39}"/>
              </a:ext>
            </a:extLst>
          </p:cNvPr>
          <p:cNvSpPr txBox="1">
            <a:spLocks/>
          </p:cNvSpPr>
          <p:nvPr/>
        </p:nvSpPr>
        <p:spPr>
          <a:xfrm>
            <a:off x="6096000" y="1825625"/>
            <a:ext cx="5257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Church Reform</a:t>
            </a:r>
          </a:p>
          <a:p>
            <a:pPr lvl="1"/>
            <a:r>
              <a:rPr lang="en-US" dirty="0"/>
              <a:t>Transubstantiation (Cannon 1)</a:t>
            </a:r>
          </a:p>
          <a:p>
            <a:pPr lvl="1"/>
            <a:r>
              <a:rPr lang="en-US" dirty="0"/>
              <a:t>Calling Orthodox Church to reunite (Cannon 4)</a:t>
            </a:r>
          </a:p>
          <a:p>
            <a:pPr lvl="1"/>
            <a:r>
              <a:rPr lang="en-US" dirty="0"/>
              <a:t>Clergy reforms of behavior (Cannons 14-18)</a:t>
            </a:r>
          </a:p>
          <a:p>
            <a:pPr lvl="1"/>
            <a:r>
              <a:rPr lang="en-US" dirty="0"/>
              <a:t>Annual confession required, not revealed (Cannon 21)</a:t>
            </a:r>
          </a:p>
          <a:p>
            <a:pPr lvl="1"/>
            <a:r>
              <a:rPr lang="en-US" dirty="0"/>
              <a:t>Doctors required to call priest before prescribing medicine</a:t>
            </a:r>
          </a:p>
          <a:p>
            <a:pPr lvl="1"/>
            <a:r>
              <a:rPr lang="en-US" dirty="0"/>
              <a:t>Church leader selection (Cannons 23-31)</a:t>
            </a:r>
          </a:p>
          <a:p>
            <a:pPr lvl="1"/>
            <a:r>
              <a:rPr lang="en-US" dirty="0"/>
              <a:t>Restrictions on clergy charges (Cannons 32-34, 63)</a:t>
            </a:r>
          </a:p>
          <a:p>
            <a:pPr lvl="1"/>
            <a:r>
              <a:rPr lang="en-US" dirty="0"/>
              <a:t>Legal considerations (Cannons 35-42)</a:t>
            </a:r>
          </a:p>
          <a:p>
            <a:pPr lvl="1"/>
            <a:r>
              <a:rPr lang="en-US" dirty="0"/>
              <a:t>Role of laity (Cannons 43-45)</a:t>
            </a:r>
          </a:p>
          <a:p>
            <a:pPr lvl="1"/>
            <a:r>
              <a:rPr lang="en-US" dirty="0"/>
              <a:t>Misuse of money (Cannons 46, 53, 54, 63-67)</a:t>
            </a:r>
          </a:p>
          <a:p>
            <a:r>
              <a:rPr lang="en-US" dirty="0"/>
              <a:t>Crusading</a:t>
            </a:r>
          </a:p>
          <a:p>
            <a:pPr lvl="1"/>
            <a:r>
              <a:rPr lang="en-US" dirty="0"/>
              <a:t>Recover holy land (Cannon 71)</a:t>
            </a:r>
          </a:p>
        </p:txBody>
      </p:sp>
    </p:spTree>
    <p:extLst>
      <p:ext uri="{BB962C8B-B14F-4D97-AF65-F5344CB8AC3E}">
        <p14:creationId xmlns:p14="http://schemas.microsoft.com/office/powerpoint/2010/main" val="7967160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597</TotalTime>
  <Words>685</Words>
  <Application>Microsoft Office PowerPoint</Application>
  <PresentationFormat>Widescreen</PresentationFormat>
  <Paragraphs>113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Church History</vt:lpstr>
      <vt:lpstr>13th Century</vt:lpstr>
      <vt:lpstr>Dominic and Dominicans</vt:lpstr>
      <vt:lpstr>Thomas Aquinas</vt:lpstr>
      <vt:lpstr>Crusades</vt:lpstr>
      <vt:lpstr>4th Lateran 1215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Schubert, Keith</dc:creator>
  <cp:lastModifiedBy>Schubert, Keith</cp:lastModifiedBy>
  <cp:revision>16</cp:revision>
  <dcterms:created xsi:type="dcterms:W3CDTF">2025-08-22T04:11:21Z</dcterms:created>
  <dcterms:modified xsi:type="dcterms:W3CDTF">2026-02-04T23:47:12Z</dcterms:modified>
</cp:coreProperties>
</file>