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4" r:id="rId4"/>
    <p:sldId id="267" r:id="rId5"/>
    <p:sldId id="265" r:id="rId6"/>
    <p:sldId id="266" r:id="rId7"/>
    <p:sldId id="262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A5C-0F45-EF9B-92A9-5F8BD1EE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FEA0-4F4E-9315-2CDD-3E87ACDA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F9C9-FF1F-416F-C9D4-9A9A6C19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D4A5-9F9D-A1F2-78C4-39608E7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16C02-062D-9382-2A38-06849970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1464-B9F3-2645-2C0E-E2DEB6F6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1C423-9D81-64D0-058C-23B0301F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1D5A-DE72-6A0B-AE54-9FA2133A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0FFE-F278-2706-AFB1-BABC7FDD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9564-E108-C074-0169-D763ECF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28FDD-9C8C-70E5-1DB2-74E2167AB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500D7-B1FE-0C01-11B0-16467519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5AE7-C028-4499-B6DD-A2217AE4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0B1E-1476-1A11-1896-5F72C65E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3B46-9149-5118-EBFC-765968CA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D6B-9034-59CD-A0D9-6DEAA924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B9AD-B827-290C-2369-A311CF47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28FB-FD6B-9B25-0D30-477F73F8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5F08-5610-B6D3-7F2E-54554E44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FB10-B336-C7E7-1629-6EAC95D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1200-FC6E-F7D8-7769-6E96651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D553-F3DC-42C2-0586-0C252CBA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E97B-15F6-8290-D33F-5CF704B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13942-3ECB-7E16-C7AF-5FB8C36D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E010-54A6-A432-5200-84CBFAD3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47A8-38EE-3C5F-F1CB-8F458E4A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D01-92CE-2F73-9479-CC575256E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D157F-99DF-D019-9200-C2A99C363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A868F-E831-1F5F-0025-CB74B2DA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5354-62B3-674F-2516-5ABD7FD9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4360-FE56-0037-1FAA-4C15DD16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43A-05C0-2B40-E853-27D07296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D97C-B4A0-C1E1-8F06-2A8CE4B3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57CCC-00C0-89D2-0B74-2A3CC120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1466C-6486-0066-B95F-700B65A15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DC7E9-B939-7A38-5660-34047CF7C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A08E-F65F-3689-AFD3-D9C8ADF9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57A8D-E6D7-BA73-92EF-B50B7ED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4E844-6378-F5F9-6F40-F81C8B1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771-BDE3-6DD3-F648-ADC7569D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48666-4AC8-E88C-3028-54159070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9AC21-3D89-8D58-2AD7-6F736E7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F0F6E-5804-D03B-62AA-4A94DBF1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84CF0-2E84-CEBC-8CE2-AA8F5B2C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E1C45-D36E-DEDF-6F76-0B2F9541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E382D-3BF8-4548-ADA7-98111A73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EAE-C22F-21AF-144F-33ECF680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C14B-789D-49A3-0CA5-F243897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FE9D-B5D1-BEFB-F490-83D022A7B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7BF6-87B6-A306-36D6-140B785B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22FB-399F-6BE5-191B-58EF87D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0E51-CF8C-2652-BA22-9F23B62D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E6BB-617C-30C4-DE05-CE79A394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B85C3-CD25-0D4E-52C3-6F6DE6582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66F89-7FD3-939F-3420-35095E36B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153A-C0C7-320A-6BCE-2FCCB83A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7A4EF-DC35-563D-8F1C-1AAF986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E587-7DB6-F74A-DF46-62A9D5A2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13206-B415-65EF-8E19-09ED4053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E67B-2824-2AC0-8F1C-2AD02CC7E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A3CCB-51B9-CD04-1C33-73CBC0E69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0A238-9EDA-493A-BFAC-FC6A8E7438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83B6-59F1-83E1-23D2-2E2D3AFF6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DFF0-BE72-0391-30CC-7BAB33DD3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6E32-AE4F-A2FC-91CE-9A34FE4CF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8C3E-9BC5-675D-5A3D-69CFDBF6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second millennium</a:t>
            </a:r>
          </a:p>
        </p:txBody>
      </p:sp>
    </p:spTree>
    <p:extLst>
      <p:ext uri="{BB962C8B-B14F-4D97-AF65-F5344CB8AC3E}">
        <p14:creationId xmlns:p14="http://schemas.microsoft.com/office/powerpoint/2010/main" val="9088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C264-35E5-4918-8526-B62D1ABF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336A-CC41-315A-8A55-BF9B1BCB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William Occam (1287-1347)</a:t>
            </a:r>
          </a:p>
          <a:p>
            <a:pPr lvl="1"/>
            <a:r>
              <a:rPr lang="en-US" dirty="0"/>
              <a:t>John Wycliffe (1328-1384)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Jan Hus (1369-1415)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William Wallace killed 1305</a:t>
            </a:r>
          </a:p>
          <a:p>
            <a:pPr lvl="1"/>
            <a:r>
              <a:rPr lang="en-US" dirty="0"/>
              <a:t>Robert de Bruce becomes king of Scotland 1306</a:t>
            </a:r>
          </a:p>
          <a:p>
            <a:pPr lvl="1"/>
            <a:r>
              <a:rPr lang="en-US" dirty="0"/>
              <a:t>Dante’s Divine Comedy 1307</a:t>
            </a:r>
          </a:p>
          <a:p>
            <a:pPr lvl="1"/>
            <a:r>
              <a:rPr lang="en-US" dirty="0"/>
              <a:t>Babylonian Captivity of Papacy (Clement moves to Avignon) 1309-1376</a:t>
            </a:r>
          </a:p>
          <a:p>
            <a:pPr lvl="1"/>
            <a:r>
              <a:rPr lang="en-US" dirty="0"/>
              <a:t>Bannockburn 1314</a:t>
            </a:r>
          </a:p>
          <a:p>
            <a:pPr lvl="1"/>
            <a:r>
              <a:rPr lang="en-US" dirty="0"/>
              <a:t>Fortress of Bursa captured, city made Ottoman Capitol 1326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65769-A6B4-720F-C6CA-9E5B65497070}"/>
              </a:ext>
            </a:extLst>
          </p:cNvPr>
          <p:cNvSpPr txBox="1">
            <a:spLocks/>
          </p:cNvSpPr>
          <p:nvPr/>
        </p:nvSpPr>
        <p:spPr>
          <a:xfrm>
            <a:off x="6096000" y="261938"/>
            <a:ext cx="5257800" cy="5915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Events</a:t>
            </a:r>
          </a:p>
          <a:p>
            <a:pPr lvl="1"/>
            <a:r>
              <a:rPr lang="en-US" dirty="0"/>
              <a:t>Hundred Years war starts 1337-1453</a:t>
            </a:r>
          </a:p>
          <a:p>
            <a:pPr lvl="2"/>
            <a:r>
              <a:rPr lang="en-US" dirty="0"/>
              <a:t> Edwardian War (1337–1360), the Caroline War (1369–1389), and the Lancastrian War (1415–1453)</a:t>
            </a:r>
          </a:p>
          <a:p>
            <a:pPr lvl="1"/>
            <a:r>
              <a:rPr lang="en-US" dirty="0"/>
              <a:t>Black Death1346 to 1353</a:t>
            </a:r>
          </a:p>
          <a:p>
            <a:pPr lvl="1"/>
            <a:r>
              <a:rPr lang="en-US" dirty="0"/>
              <a:t>Muslim rule in Spain reduced to Granada 1360</a:t>
            </a:r>
          </a:p>
          <a:p>
            <a:pPr lvl="1"/>
            <a:r>
              <a:rPr lang="en-US" dirty="0"/>
              <a:t>Black death returns 1361</a:t>
            </a:r>
          </a:p>
          <a:p>
            <a:pPr lvl="1"/>
            <a:r>
              <a:rPr lang="en-US" dirty="0"/>
              <a:t>Bishop of Quanzhou, China killed by people 1362</a:t>
            </a:r>
          </a:p>
          <a:p>
            <a:pPr lvl="1"/>
            <a:r>
              <a:rPr lang="en-US" sz="2300" dirty="0"/>
              <a:t>Ming Dynasty founded </a:t>
            </a:r>
            <a:r>
              <a:rPr lang="en-US" sz="2300" dirty="0" err="1"/>
              <a:t>overthows</a:t>
            </a:r>
            <a:r>
              <a:rPr lang="en-US" sz="2300" dirty="0"/>
              <a:t> Mongol Yuan Dynasty 1368</a:t>
            </a:r>
          </a:p>
          <a:p>
            <a:pPr lvl="1"/>
            <a:r>
              <a:rPr lang="en-US" sz="2300" dirty="0"/>
              <a:t>Great Western Schism  1378-1417</a:t>
            </a:r>
          </a:p>
          <a:p>
            <a:pPr lvl="1"/>
            <a:r>
              <a:rPr lang="en-US" sz="2300" dirty="0"/>
              <a:t>Wycliffe’s Bible 1380</a:t>
            </a:r>
          </a:p>
          <a:p>
            <a:pPr lvl="1"/>
            <a:r>
              <a:rPr lang="en-US" sz="2300" dirty="0"/>
              <a:t>Peasant’s Revolt 1381</a:t>
            </a:r>
          </a:p>
          <a:p>
            <a:pPr lvl="1"/>
            <a:r>
              <a:rPr lang="en-US" sz="2300" dirty="0"/>
              <a:t>Portugal free from Spain 1385</a:t>
            </a:r>
          </a:p>
          <a:p>
            <a:pPr lvl="1"/>
            <a:r>
              <a:rPr lang="en-US" sz="2300" dirty="0"/>
              <a:t>Chaucer’s The Canterbury Tales 1387-1400</a:t>
            </a:r>
          </a:p>
          <a:p>
            <a:pPr lvl="1"/>
            <a:r>
              <a:rPr lang="en-US" sz="2300" dirty="0"/>
              <a:t>Union of </a:t>
            </a:r>
            <a:r>
              <a:rPr lang="en-US" sz="2300" dirty="0" err="1"/>
              <a:t>Kalamar</a:t>
            </a:r>
            <a:r>
              <a:rPr lang="en-US" sz="2300" dirty="0"/>
              <a:t>  (Sweden captures </a:t>
            </a:r>
            <a:r>
              <a:rPr lang="en-US" dirty="0"/>
              <a:t>Denmark &amp; Norway)1397 </a:t>
            </a:r>
          </a:p>
        </p:txBody>
      </p:sp>
    </p:spTree>
    <p:extLst>
      <p:ext uri="{BB962C8B-B14F-4D97-AF65-F5344CB8AC3E}">
        <p14:creationId xmlns:p14="http://schemas.microsoft.com/office/powerpoint/2010/main" val="190952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333F-DB87-3577-71AA-4108FF11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0FFB-C17E-5AF5-B5A7-11478ACF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have been 43 Antipopes between 199 AD and 1449 AD</a:t>
            </a:r>
          </a:p>
          <a:p>
            <a:r>
              <a:rPr lang="en-US" dirty="0"/>
              <a:t>Many antipopes today: 45 since 1900</a:t>
            </a:r>
          </a:p>
          <a:p>
            <a:r>
              <a:rPr lang="en-US" dirty="0"/>
              <a:t>Major periods:</a:t>
            </a:r>
          </a:p>
          <a:p>
            <a:pPr lvl="1"/>
            <a:r>
              <a:rPr lang="en-US" dirty="0"/>
              <a:t>Political Battles with Holy Roman Emperor</a:t>
            </a:r>
          </a:p>
          <a:p>
            <a:pPr lvl="2"/>
            <a:r>
              <a:rPr lang="en-US" dirty="0"/>
              <a:t>963- 1330 19 Antipopes</a:t>
            </a:r>
          </a:p>
          <a:p>
            <a:pPr lvl="2"/>
            <a:r>
              <a:rPr lang="en-US" dirty="0"/>
              <a:t>Also many </a:t>
            </a:r>
            <a:r>
              <a:rPr lang="en-US" dirty="0" err="1"/>
              <a:t>Antikings</a:t>
            </a:r>
            <a:endParaRPr lang="en-US" dirty="0"/>
          </a:p>
          <a:p>
            <a:pPr lvl="1"/>
            <a:r>
              <a:rPr lang="en-US" dirty="0"/>
              <a:t>Battle with France</a:t>
            </a:r>
          </a:p>
          <a:p>
            <a:pPr lvl="2"/>
            <a:r>
              <a:rPr lang="en-US" dirty="0"/>
              <a:t>Avignon Antipopes (3) 1378-1429 Clement VII, Benedict XIII, Clement VIII</a:t>
            </a:r>
          </a:p>
          <a:p>
            <a:pPr lvl="2"/>
            <a:r>
              <a:rPr lang="en-US" dirty="0"/>
              <a:t>Pisan Antipopes (2) 1409-1415, Alexander V, John XXII</a:t>
            </a:r>
          </a:p>
          <a:p>
            <a:pPr lvl="2"/>
            <a:r>
              <a:rPr lang="en-US" dirty="0"/>
              <a:t>Alternate Avignon line (2) 1424-1437,  both called Benedict XIV</a:t>
            </a:r>
          </a:p>
          <a:p>
            <a:pPr lvl="1"/>
            <a:r>
              <a:rPr lang="en-US" dirty="0"/>
              <a:t>Council of Basel</a:t>
            </a:r>
          </a:p>
          <a:p>
            <a:pPr lvl="2"/>
            <a:r>
              <a:rPr lang="en-US" dirty="0"/>
              <a:t>Felix V (1439-1449)</a:t>
            </a:r>
          </a:p>
        </p:txBody>
      </p:sp>
    </p:spTree>
    <p:extLst>
      <p:ext uri="{BB962C8B-B14F-4D97-AF65-F5344CB8AC3E}">
        <p14:creationId xmlns:p14="http://schemas.microsoft.com/office/powerpoint/2010/main" val="9550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CB21-6D35-4649-8D31-E995A489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William of Ockham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839D-E341-04D8-4E69-653CC562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1814739"/>
            <a:ext cx="5981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1287-1347</a:t>
            </a:r>
          </a:p>
          <a:p>
            <a:r>
              <a:rPr lang="en-US" dirty="0"/>
              <a:t>fideism</a:t>
            </a:r>
          </a:p>
          <a:p>
            <a:r>
              <a:rPr lang="en-US" dirty="0"/>
              <a:t>Occam’s Razor – efficient reason</a:t>
            </a:r>
          </a:p>
          <a:p>
            <a:r>
              <a:rPr lang="en-US" dirty="0"/>
              <a:t>Logic – </a:t>
            </a:r>
            <a:r>
              <a:rPr lang="en-US" dirty="0" err="1"/>
              <a:t>DeMorgan’s</a:t>
            </a:r>
            <a:r>
              <a:rPr lang="en-US" dirty="0"/>
              <a:t> Law, ternary logic, and empty terms</a:t>
            </a:r>
          </a:p>
          <a:p>
            <a:r>
              <a:rPr lang="en-US" dirty="0"/>
              <a:t>Time – only God is eternal, rejected aevum time</a:t>
            </a:r>
          </a:p>
          <a:p>
            <a:r>
              <a:rPr lang="en-US" dirty="0"/>
              <a:t>Separation of church and state</a:t>
            </a:r>
          </a:p>
          <a:p>
            <a:r>
              <a:rPr lang="en-US" dirty="0"/>
              <a:t>Voluntary poverty</a:t>
            </a:r>
          </a:p>
          <a:p>
            <a:r>
              <a:rPr lang="en-US" dirty="0"/>
              <a:t>Volunteerism</a:t>
            </a:r>
          </a:p>
        </p:txBody>
      </p:sp>
      <p:pic>
        <p:nvPicPr>
          <p:cNvPr id="3074" name="Picture 2" descr="5 Important Philosophers of the Scholastic Method | TheCollector">
            <a:extLst>
              <a:ext uri="{FF2B5EF4-FFF2-40B4-BE49-F238E27FC236}">
                <a16:creationId xmlns:a16="http://schemas.microsoft.com/office/drawing/2014/main" id="{003E6FDF-A592-0F96-8E73-D8E540778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r="15979"/>
          <a:stretch>
            <a:fillRect/>
          </a:stretch>
        </p:blipFill>
        <p:spPr bwMode="auto">
          <a:xfrm>
            <a:off x="6515100" y="0"/>
            <a:ext cx="567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4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8B64-A1C0-7FE0-F6B0-F136E628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62" y="59188"/>
            <a:ext cx="6955971" cy="1325563"/>
          </a:xfrm>
        </p:spPr>
        <p:txBody>
          <a:bodyPr/>
          <a:lstStyle/>
          <a:p>
            <a:r>
              <a:rPr lang="en-US" dirty="0"/>
              <a:t>John Wycliffe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7C62-2AA0-1359-A2CE-18DB7A81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08" y="1477281"/>
            <a:ext cx="6955971" cy="52881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1328-1384 (Dec 31)</a:t>
            </a:r>
          </a:p>
          <a:p>
            <a:r>
              <a:rPr lang="en-US" dirty="0"/>
              <a:t>Scripture only authoritative, reliable guide to the truth about God</a:t>
            </a:r>
          </a:p>
          <a:p>
            <a:r>
              <a:rPr lang="en-US" dirty="0"/>
              <a:t> The church was too wealthy and corrupt</a:t>
            </a:r>
          </a:p>
          <a:p>
            <a:r>
              <a:rPr lang="en-US" dirty="0"/>
              <a:t>Need poor preachers to teach the gospel and help people</a:t>
            </a:r>
          </a:p>
          <a:p>
            <a:r>
              <a:rPr lang="en-US" dirty="0"/>
              <a:t>Praying to saints is idolatry</a:t>
            </a:r>
          </a:p>
          <a:p>
            <a:r>
              <a:rPr lang="en-US" dirty="0"/>
              <a:t>Opposed transubstantiation, believed in real presence</a:t>
            </a:r>
          </a:p>
          <a:p>
            <a:r>
              <a:rPr lang="en-US" dirty="0"/>
              <a:t>Hard to know his exact role in translation beyond leading</a:t>
            </a:r>
          </a:p>
          <a:p>
            <a:pPr lvl="1"/>
            <a:r>
              <a:rPr lang="en-US" dirty="0"/>
              <a:t>Likely Wycliff did parts or all of NT</a:t>
            </a:r>
          </a:p>
          <a:p>
            <a:pPr lvl="1"/>
            <a:r>
              <a:rPr lang="en-US" dirty="0"/>
              <a:t>Nicholas of Hereford (?-1420) did OT (ordained as priest in 1370)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152FD9-AC9D-7B2E-E461-91DD1B302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0"/>
            <a:ext cx="5240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9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84BF-829E-C019-FAE6-2896D5E4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3482"/>
            <a:ext cx="5600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Twelve Conclusions of the Lollards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9CCE-0790-53D1-BB33-82AAABD03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25625"/>
            <a:ext cx="7260771" cy="509224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The Church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Priesthood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Clerical Celibacy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Transubstantiation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Exorcisms and </a:t>
            </a:r>
            <a:r>
              <a:rPr lang="en-US" dirty="0" err="1"/>
              <a:t>Hallowings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Clerics in Secular Offices: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Prayers for the Dead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Pilgrimages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War, Battle, and Crusades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Female Vows of Continence and Abortion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Arts and Crafts</a:t>
            </a:r>
          </a:p>
        </p:txBody>
      </p:sp>
      <p:pic>
        <p:nvPicPr>
          <p:cNvPr id="4098" name="Picture 2" descr="Wycliffe and the Lollards">
            <a:extLst>
              <a:ext uri="{FF2B5EF4-FFF2-40B4-BE49-F238E27FC236}">
                <a16:creationId xmlns:a16="http://schemas.microsoft.com/office/drawing/2014/main" id="{2C67C9DF-EE7B-C646-EAD9-4A536DC6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6667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7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04FB-46E8-5B3B-D093-B2411F94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2C8BFA-3DBC-6AB1-408B-72DC7F5C4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174" y="103584"/>
            <a:ext cx="785581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565A1A-C5FC-56DB-E05A-C5BC47906F41}"/>
              </a:ext>
            </a:extLst>
          </p:cNvPr>
          <p:cNvSpPr txBox="1"/>
          <p:nvPr/>
        </p:nvSpPr>
        <p:spPr>
          <a:xfrm rot="16200000">
            <a:off x="8912781" y="2664812"/>
            <a:ext cx="609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Flappiefh</a:t>
            </a:r>
            <a:r>
              <a:rPr lang="en-US" sz="800" dirty="0"/>
              <a:t> - Own work </a:t>
            </a:r>
            <a:r>
              <a:rPr lang="en-US" sz="800" dirty="0" err="1"/>
              <a:t>from:Natural</a:t>
            </a:r>
            <a:r>
              <a:rPr lang="en-US" sz="800" dirty="0"/>
              <a:t> Earth ;Cesana, D.; </a:t>
            </a:r>
            <a:r>
              <a:rPr lang="en-US" sz="800" dirty="0" err="1"/>
              <a:t>Benedictow</a:t>
            </a:r>
            <a:r>
              <a:rPr lang="en-US" sz="800" dirty="0"/>
              <a:t> O.J., Bianucci R. (2017). "The origin and early spread of the Black Death in Italy: first evidence of plague victims from 14th-century Liguria (northern Italy)". Anthropological Science 125 (1): 15–24. DOI:10.1537/ase.161011. ISSN 0918-7960. (page 17), CC BY-SA 4.0, https://commons.wikimedia.org/w/index.php?curid=66468361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8A50-12A7-6BC1-113E-07E699EA1775}"/>
              </a:ext>
            </a:extLst>
          </p:cNvPr>
          <p:cNvSpPr txBox="1">
            <a:spLocks/>
          </p:cNvSpPr>
          <p:nvPr/>
        </p:nvSpPr>
        <p:spPr>
          <a:xfrm>
            <a:off x="201386" y="1690688"/>
            <a:ext cx="4134800" cy="5025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1346-1353</a:t>
            </a:r>
          </a:p>
          <a:p>
            <a:r>
              <a:rPr lang="en-US" dirty="0"/>
              <a:t>~50 million people die</a:t>
            </a:r>
          </a:p>
          <a:p>
            <a:r>
              <a:rPr lang="en-US" dirty="0"/>
              <a:t>Around 50% of population</a:t>
            </a:r>
          </a:p>
          <a:p>
            <a:r>
              <a:rPr lang="en-US" dirty="0"/>
              <a:t>First reported at Siege of Caffa (Genoese colony) in Crimea by Golden Horde</a:t>
            </a:r>
          </a:p>
          <a:p>
            <a:r>
              <a:rPr lang="en-US" dirty="0" err="1"/>
              <a:t>Yersina</a:t>
            </a:r>
            <a:r>
              <a:rPr lang="en-US" dirty="0"/>
              <a:t> Pestis (bubonic plague)</a:t>
            </a:r>
          </a:p>
          <a:p>
            <a:r>
              <a:rPr lang="en-US" dirty="0"/>
              <a:t>Spread by rats in grain</a:t>
            </a:r>
          </a:p>
        </p:txBody>
      </p:sp>
    </p:spTree>
    <p:extLst>
      <p:ext uri="{BB962C8B-B14F-4D97-AF65-F5344CB8AC3E}">
        <p14:creationId xmlns:p14="http://schemas.microsoft.com/office/powerpoint/2010/main" val="75590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FB8E-58BF-73C7-CD97-05E61CCD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FF61-E211-4B4D-33E8-1BBEAAA9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E6DC22D1-EC0B-BECF-4297-8367C91C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0"/>
            <a:ext cx="6040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6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533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Church History</vt:lpstr>
      <vt:lpstr>14th Century</vt:lpstr>
      <vt:lpstr>Antipopes</vt:lpstr>
      <vt:lpstr>William of Ockham</vt:lpstr>
      <vt:lpstr>John Wycliffe</vt:lpstr>
      <vt:lpstr>The Twelve Conclusions of the Lollards</vt:lpstr>
      <vt:lpstr>Black Death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Schubert, Keith</dc:creator>
  <cp:lastModifiedBy>Schubert, Keith</cp:lastModifiedBy>
  <cp:revision>14</cp:revision>
  <dcterms:created xsi:type="dcterms:W3CDTF">2025-08-22T04:11:21Z</dcterms:created>
  <dcterms:modified xsi:type="dcterms:W3CDTF">2026-02-10T15:04:49Z</dcterms:modified>
</cp:coreProperties>
</file>