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3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The second millennium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Jan Hus (1369-1415)</a:t>
            </a:r>
          </a:p>
          <a:p>
            <a:pPr lvl="1"/>
            <a:r>
              <a:rPr lang="en-US" dirty="0"/>
              <a:t>Thomas à Kempis (1380-1471) The Imitation of Christ</a:t>
            </a:r>
          </a:p>
          <a:p>
            <a:pPr lvl="1"/>
            <a:r>
              <a:rPr lang="en-US" dirty="0"/>
              <a:t>Henry the Navigator (1394-1460)</a:t>
            </a:r>
          </a:p>
          <a:p>
            <a:pPr lvl="1"/>
            <a:r>
              <a:rPr lang="en-US" dirty="0"/>
              <a:t>Joan of Arc (1412-1431)</a:t>
            </a:r>
          </a:p>
          <a:p>
            <a:pPr lvl="1"/>
            <a:r>
              <a:rPr lang="en-US" dirty="0"/>
              <a:t>Thomas Malory (1416-1471) L’ Morte D’Arthur</a:t>
            </a:r>
          </a:p>
          <a:p>
            <a:pPr lvl="1"/>
            <a:r>
              <a:rPr lang="en-US" dirty="0"/>
              <a:t>Leonardo da Vinci (1452-1519)</a:t>
            </a:r>
          </a:p>
          <a:p>
            <a:pPr lvl="1"/>
            <a:r>
              <a:rPr lang="en-US" dirty="0"/>
              <a:t>Desiderius Erasmus(1466-1536)</a:t>
            </a:r>
          </a:p>
          <a:p>
            <a:pPr lvl="1"/>
            <a:r>
              <a:rPr lang="en-US" dirty="0"/>
              <a:t>Nicolaus Machiavelli (1469-1527)</a:t>
            </a:r>
          </a:p>
          <a:p>
            <a:pPr lvl="1"/>
            <a:r>
              <a:rPr lang="en-US" dirty="0"/>
              <a:t>Copernicus (1473-1543)</a:t>
            </a:r>
          </a:p>
          <a:p>
            <a:pPr lvl="1"/>
            <a:r>
              <a:rPr lang="en-US" dirty="0"/>
              <a:t>Michelangelo (1475-1564)</a:t>
            </a:r>
          </a:p>
          <a:p>
            <a:pPr lvl="1"/>
            <a:r>
              <a:rPr lang="en-US" dirty="0"/>
              <a:t>Raffaello (1483-1520)</a:t>
            </a:r>
          </a:p>
          <a:p>
            <a:pPr lvl="1"/>
            <a:r>
              <a:rPr lang="en-US" dirty="0"/>
              <a:t>Martin Luther (1483-1546)</a:t>
            </a:r>
          </a:p>
          <a:p>
            <a:pPr lvl="1"/>
            <a:r>
              <a:rPr lang="en-US" dirty="0"/>
              <a:t>Huldrych Zwingli (1484-1531)</a:t>
            </a:r>
          </a:p>
          <a:p>
            <a:pPr lvl="1"/>
            <a:r>
              <a:rPr lang="en-US" dirty="0"/>
              <a:t>William Tyndale (1494-1536)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4867E9A-EFAA-3C54-91B3-A91E8EE04A84}"/>
              </a:ext>
            </a:extLst>
          </p:cNvPr>
          <p:cNvSpPr txBox="1">
            <a:spLocks/>
          </p:cNvSpPr>
          <p:nvPr/>
        </p:nvSpPr>
        <p:spPr>
          <a:xfrm>
            <a:off x="6096000" y="207390"/>
            <a:ext cx="5257800" cy="6650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Agincourt 1415</a:t>
            </a:r>
          </a:p>
          <a:p>
            <a:pPr lvl="1"/>
            <a:r>
              <a:rPr lang="en-US" dirty="0"/>
              <a:t>1420s-1430s: Portuguese exploration of west Africa begins in earnest; leads to the spread of Catholicism in Africa; also eventually leads to the establishment of the trans-Atlantic slave trade</a:t>
            </a:r>
          </a:p>
          <a:p>
            <a:pPr lvl="1"/>
            <a:r>
              <a:rPr lang="en-US" dirty="0" err="1"/>
              <a:t>Gutenburg</a:t>
            </a:r>
            <a:r>
              <a:rPr lang="en-US" dirty="0"/>
              <a:t> Printing press 1440</a:t>
            </a:r>
          </a:p>
          <a:p>
            <a:pPr lvl="2"/>
            <a:r>
              <a:rPr lang="en-US" dirty="0"/>
              <a:t>Bible 1455</a:t>
            </a:r>
          </a:p>
          <a:p>
            <a:pPr lvl="1"/>
            <a:r>
              <a:rPr lang="en-US" dirty="0"/>
              <a:t>Byzantine Empire falls, Constantinople captured 1453</a:t>
            </a:r>
          </a:p>
          <a:p>
            <a:pPr lvl="1"/>
            <a:r>
              <a:rPr lang="en-US" dirty="0"/>
              <a:t>War of Roses 1455 to 1485/7</a:t>
            </a:r>
          </a:p>
          <a:p>
            <a:pPr lvl="2"/>
            <a:r>
              <a:rPr lang="en-US" dirty="0"/>
              <a:t>Red (Lancaster) v. White(York)</a:t>
            </a:r>
          </a:p>
          <a:p>
            <a:pPr lvl="2"/>
            <a:r>
              <a:rPr lang="en-US" dirty="0"/>
              <a:t>Tudors unite both (Lancaster branch marries York)</a:t>
            </a:r>
          </a:p>
          <a:p>
            <a:pPr lvl="1"/>
            <a:r>
              <a:rPr lang="en-US" dirty="0"/>
              <a:t>1480s-1490s: Portuguese and Italian Catholic missionaries travel extensively throughout Sub-Saharan Africa</a:t>
            </a:r>
          </a:p>
          <a:p>
            <a:pPr lvl="1"/>
            <a:r>
              <a:rPr lang="en-US" dirty="0"/>
              <a:t>1491: Portuguese missionaries come to the Kongo Kingdom; King Nzinga converts to Catholicism and is baptized</a:t>
            </a:r>
          </a:p>
          <a:p>
            <a:pPr lvl="1"/>
            <a:r>
              <a:rPr lang="en-US" dirty="0"/>
              <a:t>The kingdom of Spain founded 1479</a:t>
            </a:r>
          </a:p>
          <a:p>
            <a:pPr lvl="2"/>
            <a:r>
              <a:rPr lang="en-US" dirty="0"/>
              <a:t>Ferdinand of Aragon and Isabella of Castile.</a:t>
            </a:r>
          </a:p>
          <a:p>
            <a:pPr lvl="2"/>
            <a:r>
              <a:rPr lang="en-US" dirty="0"/>
              <a:t>Spanish Inquisition 1478</a:t>
            </a:r>
          </a:p>
          <a:p>
            <a:pPr lvl="2"/>
            <a:r>
              <a:rPr lang="en-US" dirty="0"/>
              <a:t>Alhambra Decree 1492 expels Jews</a:t>
            </a:r>
          </a:p>
          <a:p>
            <a:pPr lvl="2"/>
            <a:r>
              <a:rPr lang="en-US" dirty="0"/>
              <a:t>Reconquista finished 1492</a:t>
            </a:r>
          </a:p>
          <a:p>
            <a:pPr lvl="2"/>
            <a:r>
              <a:rPr lang="en-US" dirty="0"/>
              <a:t>Columbus 1492</a:t>
            </a:r>
          </a:p>
          <a:p>
            <a:pPr lvl="1"/>
            <a:r>
              <a:rPr lang="en-US" dirty="0"/>
              <a:t>Inter </a:t>
            </a:r>
            <a:r>
              <a:rPr lang="en-US" dirty="0" err="1"/>
              <a:t>caetera</a:t>
            </a:r>
            <a:r>
              <a:rPr lang="en-US" dirty="0"/>
              <a:t> bull 1493</a:t>
            </a:r>
          </a:p>
          <a:p>
            <a:pPr lvl="1"/>
            <a:r>
              <a:rPr lang="en-US" dirty="0"/>
              <a:t>Spanish Catholic missionaries arrive in various parts of the Caribbean 1494-1499</a:t>
            </a:r>
          </a:p>
          <a:p>
            <a:pPr lvl="1"/>
            <a:r>
              <a:rPr lang="en-US" dirty="0"/>
              <a:t>Portuguese Catholic missionaries arrive in India1497</a:t>
            </a:r>
          </a:p>
          <a:p>
            <a:pPr lvl="1"/>
            <a:r>
              <a:rPr lang="en-US" dirty="0"/>
              <a:t>Portuguese Catholic missionaries arrived at Zanzibar and Tanzania 1499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53097-3231-7F01-6C04-C10D32F8B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0960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100 years war – Joan of Arc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5E11E-3802-07CB-7279-8708FE6E3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6030" y="1081685"/>
            <a:ext cx="5750859" cy="1337666"/>
          </a:xfrm>
        </p:spPr>
        <p:txBody>
          <a:bodyPr>
            <a:normAutofit/>
          </a:bodyPr>
          <a:lstStyle/>
          <a:p>
            <a:r>
              <a:rPr lang="en-US" dirty="0"/>
              <a:t> Treaty of Troyes 1420</a:t>
            </a:r>
          </a:p>
          <a:p>
            <a:pPr lvl="1"/>
            <a:r>
              <a:rPr lang="en-US" dirty="0"/>
              <a:t>Henry V marries Catherine</a:t>
            </a:r>
          </a:p>
          <a:p>
            <a:pPr lvl="1"/>
            <a:r>
              <a:rPr lang="en-US" dirty="0"/>
              <a:t>Next in line for throne</a:t>
            </a:r>
          </a:p>
        </p:txBody>
      </p:sp>
      <p:pic>
        <p:nvPicPr>
          <p:cNvPr id="1026" name="Picture 2" descr="A map of France, divided into various sections">
            <a:extLst>
              <a:ext uri="{FF2B5EF4-FFF2-40B4-BE49-F238E27FC236}">
                <a16:creationId xmlns:a16="http://schemas.microsoft.com/office/drawing/2014/main" id="{85F3DDB7-9F2B-4D72-5D08-B80080C9C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19350"/>
            <a:ext cx="3626348" cy="443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11EBFE0F-3416-AEF6-8712-78BD99EECB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8" t="4210" r="3430" b="273"/>
          <a:stretch>
            <a:fillRect/>
          </a:stretch>
        </p:blipFill>
        <p:spPr bwMode="auto">
          <a:xfrm>
            <a:off x="5993212" y="0"/>
            <a:ext cx="6119899" cy="477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241B0845-D664-0B3E-4E3A-E17E85EB5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38650"/>
            <a:ext cx="937260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5CC7CF-659A-1B92-0647-2E0389887C82}"/>
              </a:ext>
            </a:extLst>
          </p:cNvPr>
          <p:cNvSpPr txBox="1"/>
          <p:nvPr/>
        </p:nvSpPr>
        <p:spPr>
          <a:xfrm>
            <a:off x="3626349" y="2419349"/>
            <a:ext cx="23668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Siege of Orléans (12 October 1428– 8 May 1429)</a:t>
            </a:r>
          </a:p>
        </p:txBody>
      </p:sp>
    </p:spTree>
    <p:extLst>
      <p:ext uri="{BB962C8B-B14F-4D97-AF65-F5344CB8AC3E}">
        <p14:creationId xmlns:p14="http://schemas.microsoft.com/office/powerpoint/2010/main" val="3718071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C1B7F-1253-F4FD-4A37-11C2BD6E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Hus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85DF0-D1EE-9582-A0F3-819FF0FE1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386" y="1690688"/>
            <a:ext cx="7162800" cy="502579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1369-1415 Czech</a:t>
            </a:r>
          </a:p>
          <a:p>
            <a:r>
              <a:rPr lang="en-US" dirty="0"/>
              <a:t>Bohemian Reformation</a:t>
            </a:r>
          </a:p>
          <a:p>
            <a:pPr lvl="1"/>
            <a:r>
              <a:rPr lang="en-US" dirty="0"/>
              <a:t>no pope can use the sword rather pray for his enemies and bless those who curse him</a:t>
            </a:r>
          </a:p>
          <a:p>
            <a:pPr lvl="1"/>
            <a:r>
              <a:rPr lang="en-US" dirty="0"/>
              <a:t>man obtains forgiveness of sins by true repentance, not money.</a:t>
            </a:r>
          </a:p>
          <a:p>
            <a:pPr lvl="1"/>
            <a:r>
              <a:rPr lang="en-US" dirty="0"/>
              <a:t>October 18, 1412, Hus appealed to Jesus Christ as the supreme judge</a:t>
            </a:r>
          </a:p>
          <a:p>
            <a:r>
              <a:rPr lang="en-US" dirty="0"/>
              <a:t>Council of Constance 1414-1418</a:t>
            </a:r>
          </a:p>
          <a:p>
            <a:pPr lvl="1"/>
            <a:r>
              <a:rPr lang="en-US" dirty="0"/>
              <a:t>Given letter of indemnity</a:t>
            </a:r>
          </a:p>
          <a:p>
            <a:pPr lvl="1"/>
            <a:r>
              <a:rPr lang="en-US" dirty="0"/>
              <a:t> “You are now going to burn a goose, but in a century you will have a swan which you can neither roast nor boil.” </a:t>
            </a:r>
          </a:p>
          <a:p>
            <a:r>
              <a:rPr lang="en-US" dirty="0"/>
              <a:t>Hussite Wars (1419–1434)</a:t>
            </a:r>
          </a:p>
          <a:p>
            <a:pPr lvl="1"/>
            <a:r>
              <a:rPr lang="en-US" dirty="0"/>
              <a:t>Joan of Arc thread to lead a crusading army in 1430 but English capture stopped</a:t>
            </a:r>
          </a:p>
          <a:p>
            <a:r>
              <a:rPr lang="en-US" dirty="0"/>
              <a:t>Modern Churches</a:t>
            </a:r>
          </a:p>
          <a:p>
            <a:pPr lvl="1"/>
            <a:r>
              <a:rPr lang="en-US" dirty="0"/>
              <a:t>Moravian church</a:t>
            </a:r>
          </a:p>
          <a:p>
            <a:pPr lvl="1"/>
            <a:r>
              <a:rPr lang="en-US" dirty="0"/>
              <a:t>Unity of </a:t>
            </a:r>
            <a:r>
              <a:rPr lang="en-US" dirty="0" err="1"/>
              <a:t>Bretheren</a:t>
            </a:r>
            <a:r>
              <a:rPr lang="en-US" dirty="0"/>
              <a:t> 1800’s church (Texas)</a:t>
            </a:r>
          </a:p>
          <a:p>
            <a:pPr lvl="1"/>
            <a:r>
              <a:rPr lang="en-US" dirty="0"/>
              <a:t>Czechoslovak Hussite Church since WWI</a:t>
            </a:r>
          </a:p>
          <a:p>
            <a:endParaRPr lang="en-US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0589D46F-4019-2E66-F427-1FEB2AB68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487" y="0"/>
            <a:ext cx="42275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39E3FE-6D2D-E88A-6D18-04B7D605FAEC}"/>
              </a:ext>
            </a:extLst>
          </p:cNvPr>
          <p:cNvSpPr txBox="1"/>
          <p:nvPr/>
        </p:nvSpPr>
        <p:spPr>
          <a:xfrm rot="16200000">
            <a:off x="4335431" y="3228944"/>
            <a:ext cx="68580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By Christoph Murer 1587 - </a:t>
            </a:r>
            <a:r>
              <a:rPr lang="en-US" sz="1000" dirty="0" err="1"/>
              <a:t>Selbstgefertigter</a:t>
            </a:r>
            <a:r>
              <a:rPr lang="en-US" sz="1000" dirty="0"/>
              <a:t> Scan </a:t>
            </a:r>
            <a:r>
              <a:rPr lang="en-US" sz="1000" dirty="0" err="1"/>
              <a:t>eines</a:t>
            </a:r>
            <a:r>
              <a:rPr lang="en-US" sz="1000" dirty="0"/>
              <a:t> </a:t>
            </a:r>
            <a:r>
              <a:rPr lang="en-US" sz="1000" dirty="0" err="1"/>
              <a:t>Holzschnitts</a:t>
            </a:r>
            <a:r>
              <a:rPr lang="en-US" sz="1000" dirty="0"/>
              <a:t> </a:t>
            </a:r>
            <a:r>
              <a:rPr lang="en-US" sz="1000" dirty="0" err="1"/>
              <a:t>aus</a:t>
            </a:r>
            <a:r>
              <a:rPr lang="en-US" sz="1000" dirty="0"/>
              <a:t> </a:t>
            </a:r>
            <a:r>
              <a:rPr lang="en-US" sz="1000" dirty="0" err="1"/>
              <a:t>eigenem</a:t>
            </a:r>
            <a:r>
              <a:rPr lang="en-US" sz="1000" dirty="0"/>
              <a:t> </a:t>
            </a:r>
            <a:r>
              <a:rPr lang="en-US" sz="1000" dirty="0" err="1"/>
              <a:t>Bildarchiv</a:t>
            </a:r>
            <a:r>
              <a:rPr lang="en-US" sz="1000" dirty="0"/>
              <a:t>, Public Domain, https://commons.wikimedia.org/w/index.php?curid=32617482</a:t>
            </a:r>
          </a:p>
        </p:txBody>
      </p:sp>
    </p:spTree>
    <p:extLst>
      <p:ext uri="{BB962C8B-B14F-4D97-AF65-F5344CB8AC3E}">
        <p14:creationId xmlns:p14="http://schemas.microsoft.com/office/powerpoint/2010/main" val="474576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434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Church History</vt:lpstr>
      <vt:lpstr>15th Century</vt:lpstr>
      <vt:lpstr>100 years war – Joan of Arc</vt:lpstr>
      <vt:lpstr>Jan Hus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13</cp:revision>
  <dcterms:created xsi:type="dcterms:W3CDTF">2025-08-22T04:11:21Z</dcterms:created>
  <dcterms:modified xsi:type="dcterms:W3CDTF">2026-02-18T23:45:36Z</dcterms:modified>
</cp:coreProperties>
</file>