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58" r:id="rId3"/>
    <p:sldId id="263" r:id="rId4"/>
    <p:sldId id="266" r:id="rId5"/>
    <p:sldId id="265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2" d="100"/>
          <a:sy n="52" d="100"/>
        </p:scale>
        <p:origin x="1157" y="173"/>
      </p:cViewPr>
      <p:guideLst/>
    </p:cSldViewPr>
  </p:slideViewPr>
  <p:notesTextViewPr>
    <p:cViewPr>
      <p:scale>
        <a:sx n="3" d="2"/>
        <a:sy n="3" d="2"/>
      </p:scale>
      <p:origin x="0" y="-5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82741F-FD1F-4F58-B34A-A15E3493E03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6BE9A-DD54-49DC-B298-1AC5CD29D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345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16BE9A-DD54-49DC-B298-1AC5CD29D54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333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76A5C-0F45-EF9B-92A9-5F8BD1EE3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9FEA0-4F4E-9315-2CDD-3E87ACDAA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DF9C9-FF1F-416F-C9D4-9A9A6C194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9D4A5-9F9D-A1F2-78C4-39608E7CA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16C02-062D-9382-2A38-06849970B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5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11464-B9F3-2645-2C0E-E2DEB6F67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F1C423-9D81-64D0-058C-23B0301F6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D1D5A-DE72-6A0B-AE54-9FA2133A1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60FFE-F278-2706-AFB1-BABC7FDD2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D9564-E108-C074-0169-D763ECF17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76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928FDD-9C8C-70E5-1DB2-74E2167AB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2500D7-B1FE-0C01-11B0-164675199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5AE7-C028-4499-B6DD-A2217AE4A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90B1E-1476-1A11-1896-5F72C65E7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73B46-9149-5118-EBFC-765968CA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DDD6B-9034-59CD-A0D9-6DEAA9246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2B9AD-B827-290C-2369-A311CF476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D28FB-FD6B-9B25-0D30-477F73F85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D5F08-5610-B6D3-7F2E-54554E449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9FB10-B336-C7E7-1629-6EAC95DB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47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61200-FC6E-F7D8-7769-6E9665150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CD553-F3DC-42C2-0586-0C252CBAB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0E97B-15F6-8290-D33F-5CF704BF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13942-3ECB-7E16-C7AF-5FB8C36DF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5E010-54A6-A432-5200-84CBFAD38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8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847A8-38EE-3C5F-F1CB-8F458E4AB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39D01-92CE-2F73-9479-CC575256EE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D157F-99DF-D019-9200-C2A99C363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A868F-E831-1F5F-0025-CB74B2DAC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25354-62B3-674F-2516-5ABD7FD9A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64360-FE56-0037-1FAA-4C15DD16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5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1D43A-05C0-2B40-E853-27D072961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D97C-B4A0-C1E1-8F06-2A8CE4B30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F57CCC-00C0-89D2-0B74-2A3CC1201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61466C-6486-0066-B95F-700B65A158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FDC7E9-B939-7A38-5660-34047CF7C3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30A08E-F65F-3689-AFD3-D9C8ADF97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957A8D-E6D7-BA73-92EF-B50B7EDB7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94E844-6378-F5F9-6F40-F81C8B17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3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6A771-BDE3-6DD3-F648-ADC7569D8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948666-4AC8-E88C-3028-541590704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39AC21-3D89-8D58-2AD7-6F736E7EB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F0F6E-5804-D03B-62AA-4A94DBF18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3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384CF0-2E84-CEBC-8CE2-AA8F5B2C2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BE1C45-D36E-DEDF-6F76-0B2F95413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E382D-3BF8-4548-ADA7-98111A733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C5EAE-C22F-21AF-144F-33ECF6800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9C14B-789D-49A3-0CA5-F2438973A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4FE9D-B5D1-BEFB-F490-83D022A7B2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F7BF6-87B6-A306-36D6-140B785B0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B22FB-399F-6BE5-191B-58EF87D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60E51-CF8C-2652-BA22-9F23B62D8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8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CE6BB-617C-30C4-DE05-CE79A3947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3B85C3-CD25-0D4E-52C3-6F6DE6582C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66F89-7FD3-939F-3420-35095E36B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8C153A-C0C7-320A-6BCE-2FCCB83AA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97A4EF-DC35-563D-8F1C-1AAF986BC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5E587-7DB6-F74A-DF46-62A9D5A2B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77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13206-B415-65EF-8E19-09ED4053A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1E67B-2824-2AC0-8F1C-2AD02CC7E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A3CCB-51B9-CD04-1C33-73CBC0E69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10A238-9EDA-493A-BFAC-FC6A8E7438B0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083B6-59F1-83E1-23D2-2E2D3AFF6A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FDFF0-BE72-0391-30CC-7BAB33DD39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0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36E32-AE4F-A2FC-91CE-9A34FE4CF5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Church History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448C3E-9BC5-675D-5A3D-69CFDBF65A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second millennium</a:t>
            </a:r>
          </a:p>
        </p:txBody>
      </p:sp>
    </p:spTree>
    <p:extLst>
      <p:ext uri="{BB962C8B-B14F-4D97-AF65-F5344CB8AC3E}">
        <p14:creationId xmlns:p14="http://schemas.microsoft.com/office/powerpoint/2010/main" val="908808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0C264-35E5-4918-8526-B62D1ABF8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16</a:t>
            </a:r>
            <a:r>
              <a:rPr lang="en-US" baseline="30000" dirty="0"/>
              <a:t>th</a:t>
            </a:r>
            <a:r>
              <a:rPr lang="en-US" dirty="0"/>
              <a:t> Century Part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3336A-CC41-315A-8A55-BF9B1BCBE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264" y="1907767"/>
            <a:ext cx="5257800" cy="4351338"/>
          </a:xfrm>
        </p:spPr>
        <p:txBody>
          <a:bodyPr>
            <a:normAutofit/>
          </a:bodyPr>
          <a:lstStyle/>
          <a:p>
            <a:r>
              <a:rPr lang="en-US" dirty="0"/>
              <a:t>People (1</a:t>
            </a:r>
            <a:r>
              <a:rPr lang="en-US" baseline="30000" dirty="0"/>
              <a:t>st</a:t>
            </a:r>
            <a:r>
              <a:rPr lang="en-US" dirty="0"/>
              <a:t> gen reformers)</a:t>
            </a:r>
          </a:p>
          <a:p>
            <a:pPr lvl="1"/>
            <a:r>
              <a:rPr lang="en-US" dirty="0"/>
              <a:t>Martin Luther (1483-1546)</a:t>
            </a:r>
          </a:p>
          <a:p>
            <a:pPr lvl="1"/>
            <a:r>
              <a:rPr lang="en-US" dirty="0"/>
              <a:t>Ulrich Zwingli (1484-1531)</a:t>
            </a:r>
          </a:p>
          <a:p>
            <a:pPr lvl="1"/>
            <a:r>
              <a:rPr lang="en-US" dirty="0"/>
              <a:t>William Farel  (1489-1565)</a:t>
            </a:r>
          </a:p>
          <a:p>
            <a:pPr lvl="1"/>
            <a:r>
              <a:rPr lang="en-US" dirty="0"/>
              <a:t>Martin Bucer (1491-1551)</a:t>
            </a:r>
          </a:p>
          <a:p>
            <a:pPr lvl="1"/>
            <a:r>
              <a:rPr lang="en-US" dirty="0"/>
              <a:t>Philip Melanchthon (1497-1560)</a:t>
            </a:r>
          </a:p>
          <a:p>
            <a:pPr lvl="1"/>
            <a:r>
              <a:rPr lang="en-US" dirty="0"/>
              <a:t>Frederick III, Elector of Saxony (1463-1525)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9FB695C-78D1-947F-4EA2-41B90F68F145}"/>
              </a:ext>
            </a:extLst>
          </p:cNvPr>
          <p:cNvSpPr txBox="1">
            <a:spLocks/>
          </p:cNvSpPr>
          <p:nvPr/>
        </p:nvSpPr>
        <p:spPr>
          <a:xfrm>
            <a:off x="6096000" y="148046"/>
            <a:ext cx="5967046" cy="6514011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Events</a:t>
            </a:r>
          </a:p>
          <a:p>
            <a:pPr lvl="1"/>
            <a:r>
              <a:rPr lang="en-US" dirty="0"/>
              <a:t>1500 Cabral discovers Brazil</a:t>
            </a:r>
          </a:p>
          <a:p>
            <a:pPr lvl="1"/>
            <a:r>
              <a:rPr lang="en-US" dirty="0"/>
              <a:t>1509 Henry VIII became king of England</a:t>
            </a:r>
          </a:p>
          <a:p>
            <a:pPr lvl="1"/>
            <a:r>
              <a:rPr lang="en-US" dirty="0"/>
              <a:t>1516 Erasmus publishes the Greek New Testament</a:t>
            </a:r>
          </a:p>
          <a:p>
            <a:pPr lvl="1"/>
            <a:r>
              <a:rPr lang="en-US" dirty="0"/>
              <a:t>1517 Martin Luther posts his 95 Theses in Wittenburg; sparked the Protestant Reformation</a:t>
            </a:r>
          </a:p>
          <a:p>
            <a:pPr lvl="1"/>
            <a:r>
              <a:rPr lang="en-US" dirty="0"/>
              <a:t>1518 Ulrich Zwingli comes to Zurich</a:t>
            </a:r>
          </a:p>
          <a:p>
            <a:pPr lvl="1"/>
            <a:r>
              <a:rPr lang="en-US" dirty="0"/>
              <a:t>1520 Martin Luther’s The Babylonian Captivity of The Church</a:t>
            </a:r>
          </a:p>
          <a:p>
            <a:pPr lvl="1"/>
            <a:r>
              <a:rPr lang="en-US" dirty="0"/>
              <a:t>1521 Diet of Worms</a:t>
            </a:r>
          </a:p>
          <a:p>
            <a:pPr lvl="1"/>
            <a:r>
              <a:rPr lang="en-US" dirty="0"/>
              <a:t>1521 Spain colonizes the Philippines</a:t>
            </a:r>
          </a:p>
          <a:p>
            <a:pPr lvl="1"/>
            <a:r>
              <a:rPr lang="en-US" dirty="0"/>
              <a:t>1521 Spanish conquer Aztecs</a:t>
            </a:r>
          </a:p>
          <a:p>
            <a:pPr lvl="1"/>
            <a:r>
              <a:rPr lang="en-US" dirty="0"/>
              <a:t>1522 Ferdinand Magellan circumnavigates the Earth</a:t>
            </a:r>
          </a:p>
          <a:p>
            <a:pPr lvl="1"/>
            <a:r>
              <a:rPr lang="en-US" dirty="0"/>
              <a:t>1526 Battle of Mohács</a:t>
            </a:r>
          </a:p>
          <a:p>
            <a:pPr lvl="1"/>
            <a:r>
              <a:rPr lang="en-US" dirty="0"/>
              <a:t>1529 First </a:t>
            </a:r>
            <a:r>
              <a:rPr lang="en-US" dirty="0" err="1"/>
              <a:t>Seige</a:t>
            </a:r>
            <a:r>
              <a:rPr lang="en-US" dirty="0"/>
              <a:t> of Vienna</a:t>
            </a:r>
          </a:p>
          <a:p>
            <a:pPr lvl="1"/>
            <a:r>
              <a:rPr lang="en-US" dirty="0"/>
              <a:t>1533 Spanish conquered the Incas</a:t>
            </a:r>
          </a:p>
          <a:p>
            <a:pPr lvl="1"/>
            <a:r>
              <a:rPr lang="en-US" dirty="0"/>
              <a:t>1534 Jacques Cartier, French colonization of North American</a:t>
            </a:r>
          </a:p>
          <a:p>
            <a:pPr lvl="1"/>
            <a:r>
              <a:rPr lang="en-US" dirty="0"/>
              <a:t>1522 Martin Luther’s German New Testament published</a:t>
            </a:r>
          </a:p>
          <a:p>
            <a:pPr lvl="1"/>
            <a:r>
              <a:rPr lang="en-US" dirty="0"/>
              <a:t>1525 William Tyndale completes his English  Bible</a:t>
            </a:r>
          </a:p>
          <a:p>
            <a:pPr lvl="1"/>
            <a:r>
              <a:rPr lang="en-US" dirty="0"/>
              <a:t>1524-1525 German Peasants’ War</a:t>
            </a:r>
          </a:p>
          <a:p>
            <a:pPr lvl="1"/>
            <a:r>
              <a:rPr lang="en-US" dirty="0"/>
              <a:t>1529 Marburg Colloquy</a:t>
            </a:r>
          </a:p>
          <a:p>
            <a:pPr lvl="1"/>
            <a:r>
              <a:rPr lang="en-US" dirty="0"/>
              <a:t>1532 William Farel goes to Geneva</a:t>
            </a:r>
          </a:p>
          <a:p>
            <a:pPr lvl="1"/>
            <a:r>
              <a:rPr lang="en-US" dirty="0"/>
              <a:t>1534 Ignatius of Loyola founds Jesuits; Counter-Reformation</a:t>
            </a:r>
          </a:p>
          <a:p>
            <a:pPr lvl="1"/>
            <a:r>
              <a:rPr lang="en-US" dirty="0"/>
              <a:t>1534 Act of Supremacy passed in England</a:t>
            </a:r>
          </a:p>
          <a:p>
            <a:pPr lvl="1"/>
            <a:r>
              <a:rPr lang="en-US" dirty="0"/>
              <a:t>1535 Martin Luther’s commentary on Galatians</a:t>
            </a:r>
          </a:p>
        </p:txBody>
      </p:sp>
    </p:spTree>
    <p:extLst>
      <p:ext uri="{BB962C8B-B14F-4D97-AF65-F5344CB8AC3E}">
        <p14:creationId xmlns:p14="http://schemas.microsoft.com/office/powerpoint/2010/main" val="1909526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CAC24-39A2-5CAC-4DC0-8183EB071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842251" cy="1325563"/>
          </a:xfrm>
        </p:spPr>
        <p:txBody>
          <a:bodyPr/>
          <a:lstStyle/>
          <a:p>
            <a:r>
              <a:rPr lang="en-US" dirty="0"/>
              <a:t>Martin Luther 1483-1546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F8759-372B-AC8D-F014-1F5F753EE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20878"/>
            <a:ext cx="7842251" cy="5737122"/>
          </a:xfrm>
        </p:spPr>
        <p:txBody>
          <a:bodyPr>
            <a:normAutofit fontScale="92500" lnSpcReduction="10000"/>
          </a:bodyPr>
          <a:lstStyle/>
          <a:p>
            <a:r>
              <a:rPr lang="en-US" sz="1600" dirty="0"/>
              <a:t>1505 Thunderstorm &amp; Saint Anne</a:t>
            </a:r>
          </a:p>
          <a:p>
            <a:r>
              <a:rPr lang="en-US" sz="1600" dirty="0"/>
              <a:t>1507 Ordained, 1</a:t>
            </a:r>
            <a:r>
              <a:rPr lang="en-US" sz="1600" baseline="30000" dirty="0"/>
              <a:t>st</a:t>
            </a:r>
            <a:r>
              <a:rPr lang="en-US" sz="1600" dirty="0"/>
              <a:t> mass</a:t>
            </a:r>
          </a:p>
          <a:p>
            <a:r>
              <a:rPr lang="en-US" sz="1600" dirty="0"/>
              <a:t>1513 begins lectures on the Psalms</a:t>
            </a:r>
          </a:p>
          <a:p>
            <a:r>
              <a:rPr lang="en-US" sz="1600" dirty="0"/>
              <a:t>1515 begins lectures on Romans </a:t>
            </a:r>
          </a:p>
          <a:p>
            <a:r>
              <a:rPr lang="en-US" sz="1600" dirty="0"/>
              <a:t>1516 begins lectures on Galatians; Tetzel sent to Germany</a:t>
            </a:r>
          </a:p>
          <a:p>
            <a:r>
              <a:rPr lang="en-US" sz="1600" dirty="0"/>
              <a:t>1517 begins lectures on Hebrews, 95 theses</a:t>
            </a:r>
          </a:p>
          <a:p>
            <a:r>
              <a:rPr lang="en-US" sz="1600" dirty="0"/>
              <a:t>1519 debate with Eck, denies supreme authority of pope &amp; councils</a:t>
            </a:r>
          </a:p>
          <a:p>
            <a:r>
              <a:rPr lang="en-US" sz="1600" dirty="0"/>
              <a:t>1520 - Papal bull </a:t>
            </a:r>
            <a:r>
              <a:rPr lang="en-US" sz="1600" dirty="0" err="1"/>
              <a:t>Exsurge</a:t>
            </a:r>
            <a:r>
              <a:rPr lang="en-US" sz="1600" dirty="0"/>
              <a:t> Domine writes To the Christian Nobility, On the Babylonian Captivity of the Church, The Freedom of a Christian</a:t>
            </a:r>
          </a:p>
          <a:p>
            <a:r>
              <a:rPr lang="en-US" sz="1600" dirty="0"/>
              <a:t>1521 Diet of worms, Wartburg Castle begin NT</a:t>
            </a:r>
          </a:p>
          <a:p>
            <a:r>
              <a:rPr lang="en-US" sz="1600" dirty="0"/>
              <a:t>1522 Returns Wittenburg, finish NT</a:t>
            </a:r>
          </a:p>
          <a:p>
            <a:r>
              <a:rPr lang="en-US" sz="1600" dirty="0"/>
              <a:t>1525 Vs. </a:t>
            </a:r>
            <a:r>
              <a:rPr lang="en-US" sz="1600" dirty="0" err="1"/>
              <a:t>Karlstadt</a:t>
            </a:r>
            <a:r>
              <a:rPr lang="en-US" sz="1600" dirty="0"/>
              <a:t> &amp; Munster; marries Katherine von Bora; writes Against the Robbing and Murdering Hordes, Bondage of Will</a:t>
            </a:r>
          </a:p>
          <a:p>
            <a:r>
              <a:rPr lang="en-US" sz="1600" dirty="0"/>
              <a:t>1526 Vs </a:t>
            </a:r>
            <a:r>
              <a:rPr lang="en-US" sz="1600" dirty="0" err="1"/>
              <a:t>Zwinglip</a:t>
            </a:r>
            <a:endParaRPr lang="en-US" sz="1600" dirty="0"/>
          </a:p>
          <a:p>
            <a:r>
              <a:rPr lang="en-US" sz="1600" dirty="0"/>
              <a:t>1527 Plague in Wittenberg, “A Mighty Fortress is our God”</a:t>
            </a:r>
          </a:p>
          <a:p>
            <a:r>
              <a:rPr lang="en-US" sz="1600" dirty="0"/>
              <a:t>1529 Marburg Colloquy, Larger and Shorter Catechism</a:t>
            </a:r>
          </a:p>
          <a:p>
            <a:r>
              <a:rPr lang="en-US" sz="1600" dirty="0"/>
              <a:t>1530 Diet of Augsburg and Augsburg </a:t>
            </a:r>
            <a:r>
              <a:rPr lang="en-US" sz="1600" dirty="0" err="1"/>
              <a:t>confesion</a:t>
            </a:r>
            <a:endParaRPr lang="en-US" sz="1600" dirty="0"/>
          </a:p>
          <a:p>
            <a:r>
              <a:rPr lang="en-US" sz="1600" dirty="0"/>
              <a:t>1534 Complete Bible</a:t>
            </a:r>
          </a:p>
          <a:p>
            <a:r>
              <a:rPr lang="en-US" sz="1600" dirty="0"/>
              <a:t>1536 Wittenberg Concord</a:t>
            </a:r>
          </a:p>
        </p:txBody>
      </p:sp>
      <p:pic>
        <p:nvPicPr>
          <p:cNvPr id="1028" name="Picture 4" descr="undefined">
            <a:extLst>
              <a:ext uri="{FF2B5EF4-FFF2-40B4-BE49-F238E27FC236}">
                <a16:creationId xmlns:a16="http://schemas.microsoft.com/office/drawing/2014/main" id="{F6BC01BB-BDD3-E1A3-3AAD-A376691A48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1300" y="0"/>
            <a:ext cx="43307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7334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E856D-D814-4E76-25ED-B1D71DF38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Marburg Colloquy &amp; Wittenberg Concord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9FC18F-EC5E-A8CF-1BE3-4E7191F6CC30}"/>
              </a:ext>
            </a:extLst>
          </p:cNvPr>
          <p:cNvSpPr txBox="1"/>
          <p:nvPr/>
        </p:nvSpPr>
        <p:spPr>
          <a:xfrm>
            <a:off x="-2458" y="1538923"/>
            <a:ext cx="240644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Lutheran</a:t>
            </a:r>
          </a:p>
          <a:p>
            <a:r>
              <a:rPr lang="en-US" dirty="0"/>
              <a:t>Martin Luther</a:t>
            </a:r>
          </a:p>
          <a:p>
            <a:r>
              <a:rPr lang="en-US" dirty="0"/>
              <a:t>Philipp Melanchthon</a:t>
            </a:r>
          </a:p>
          <a:p>
            <a:r>
              <a:rPr lang="en-US" dirty="0"/>
              <a:t> Justas Jonas</a:t>
            </a:r>
          </a:p>
          <a:p>
            <a:r>
              <a:rPr lang="en-US" dirty="0"/>
              <a:t>Stephan Agricola</a:t>
            </a:r>
          </a:p>
          <a:p>
            <a:r>
              <a:rPr lang="en-US" dirty="0"/>
              <a:t>Andreas Osiander</a:t>
            </a:r>
          </a:p>
        </p:txBody>
      </p:sp>
      <p:pic>
        <p:nvPicPr>
          <p:cNvPr id="3074" name="Picture 2" descr="undefined">
            <a:extLst>
              <a:ext uri="{FF2B5EF4-FFF2-40B4-BE49-F238E27FC236}">
                <a16:creationId xmlns:a16="http://schemas.microsoft.com/office/drawing/2014/main" id="{861C9871-403A-F65D-90D7-EF2D87A36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90688"/>
            <a:ext cx="7620000" cy="520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35668B0-57E3-AD75-2A1D-EF5EEAADD3A8}"/>
              </a:ext>
            </a:extLst>
          </p:cNvPr>
          <p:cNvSpPr txBox="1"/>
          <p:nvPr/>
        </p:nvSpPr>
        <p:spPr>
          <a:xfrm>
            <a:off x="2254046" y="4275497"/>
            <a:ext cx="222147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Martin Bucer</a:t>
            </a:r>
          </a:p>
          <a:p>
            <a:r>
              <a:rPr lang="en-US" dirty="0"/>
              <a:t>Wolfgang Capito</a:t>
            </a:r>
          </a:p>
          <a:p>
            <a:r>
              <a:rPr lang="en-US" dirty="0"/>
              <a:t>Matthäus Alber</a:t>
            </a:r>
          </a:p>
          <a:p>
            <a:r>
              <a:rPr lang="en-US" dirty="0"/>
              <a:t>Martin </a:t>
            </a:r>
            <a:r>
              <a:rPr lang="en-US" dirty="0" err="1"/>
              <a:t>Frecht</a:t>
            </a:r>
            <a:endParaRPr lang="en-US" dirty="0"/>
          </a:p>
          <a:p>
            <a:r>
              <a:rPr lang="en-US" dirty="0"/>
              <a:t>Jakob Otter</a:t>
            </a:r>
          </a:p>
          <a:p>
            <a:r>
              <a:rPr lang="en-US" dirty="0"/>
              <a:t>Wolfgang Musculus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6E7CD92-7988-ABC1-F049-5CA29075C017}"/>
              </a:ext>
            </a:extLst>
          </p:cNvPr>
          <p:cNvSpPr txBox="1"/>
          <p:nvPr/>
        </p:nvSpPr>
        <p:spPr>
          <a:xfrm>
            <a:off x="-2458" y="4272677"/>
            <a:ext cx="240644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Martin Luther</a:t>
            </a:r>
          </a:p>
          <a:p>
            <a:r>
              <a:rPr lang="en-US" dirty="0"/>
              <a:t>Philipp Melanchthon</a:t>
            </a:r>
          </a:p>
          <a:p>
            <a:r>
              <a:rPr lang="en-US" dirty="0"/>
              <a:t>Johannes Bugenhagen</a:t>
            </a:r>
          </a:p>
          <a:p>
            <a:r>
              <a:rPr lang="en-US" dirty="0"/>
              <a:t>Justus Jonas</a:t>
            </a:r>
          </a:p>
          <a:p>
            <a:r>
              <a:rPr lang="en-US" dirty="0"/>
              <a:t>Caspar Cruciger</a:t>
            </a:r>
          </a:p>
          <a:p>
            <a:r>
              <a:rPr lang="en-US" dirty="0"/>
              <a:t>Justus Menius</a:t>
            </a:r>
          </a:p>
          <a:p>
            <a:r>
              <a:rPr lang="en-US" dirty="0"/>
              <a:t>Friedrich </a:t>
            </a:r>
            <a:r>
              <a:rPr lang="en-US" dirty="0" err="1"/>
              <a:t>Myconius</a:t>
            </a:r>
            <a:endParaRPr lang="en-US" dirty="0"/>
          </a:p>
          <a:p>
            <a:r>
              <a:rPr lang="en-US" dirty="0"/>
              <a:t>Urban </a:t>
            </a:r>
            <a:r>
              <a:rPr lang="en-US" dirty="0" err="1"/>
              <a:t>Rhegius</a:t>
            </a:r>
            <a:endParaRPr lang="en-US" dirty="0"/>
          </a:p>
          <a:p>
            <a:r>
              <a:rPr lang="en-US" dirty="0"/>
              <a:t>George </a:t>
            </a:r>
            <a:r>
              <a:rPr lang="en-US" dirty="0" err="1"/>
              <a:t>Spalatin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66D228-F24B-1B09-4369-5A5A9C21BEC1}"/>
              </a:ext>
            </a:extLst>
          </p:cNvPr>
          <p:cNvSpPr txBox="1"/>
          <p:nvPr/>
        </p:nvSpPr>
        <p:spPr>
          <a:xfrm>
            <a:off x="2254046" y="1538923"/>
            <a:ext cx="22214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Reformed</a:t>
            </a:r>
          </a:p>
          <a:p>
            <a:r>
              <a:rPr lang="en-US" dirty="0"/>
              <a:t>Ulrich Zwingli</a:t>
            </a:r>
          </a:p>
          <a:p>
            <a:r>
              <a:rPr lang="en-US" dirty="0"/>
              <a:t>Martin Bucer</a:t>
            </a:r>
          </a:p>
          <a:p>
            <a:r>
              <a:rPr lang="en-US" dirty="0"/>
              <a:t>Casper </a:t>
            </a:r>
            <a:r>
              <a:rPr lang="en-US" dirty="0" err="1"/>
              <a:t>Hedio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371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589E1-2C88-31F2-7022-60D31790C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7308850" cy="1325563"/>
          </a:xfrm>
        </p:spPr>
        <p:txBody>
          <a:bodyPr/>
          <a:lstStyle/>
          <a:p>
            <a:r>
              <a:rPr lang="en-US" dirty="0"/>
              <a:t>Ulrich Zwingli (Swiss Reformer)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B5C44-F25D-E0D7-653B-FF0EBC9E4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62073"/>
            <a:ext cx="7308850" cy="551418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1484-1531</a:t>
            </a:r>
          </a:p>
          <a:p>
            <a:r>
              <a:rPr lang="en-US" dirty="0"/>
              <a:t>1506 Magister, ordained, first mass</a:t>
            </a:r>
          </a:p>
          <a:p>
            <a:r>
              <a:rPr lang="en-US" dirty="0"/>
              <a:t>1519 Zurich; reject veneration; questions unbaptized infants as damned, power of excommunication, tithing required</a:t>
            </a:r>
          </a:p>
          <a:p>
            <a:r>
              <a:rPr lang="en-US" dirty="0"/>
              <a:t>1522 Affair of the Sausages, petitioned for priests to marry</a:t>
            </a:r>
          </a:p>
          <a:p>
            <a:r>
              <a:rPr lang="en-US" dirty="0"/>
              <a:t>1523 Iconoclastic activities, Eucharist</a:t>
            </a:r>
          </a:p>
          <a:p>
            <a:r>
              <a:rPr lang="en-US" dirty="0"/>
              <a:t>1525 Anabaptist clashes</a:t>
            </a:r>
          </a:p>
          <a:p>
            <a:r>
              <a:rPr lang="en-US" dirty="0"/>
              <a:t>1526 Baden disputation w/ Eck</a:t>
            </a:r>
          </a:p>
          <a:p>
            <a:r>
              <a:rPr lang="en-US" dirty="0"/>
              <a:t>1527 Execution of Felix Manz</a:t>
            </a:r>
          </a:p>
          <a:p>
            <a:r>
              <a:rPr lang="en-US" dirty="0"/>
              <a:t>1529, First Kappel War; Marburg Colloquy</a:t>
            </a:r>
          </a:p>
          <a:p>
            <a:endParaRPr lang="en-US" dirty="0"/>
          </a:p>
        </p:txBody>
      </p:sp>
      <p:pic>
        <p:nvPicPr>
          <p:cNvPr id="2050" name="Picture 2" descr="undefined">
            <a:extLst>
              <a:ext uri="{FF2B5EF4-FFF2-40B4-BE49-F238E27FC236}">
                <a16:creationId xmlns:a16="http://schemas.microsoft.com/office/drawing/2014/main" id="{0C1C7D53-8AE4-2C1D-5830-820DF82E4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0"/>
            <a:ext cx="48831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4436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8A092-3E8F-F6E7-2F9A-B3819F28F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Martin Bucer (1491-1551)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19F1D-2F79-7E69-05BF-22B03BA930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688"/>
            <a:ext cx="729615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1507 joined Dominicans</a:t>
            </a:r>
          </a:p>
          <a:p>
            <a:r>
              <a:rPr lang="en-US" dirty="0"/>
              <a:t>1518 heard Luther</a:t>
            </a:r>
          </a:p>
          <a:p>
            <a:r>
              <a:rPr lang="en-US" dirty="0"/>
              <a:t>1521 released from Dominicans</a:t>
            </a:r>
          </a:p>
          <a:p>
            <a:r>
              <a:rPr lang="en-US" dirty="0"/>
              <a:t>1523 Helped by Matthew Zell Strasbourg</a:t>
            </a:r>
          </a:p>
          <a:p>
            <a:r>
              <a:rPr lang="en-US" dirty="0"/>
              <a:t>1524 Dialogue w/ Luther &amp; Zwingli</a:t>
            </a:r>
          </a:p>
          <a:p>
            <a:r>
              <a:rPr lang="en-US" dirty="0"/>
              <a:t>1530 </a:t>
            </a:r>
            <a:r>
              <a:rPr lang="en-US" dirty="0" err="1"/>
              <a:t>tetrapolitan</a:t>
            </a:r>
            <a:r>
              <a:rPr lang="en-US" dirty="0"/>
              <a:t> confession</a:t>
            </a:r>
          </a:p>
          <a:p>
            <a:r>
              <a:rPr lang="en-US" dirty="0"/>
              <a:t>1536 First Helvetic Confession w/ Heinrich </a:t>
            </a:r>
            <a:r>
              <a:rPr lang="en-US" dirty="0" err="1"/>
              <a:t>Bulinger</a:t>
            </a:r>
            <a:r>
              <a:rPr lang="en-US" dirty="0"/>
              <a:t> and others</a:t>
            </a:r>
          </a:p>
          <a:p>
            <a:r>
              <a:rPr lang="en-US" dirty="0"/>
              <a:t>1546 Schmalkaldic War</a:t>
            </a:r>
          </a:p>
          <a:p>
            <a:r>
              <a:rPr lang="en-US" dirty="0"/>
              <a:t>1547 Augsburg Interim</a:t>
            </a:r>
          </a:p>
          <a:p>
            <a:r>
              <a:rPr lang="en-US" dirty="0"/>
              <a:t>1549 Exile in England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098" name="Picture 2" descr="undefined">
            <a:extLst>
              <a:ext uri="{FF2B5EF4-FFF2-40B4-BE49-F238E27FC236}">
                <a16:creationId xmlns:a16="http://schemas.microsoft.com/office/drawing/2014/main" id="{F69C120F-F22D-067B-92A9-D911D1C3EA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50" y="0"/>
            <a:ext cx="48958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0440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</TotalTime>
  <Words>518</Words>
  <Application>Microsoft Office PowerPoint</Application>
  <PresentationFormat>Widescreen</PresentationFormat>
  <Paragraphs>99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Church History</vt:lpstr>
      <vt:lpstr>16th Century Part 1</vt:lpstr>
      <vt:lpstr>Martin Luther 1483-1546</vt:lpstr>
      <vt:lpstr>Marburg Colloquy &amp; Wittenberg Concord</vt:lpstr>
      <vt:lpstr>Ulrich Zwingli (Swiss Reformer)</vt:lpstr>
      <vt:lpstr>Martin Bucer (1491-1551)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Schubert, Keith</dc:creator>
  <cp:lastModifiedBy>Schubert, Keith</cp:lastModifiedBy>
  <cp:revision>21</cp:revision>
  <dcterms:created xsi:type="dcterms:W3CDTF">2025-08-22T04:11:21Z</dcterms:created>
  <dcterms:modified xsi:type="dcterms:W3CDTF">2026-02-26T01:34:01Z</dcterms:modified>
</cp:coreProperties>
</file>