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74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6A5C-0F45-EF9B-92A9-5F8BD1EE3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9FEA0-4F4E-9315-2CDD-3E87ACDAA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DF9C9-FF1F-416F-C9D4-9A9A6C19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D4A5-9F9D-A1F2-78C4-39608E7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16C02-062D-9382-2A38-06849970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1464-B9F3-2645-2C0E-E2DEB6F6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1C423-9D81-64D0-058C-23B0301F6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D1D5A-DE72-6A0B-AE54-9FA2133A1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60FFE-F278-2706-AFB1-BABC7FDD2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D9564-E108-C074-0169-D763ECF1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7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928FDD-9C8C-70E5-1DB2-74E2167ABD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500D7-B1FE-0C01-11B0-164675199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D5AE7-C028-4499-B6DD-A2217AE4A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90B1E-1476-1A11-1896-5F72C65E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73B46-9149-5118-EBFC-765968CA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DD6B-9034-59CD-A0D9-6DEAA924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2B9AD-B827-290C-2369-A311CF476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D28FB-FD6B-9B25-0D30-477F73F8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D5F08-5610-B6D3-7F2E-54554E449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9FB10-B336-C7E7-1629-6EAC95DB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4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61200-FC6E-F7D8-7769-6E966515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CD553-F3DC-42C2-0586-0C252CBAB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0E97B-15F6-8290-D33F-5CF704BF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13942-3ECB-7E16-C7AF-5FB8C36DF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5E010-54A6-A432-5200-84CBFAD38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8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847A8-38EE-3C5F-F1CB-8F458E4AB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39D01-92CE-2F73-9479-CC575256E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D157F-99DF-D019-9200-C2A99C363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A868F-E831-1F5F-0025-CB74B2DA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25354-62B3-674F-2516-5ABD7FD9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64360-FE56-0037-1FAA-4C15DD16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5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1D43A-05C0-2B40-E853-27D072961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D97C-B4A0-C1E1-8F06-2A8CE4B30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57CCC-00C0-89D2-0B74-2A3CC1201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61466C-6486-0066-B95F-700B65A15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FDC7E9-B939-7A38-5660-34047CF7C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30A08E-F65F-3689-AFD3-D9C8ADF9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957A8D-E6D7-BA73-92EF-B50B7EDB7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4E844-6378-F5F9-6F40-F81C8B17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3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6A771-BDE3-6DD3-F648-ADC7569D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948666-4AC8-E88C-3028-541590704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9AC21-3D89-8D58-2AD7-6F736E7EB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F0F6E-5804-D03B-62AA-4A94DBF1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3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84CF0-2E84-CEBC-8CE2-AA8F5B2C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BE1C45-D36E-DEDF-6F76-0B2F95413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E382D-3BF8-4548-ADA7-98111A73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5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5EAE-C22F-21AF-144F-33ECF680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9C14B-789D-49A3-0CA5-F2438973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4FE9D-B5D1-BEFB-F490-83D022A7B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F7BF6-87B6-A306-36D6-140B785B0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B22FB-399F-6BE5-191B-58EF87D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60E51-CF8C-2652-BA22-9F23B62D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8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CE6BB-617C-30C4-DE05-CE79A394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3B85C3-CD25-0D4E-52C3-6F6DE6582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66F89-7FD3-939F-3420-35095E36B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C153A-C0C7-320A-6BCE-2FCCB83A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7A4EF-DC35-563D-8F1C-1AAF986B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5E587-7DB6-F74A-DF46-62A9D5A2B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7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E13206-B415-65EF-8E19-09ED4053A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1E67B-2824-2AC0-8F1C-2AD02CC7E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A3CCB-51B9-CD04-1C33-73CBC0E69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10A238-9EDA-493A-BFAC-FC6A8E7438B0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083B6-59F1-83E1-23D2-2E2D3AFF6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FDFF0-BE72-0391-30CC-7BAB33DD3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36E32-AE4F-A2FC-91CE-9A34FE4CF5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Church History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48C3E-9BC5-675D-5A3D-69CFDBF65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The second millennium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0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C264-35E5-4918-8526-B62D1ABF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36566" cy="1325563"/>
          </a:xfrm>
        </p:spPr>
        <p:txBody>
          <a:bodyPr/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Century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3336A-CC41-315A-8A55-BF9B1BCBE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59" y="1325563"/>
            <a:ext cx="5257800" cy="19434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People</a:t>
            </a:r>
          </a:p>
          <a:p>
            <a:pPr lvl="1"/>
            <a:r>
              <a:rPr lang="en-US" dirty="0"/>
              <a:t>William Farel (1489-1565)</a:t>
            </a:r>
          </a:p>
          <a:p>
            <a:pPr lvl="1"/>
            <a:r>
              <a:rPr lang="en-US" dirty="0"/>
              <a:t>John Calvin (1509-1564) </a:t>
            </a:r>
          </a:p>
          <a:p>
            <a:pPr lvl="1"/>
            <a:r>
              <a:rPr lang="en-US" dirty="0"/>
              <a:t>Theodore Beza (1519-1605)</a:t>
            </a:r>
          </a:p>
          <a:p>
            <a:pPr lvl="1"/>
            <a:r>
              <a:rPr lang="en-US" dirty="0"/>
              <a:t>John Knox (1514–1572)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047464-5C25-188D-B1DC-66C68FD86152}"/>
              </a:ext>
            </a:extLst>
          </p:cNvPr>
          <p:cNvSpPr txBox="1">
            <a:spLocks/>
          </p:cNvSpPr>
          <p:nvPr/>
        </p:nvSpPr>
        <p:spPr>
          <a:xfrm>
            <a:off x="5444318" y="0"/>
            <a:ext cx="6747682" cy="6857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1536: John Calvin publishes his first edition of The Institutes of the Christian Religion</a:t>
            </a:r>
          </a:p>
          <a:p>
            <a:r>
              <a:rPr lang="en-US" sz="1100" dirty="0"/>
              <a:t>1536: William Tyndale strangled to death and his body burned at the stake; </a:t>
            </a:r>
          </a:p>
          <a:p>
            <a:r>
              <a:rPr lang="en-US" sz="1100" dirty="0"/>
              <a:t>1536: Menno Simons baptized as an Anabaptist</a:t>
            </a:r>
          </a:p>
          <a:p>
            <a:r>
              <a:rPr lang="en-US" sz="1100" dirty="0"/>
              <a:t>1536: John Calvin stops in Geneva while traveling to Strasbourg; William Farel convinces Calvin to stay in Geneva</a:t>
            </a:r>
          </a:p>
          <a:p>
            <a:r>
              <a:rPr lang="en-US" sz="1100" dirty="0"/>
              <a:t>1538: Calvin expelled from Geneva, goes to Strasbourg</a:t>
            </a:r>
          </a:p>
          <a:p>
            <a:r>
              <a:rPr lang="en-US" sz="1100" dirty="0"/>
              <a:t>1540: Calvin publishes his Commentary on Romans</a:t>
            </a:r>
          </a:p>
          <a:p>
            <a:r>
              <a:rPr lang="en-US" sz="1100" dirty="0"/>
              <a:t>1541: Calvin returns to Geneva, pastored there in the city for next 23+ years until his death in 1564</a:t>
            </a:r>
          </a:p>
          <a:p>
            <a:r>
              <a:rPr lang="en-US" sz="1100" dirty="0"/>
              <a:t>1545: Council of Trent begins</a:t>
            </a:r>
          </a:p>
          <a:p>
            <a:r>
              <a:rPr lang="en-US" sz="1100" dirty="0"/>
              <a:t>1553: Michael Servetus burned at the stake in Geneva for heresy</a:t>
            </a:r>
          </a:p>
          <a:p>
            <a:r>
              <a:rPr lang="en-US" sz="1100" dirty="0"/>
              <a:t>1555: Peace of Augsburg signed</a:t>
            </a:r>
          </a:p>
          <a:p>
            <a:r>
              <a:rPr lang="en-US" sz="1100" dirty="0"/>
              <a:t>1562 Massacre of </a:t>
            </a:r>
            <a:r>
              <a:rPr lang="en-US" sz="1100" dirty="0" err="1"/>
              <a:t>Vassay</a:t>
            </a:r>
            <a:r>
              <a:rPr lang="en-US" sz="1100" dirty="0"/>
              <a:t>; start French Wars of Religion </a:t>
            </a:r>
          </a:p>
          <a:p>
            <a:r>
              <a:rPr lang="en-US" sz="1100" dirty="0"/>
              <a:t>1563: Heidelberg Catechism published</a:t>
            </a:r>
          </a:p>
          <a:p>
            <a:r>
              <a:rPr lang="en-US" sz="1100" dirty="0"/>
              <a:t>c.1570s: Early formations of the English “Separatists” movement</a:t>
            </a:r>
          </a:p>
          <a:p>
            <a:r>
              <a:rPr lang="en-US" sz="1100" dirty="0"/>
              <a:t>1572: St. Bartholomew’s Day Massacre in France ~30,000 Huguenots (French Calvinists) were killed</a:t>
            </a:r>
          </a:p>
          <a:p>
            <a:r>
              <a:rPr lang="en-US" sz="1100" dirty="0"/>
              <a:t>1580: Book of Concord published1598 </a:t>
            </a:r>
          </a:p>
          <a:p>
            <a:r>
              <a:rPr lang="en-US" sz="1100" dirty="0"/>
              <a:t>1582 Gregorian Calendar</a:t>
            </a:r>
          </a:p>
          <a:p>
            <a:r>
              <a:rPr lang="en-US" sz="1100" dirty="0"/>
              <a:t>1598 Edict of Nantes (Henry IV)</a:t>
            </a:r>
          </a:p>
          <a:p>
            <a:r>
              <a:rPr lang="en-US" sz="1100" dirty="0"/>
              <a:t>1620-1622 First Huguenot Rebellion</a:t>
            </a:r>
          </a:p>
          <a:p>
            <a:r>
              <a:rPr lang="en-US" sz="1100" dirty="0"/>
              <a:t>1625-1626 Second Huguenot Rebellion</a:t>
            </a:r>
          </a:p>
          <a:p>
            <a:r>
              <a:rPr lang="en-US" sz="1100" dirty="0"/>
              <a:t>1627-1629 Third Huguenot Rebellion &amp; Anglo-French War</a:t>
            </a:r>
          </a:p>
          <a:p>
            <a:r>
              <a:rPr lang="en-US" sz="1100" dirty="0"/>
              <a:t>1685  Edict of Fontainebleau (undo Nantes)</a:t>
            </a:r>
          </a:p>
          <a:p>
            <a:r>
              <a:rPr lang="en-US" sz="1100" dirty="0"/>
              <a:t>1787 Edict of Tolerance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A63511FC-4E87-6E1C-744B-877846D3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6936"/>
            <a:ext cx="5444319" cy="3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52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5E2DD-D689-E403-118B-E810F67BC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7" y="7937"/>
            <a:ext cx="6334593" cy="1325563"/>
          </a:xfrm>
        </p:spPr>
        <p:txBody>
          <a:bodyPr/>
          <a:lstStyle/>
          <a:p>
            <a:r>
              <a:rPr lang="en-US" dirty="0"/>
              <a:t>John Calvin (1509-1564)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7153D-28AD-9A3F-E8E3-94F28D5DD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33500"/>
            <a:ext cx="7089775" cy="541781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Father wanted him to be a priest, then Lawyer.</a:t>
            </a:r>
          </a:p>
          <a:p>
            <a:r>
              <a:rPr lang="en-US" dirty="0"/>
              <a:t>1533 became protestant</a:t>
            </a:r>
          </a:p>
          <a:p>
            <a:r>
              <a:rPr lang="en-US" dirty="0"/>
              <a:t>1535 went into hiding, moved Basel</a:t>
            </a:r>
          </a:p>
          <a:p>
            <a:r>
              <a:rPr lang="en-US" dirty="0"/>
              <a:t>1536 Institutes</a:t>
            </a:r>
          </a:p>
          <a:p>
            <a:r>
              <a:rPr lang="en-US" dirty="0"/>
              <a:t>William Farel started preaching in Geneva 1532 and by 1536 Geneva went Protestant</a:t>
            </a:r>
          </a:p>
          <a:p>
            <a:r>
              <a:rPr lang="en-US" dirty="0"/>
              <a:t>1536-38, 41-64 served in Geneva (3 yrs in Strasbourg)</a:t>
            </a:r>
          </a:p>
          <a:p>
            <a:r>
              <a:rPr lang="en-US" dirty="0"/>
              <a:t>1550s-1560s: John Calvin sends church planting missionaries to other regions in Europe; by 1562 more than 2,000 churches were planted in France alone, and many more in Italy, the Netherlands, Hungary, Poland, and Rhineland</a:t>
            </a:r>
          </a:p>
          <a:p>
            <a:r>
              <a:rPr lang="en-US" dirty="0"/>
              <a:t>1557: John Calvin sends missionaries from Geneva to Brazil</a:t>
            </a:r>
          </a:p>
          <a:p>
            <a:r>
              <a:rPr lang="en-US" dirty="0"/>
              <a:t>Theology</a:t>
            </a:r>
          </a:p>
          <a:p>
            <a:pPr lvl="1"/>
            <a:r>
              <a:rPr lang="en-US" dirty="0"/>
              <a:t>Holy Spirit</a:t>
            </a:r>
          </a:p>
          <a:p>
            <a:pPr lvl="1"/>
            <a:r>
              <a:rPr lang="en-US" dirty="0"/>
              <a:t>Penal Substitution (ransom, satisfaction) </a:t>
            </a:r>
          </a:p>
          <a:p>
            <a:pPr lvl="1"/>
            <a:r>
              <a:rPr lang="en-US"/>
              <a:t>Holiness</a:t>
            </a:r>
          </a:p>
          <a:p>
            <a:pPr lvl="1"/>
            <a:r>
              <a:rPr lang="en-US"/>
              <a:t>Solas</a:t>
            </a:r>
            <a:endParaRPr lang="en-US" dirty="0"/>
          </a:p>
          <a:p>
            <a:pPr lvl="1"/>
            <a:r>
              <a:rPr lang="en-US" dirty="0"/>
              <a:t>5 points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2F97B69C-1DBD-F581-D220-AF57374C8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7" y="0"/>
            <a:ext cx="4938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31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5B641-504B-7406-AC94-51A7207D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Council of Trent &amp; Counter-Reformation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5B460-EF55-7B03-D97C-B961A0AFF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1540 Jesuits &amp; Ignatius of Loyola</a:t>
            </a:r>
          </a:p>
          <a:p>
            <a:r>
              <a:rPr lang="en-US" dirty="0"/>
              <a:t>Council Objectives:</a:t>
            </a:r>
          </a:p>
          <a:p>
            <a:pPr lvl="1"/>
            <a:r>
              <a:rPr lang="en-US" dirty="0"/>
              <a:t>To condemn the principles and doctrines of Protestantism and to clarify the doctrines of the Catholic Church on all disputed points. </a:t>
            </a:r>
          </a:p>
          <a:p>
            <a:pPr lvl="1"/>
            <a:r>
              <a:rPr lang="en-US" dirty="0"/>
              <a:t>To effect a reformation in discipline or administration.</a:t>
            </a:r>
          </a:p>
          <a:p>
            <a:r>
              <a:rPr lang="en-US" dirty="0"/>
              <a:t>1545–1549 (Paul III), 1551–1552 (Julius III), 1562–1563 (Pius IV)</a:t>
            </a:r>
          </a:p>
          <a:p>
            <a:r>
              <a:rPr lang="en-US" dirty="0"/>
              <a:t>Decrees:</a:t>
            </a:r>
          </a:p>
          <a:p>
            <a:pPr lvl="1"/>
            <a:r>
              <a:rPr lang="en-US" dirty="0"/>
              <a:t>Add Deuterocanonical books</a:t>
            </a:r>
          </a:p>
          <a:p>
            <a:pPr lvl="1"/>
            <a:r>
              <a:rPr lang="en-US" dirty="0"/>
              <a:t>Vulgate is authoritative text</a:t>
            </a:r>
          </a:p>
          <a:p>
            <a:pPr lvl="1"/>
            <a:r>
              <a:rPr lang="en-US" dirty="0"/>
              <a:t>Justification by human cooperation with divine grace (Synergism)</a:t>
            </a:r>
          </a:p>
          <a:p>
            <a:pPr lvl="1"/>
            <a:r>
              <a:rPr lang="en-US" dirty="0"/>
              <a:t>Stepped back from Augustine on Original Sin</a:t>
            </a:r>
          </a:p>
          <a:p>
            <a:pPr lvl="1"/>
            <a:r>
              <a:rPr lang="en-US" dirty="0"/>
              <a:t>Sola Fide is “vain confidence”</a:t>
            </a:r>
          </a:p>
          <a:p>
            <a:pPr lvl="1"/>
            <a:r>
              <a:rPr lang="en-US" dirty="0"/>
              <a:t>Mortal Sins</a:t>
            </a:r>
          </a:p>
          <a:p>
            <a:pPr lvl="1"/>
            <a:r>
              <a:rPr lang="en-US" dirty="0"/>
              <a:t>Clarify 7 sacraments (baptism,  confirmation, eucharist, reconciliation, anointing of the sick, holy orders, matrimony) from 1274 Lyons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3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480</Words>
  <Application>Microsoft Office PowerPoint</Application>
  <PresentationFormat>Widescreen</PresentationFormat>
  <Paragraphs>59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Church History</vt:lpstr>
      <vt:lpstr>16th Century Part 2</vt:lpstr>
      <vt:lpstr>John Calvin (1509-1564) </vt:lpstr>
      <vt:lpstr>Council of Trent &amp; Counter-Reformation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Schubert, Keith</dc:creator>
  <cp:lastModifiedBy>Schubert, Keith</cp:lastModifiedBy>
  <cp:revision>13</cp:revision>
  <dcterms:created xsi:type="dcterms:W3CDTF">2025-08-22T04:11:21Z</dcterms:created>
  <dcterms:modified xsi:type="dcterms:W3CDTF">2026-03-04T23:28:59Z</dcterms:modified>
</cp:coreProperties>
</file>