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1" r:id="rId2"/>
    <p:sldId id="268" r:id="rId3"/>
    <p:sldId id="258" r:id="rId4"/>
    <p:sldId id="264" r:id="rId5"/>
    <p:sldId id="266" r:id="rId6"/>
    <p:sldId id="265" r:id="rId7"/>
    <p:sldId id="26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418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B582B2-38BB-4BD5-BEAD-B82E8795CB9D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707C24-5D46-4E42-907B-46E0C1CC1D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6809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707C24-5D46-4E42-907B-46E0C1CC1D7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8539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707C24-5D46-4E42-907B-46E0C1CC1D7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314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707C24-5D46-4E42-907B-46E0C1CC1D7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1318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C76A5C-0F45-EF9B-92A9-5F8BD1EE3D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49FEA0-4F4E-9315-2CDD-3E87ACDAA1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0DF9C9-FF1F-416F-C9D4-9A9A6C1949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0A238-9EDA-493A-BFAC-FC6A8E7438B0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A9D4A5-9F9D-A1F2-78C4-39608E7CA8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116C02-062D-9382-2A38-06849970B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C2942-9933-46D0-8173-A57C5174C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652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A11464-B9F3-2645-2C0E-E2DEB6F677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F1C423-9D81-64D0-058C-23B0301F66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1D1D5A-DE72-6A0B-AE54-9FA2133A1D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0A238-9EDA-493A-BFAC-FC6A8E7438B0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360FFE-F278-2706-AFB1-BABC7FDD2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4D9564-E108-C074-0169-D763ECF170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C2942-9933-46D0-8173-A57C5174C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5764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A928FDD-9C8C-70E5-1DB2-74E2167ABD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2500D7-B1FE-0C01-11B0-1646751991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8D5AE7-C028-4499-B6DD-A2217AE4A1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0A238-9EDA-493A-BFAC-FC6A8E7438B0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490B1E-1476-1A11-1896-5F72C65E70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173B46-9149-5118-EBFC-765968CA70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C2942-9933-46D0-8173-A57C5174C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75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DDD6B-9034-59CD-A0D9-6DEAA9246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2B9AD-B827-290C-2369-A311CF4764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3D28FB-FD6B-9B25-0D30-477F73F85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0A238-9EDA-493A-BFAC-FC6A8E7438B0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6D5F08-5610-B6D3-7F2E-54554E449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29FB10-B336-C7E7-1629-6EAC95DB4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C2942-9933-46D0-8173-A57C5174C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947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B61200-FC6E-F7D8-7769-6E96651501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9CD553-F3DC-42C2-0586-0C252CBABA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D0E97B-15F6-8290-D33F-5CF704BFC9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0A238-9EDA-493A-BFAC-FC6A8E7438B0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013942-3ECB-7E16-C7AF-5FB8C36DF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F5E010-54A6-A432-5200-84CBFAD38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C2942-9933-46D0-8173-A57C5174C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081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3847A8-38EE-3C5F-F1CB-8F458E4AB6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939D01-92CE-2F73-9479-CC575256EE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4D157F-99DF-D019-9200-C2A99C3638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AA868F-E831-1F5F-0025-CB74B2DAC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0A238-9EDA-493A-BFAC-FC6A8E7438B0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925354-62B3-674F-2516-5ABD7FD9A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964360-FE56-0037-1FAA-4C15DD169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C2942-9933-46D0-8173-A57C5174C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554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11D43A-05C0-2B40-E853-27D072961B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0DD97C-B4A0-C1E1-8F06-2A8CE4B30F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F57CCC-00C0-89D2-0B74-2A3CC12019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A61466C-6486-0066-B95F-700B65A158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DFDC7E9-B939-7A38-5660-34047CF7C3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C30A08E-F65F-3689-AFD3-D9C8ADF97D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0A238-9EDA-493A-BFAC-FC6A8E7438B0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A957A8D-E6D7-BA73-92EF-B50B7EDB7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D94E844-6378-F5F9-6F40-F81C8B175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C2942-9933-46D0-8173-A57C5174C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539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F6A771-BDE3-6DD3-F648-ADC7569D8C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948666-4AC8-E88C-3028-541590704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0A238-9EDA-493A-BFAC-FC6A8E7438B0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39AC21-3D89-8D58-2AD7-6F736E7EB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8F0F6E-5804-D03B-62AA-4A94DBF185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C2942-9933-46D0-8173-A57C5174C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131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0384CF0-2E84-CEBC-8CE2-AA8F5B2C2D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0A238-9EDA-493A-BFAC-FC6A8E7438B0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3BE1C45-D36E-DEDF-6F76-0B2F95413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FE382D-3BF8-4548-ADA7-98111A733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C2942-9933-46D0-8173-A57C5174C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457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9C5EAE-C22F-21AF-144F-33ECF6800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79C14B-789D-49A3-0CA5-F2438973A2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D4FE9D-B5D1-BEFB-F490-83D022A7B2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6F7BF6-87B6-A306-36D6-140B785B01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0A238-9EDA-493A-BFAC-FC6A8E7438B0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AB22FB-399F-6BE5-191B-58EF87DFE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860E51-CF8C-2652-BA22-9F23B62D8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C2942-9933-46D0-8173-A57C5174C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5857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4CE6BB-617C-30C4-DE05-CE79A39476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83B85C3-CD25-0D4E-52C3-6F6DE6582C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766F89-7FD3-939F-3420-35095E36BA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8C153A-C0C7-320A-6BCE-2FCCB83AAE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0A238-9EDA-493A-BFAC-FC6A8E7438B0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97A4EF-DC35-563D-8F1C-1AAF986BCA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95E587-7DB6-F74A-DF46-62A9D5A2B8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C2942-9933-46D0-8173-A57C5174C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977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5E13206-B415-65EF-8E19-09ED4053A2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41E67B-2824-2AC0-8F1C-2AD02CC7EA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FA3CCB-51B9-CD04-1C33-73CBC0E69E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D10A238-9EDA-493A-BFAC-FC6A8E7438B0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3083B6-59F1-83E1-23D2-2E2D3AFF6A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3FDFF0-BE72-0391-30CC-7BAB33DD39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44C2942-9933-46D0-8173-A57C5174C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007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E36E32-AE4F-A2FC-91CE-9A34FE4CF57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Church History III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448C3E-9BC5-675D-5A3D-69CFDBF65A5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The second millennium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8808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DBD81F-FDD5-3E7D-2E64-DD94C657A0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29652D-08FD-67AC-3A64-3AF525B94C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undefined">
            <a:extLst>
              <a:ext uri="{FF2B5EF4-FFF2-40B4-BE49-F238E27FC236}">
                <a16:creationId xmlns:a16="http://schemas.microsoft.com/office/drawing/2014/main" id="{7D2FA4B9-0452-92E2-35E9-41F6DAE716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0"/>
            <a:ext cx="6858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 descr="undefined">
            <a:extLst>
              <a:ext uri="{FF2B5EF4-FFF2-40B4-BE49-F238E27FC236}">
                <a16:creationId xmlns:a16="http://schemas.microsoft.com/office/drawing/2014/main" id="{E5491150-858B-5B6C-D706-9F71ADD89E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35292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28743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30C264-35E5-4918-8526-B62D1ABF8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9486" y="153192"/>
            <a:ext cx="5257800" cy="1325563"/>
          </a:xfrm>
        </p:spPr>
        <p:txBody>
          <a:bodyPr/>
          <a:lstStyle/>
          <a:p>
            <a:r>
              <a:rPr lang="en-US" dirty="0"/>
              <a:t>16</a:t>
            </a:r>
            <a:r>
              <a:rPr lang="en-US" baseline="30000" dirty="0"/>
              <a:t>th</a:t>
            </a:r>
            <a:r>
              <a:rPr lang="en-US" dirty="0"/>
              <a:t> Century England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73336A-CC41-315A-8A55-BF9B1BCBE3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414" y="1690687"/>
            <a:ext cx="5489944" cy="4773907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People</a:t>
            </a:r>
          </a:p>
          <a:p>
            <a:pPr lvl="1"/>
            <a:r>
              <a:rPr lang="en-US" dirty="0"/>
              <a:t>Thomas Cromwell (1485-1540)</a:t>
            </a:r>
          </a:p>
          <a:p>
            <a:pPr lvl="1"/>
            <a:r>
              <a:rPr lang="en-US" dirty="0"/>
              <a:t>Hugh Latimer (1487-1555)</a:t>
            </a:r>
          </a:p>
          <a:p>
            <a:pPr lvl="1"/>
            <a:r>
              <a:rPr lang="en-US" dirty="0"/>
              <a:t>Thomas Cranmer (1489-1556)</a:t>
            </a:r>
          </a:p>
          <a:p>
            <a:pPr lvl="1"/>
            <a:r>
              <a:rPr lang="en-US" dirty="0"/>
              <a:t>Patrick Hamilton (1504-1528)</a:t>
            </a:r>
          </a:p>
          <a:p>
            <a:pPr lvl="1"/>
            <a:r>
              <a:rPr lang="en-US" dirty="0"/>
              <a:t>George Wishart (1513-1546)</a:t>
            </a:r>
          </a:p>
          <a:p>
            <a:pPr lvl="1"/>
            <a:r>
              <a:rPr lang="en-US" dirty="0"/>
              <a:t>John Knox (1514–1572)</a:t>
            </a:r>
          </a:p>
          <a:p>
            <a:pPr lvl="1"/>
            <a:r>
              <a:rPr lang="en-US" dirty="0"/>
              <a:t>Mary I (1516-1558)</a:t>
            </a:r>
          </a:p>
          <a:p>
            <a:pPr lvl="1"/>
            <a:r>
              <a:rPr lang="en-US" dirty="0"/>
              <a:t>Elizabeth I (1533-1603)</a:t>
            </a:r>
          </a:p>
          <a:p>
            <a:pPr lvl="1"/>
            <a:r>
              <a:rPr lang="en-US" dirty="0"/>
              <a:t>Lady Jane Grey (1536-1554)</a:t>
            </a:r>
          </a:p>
          <a:p>
            <a:pPr lvl="1"/>
            <a:r>
              <a:rPr lang="en-US" dirty="0"/>
              <a:t>Mary, Queen of Scots (1542-1587)</a:t>
            </a:r>
          </a:p>
          <a:p>
            <a:pPr lvl="1"/>
            <a:r>
              <a:rPr lang="en-US" dirty="0"/>
              <a:t>Galileo Galilei (1564-1642) </a:t>
            </a:r>
          </a:p>
          <a:p>
            <a:pPr lvl="1"/>
            <a:r>
              <a:rPr lang="en-US" dirty="0"/>
              <a:t>Michel de Montaigne (1533-1592) humanist, essays</a:t>
            </a:r>
          </a:p>
          <a:p>
            <a:pPr lvl="1"/>
            <a:r>
              <a:rPr lang="en-US" dirty="0"/>
              <a:t>William Shakespeare (1564-1616)</a:t>
            </a:r>
          </a:p>
          <a:p>
            <a:pPr lvl="1"/>
            <a:r>
              <a:rPr lang="en-US" dirty="0"/>
              <a:t>Oliver Cromwell (1599-1658)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1105263-5703-626C-673E-D9516C8ECBDC}"/>
              </a:ext>
            </a:extLst>
          </p:cNvPr>
          <p:cNvSpPr txBox="1">
            <a:spLocks/>
          </p:cNvSpPr>
          <p:nvPr/>
        </p:nvSpPr>
        <p:spPr>
          <a:xfrm>
            <a:off x="5080883" y="0"/>
            <a:ext cx="7111117" cy="6858000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Events</a:t>
            </a:r>
          </a:p>
          <a:p>
            <a:pPr lvl="1"/>
            <a:r>
              <a:rPr lang="en-US" dirty="0"/>
              <a:t>1522-1535 Tyndale Bible</a:t>
            </a:r>
          </a:p>
          <a:p>
            <a:pPr lvl="1"/>
            <a:r>
              <a:rPr lang="en-US" dirty="0"/>
              <a:t>1533 Henry VIII marries Anne Boleyn (Elizabeth born)</a:t>
            </a:r>
          </a:p>
          <a:p>
            <a:pPr lvl="1"/>
            <a:r>
              <a:rPr lang="en-US" dirty="0"/>
              <a:t>1534 Act of Supremacy</a:t>
            </a:r>
          </a:p>
          <a:p>
            <a:pPr lvl="1"/>
            <a:r>
              <a:rPr lang="en-US" dirty="0"/>
              <a:t>1535 Coverdale Bible</a:t>
            </a:r>
          </a:p>
          <a:p>
            <a:pPr lvl="1"/>
            <a:r>
              <a:rPr lang="en-US" dirty="0"/>
              <a:t>1535,1539 1</a:t>
            </a:r>
            <a:r>
              <a:rPr lang="en-US" baseline="30000" dirty="0"/>
              <a:t>st</a:t>
            </a:r>
            <a:r>
              <a:rPr lang="en-US" dirty="0"/>
              <a:t> and 2</a:t>
            </a:r>
            <a:r>
              <a:rPr lang="en-US" baseline="30000" dirty="0"/>
              <a:t>nd</a:t>
            </a:r>
            <a:r>
              <a:rPr lang="en-US" dirty="0"/>
              <a:t> suppression act which accomplished the Dissolution of the monasteries (1536-1541)</a:t>
            </a:r>
          </a:p>
          <a:p>
            <a:pPr lvl="1"/>
            <a:r>
              <a:rPr lang="en-US" dirty="0"/>
              <a:t>1536 William Tyndale strangled to death and his body burned</a:t>
            </a:r>
          </a:p>
          <a:p>
            <a:pPr lvl="1"/>
            <a:r>
              <a:rPr lang="en-US" dirty="0"/>
              <a:t>1537 Matthew Bible</a:t>
            </a:r>
          </a:p>
          <a:p>
            <a:pPr lvl="1"/>
            <a:r>
              <a:rPr lang="en-US" dirty="0"/>
              <a:t>1539 Great Bible</a:t>
            </a:r>
          </a:p>
          <a:p>
            <a:pPr lvl="1"/>
            <a:r>
              <a:rPr lang="en-US" dirty="0"/>
              <a:t>1539 Taverner’s Bible</a:t>
            </a:r>
          </a:p>
          <a:p>
            <a:pPr lvl="1"/>
            <a:r>
              <a:rPr lang="en-US" dirty="0"/>
              <a:t>1547 January 28th -King Henry VIII died</a:t>
            </a:r>
          </a:p>
          <a:p>
            <a:pPr lvl="1"/>
            <a:r>
              <a:rPr lang="en-US" dirty="0"/>
              <a:t>1547 Edward VI became king of England</a:t>
            </a:r>
          </a:p>
          <a:p>
            <a:pPr lvl="1"/>
            <a:r>
              <a:rPr lang="en-US" dirty="0"/>
              <a:t>1549: Thomas Cranmer publishes the Book of Common Prayer in England (revised in 1662)</a:t>
            </a:r>
          </a:p>
          <a:p>
            <a:pPr lvl="1"/>
            <a:r>
              <a:rPr lang="en-US" dirty="0"/>
              <a:t>1554 Edward’s death &amp; dispute over succession. Mary was Catholic, Lady Jane Grey was  Queen (9 days). Mary took London and Jane was taken to the tower and executed at 17.</a:t>
            </a:r>
          </a:p>
          <a:p>
            <a:pPr lvl="1"/>
            <a:r>
              <a:rPr lang="en-US" dirty="0"/>
              <a:t>1553 Mary I (Bloody Mary) became queen of England</a:t>
            </a:r>
          </a:p>
          <a:p>
            <a:pPr lvl="1"/>
            <a:r>
              <a:rPr lang="en-US" dirty="0"/>
              <a:t>1558 Elizabeth I became queen of England</a:t>
            </a:r>
          </a:p>
          <a:p>
            <a:pPr lvl="1"/>
            <a:r>
              <a:rPr lang="en-US" dirty="0"/>
              <a:t>1559: John Knox returns to Scotland , founds Presbyterian Church</a:t>
            </a:r>
          </a:p>
          <a:p>
            <a:pPr lvl="1"/>
            <a:r>
              <a:rPr lang="en-US" dirty="0"/>
              <a:t>1560 Geneva Bible</a:t>
            </a:r>
          </a:p>
          <a:p>
            <a:pPr lvl="1"/>
            <a:r>
              <a:rPr lang="en-US" dirty="0"/>
              <a:t>c.1560s: The epithet “Puritans” began to be used to describe any person in England who believed the Church of England needed more purity (not reformed enough)</a:t>
            </a:r>
          </a:p>
          <a:p>
            <a:pPr lvl="1"/>
            <a:r>
              <a:rPr lang="en-US" dirty="0"/>
              <a:t>1563: Foxe’s Book of Martyrs published</a:t>
            </a:r>
          </a:p>
          <a:p>
            <a:pPr lvl="1"/>
            <a:r>
              <a:rPr lang="en-US" dirty="0"/>
              <a:t>1563: First text of the 39 Articles issued</a:t>
            </a:r>
          </a:p>
          <a:p>
            <a:pPr lvl="1"/>
            <a:r>
              <a:rPr lang="en-US" dirty="0"/>
              <a:t>1568 Bishops Bible</a:t>
            </a:r>
          </a:p>
          <a:p>
            <a:pPr lvl="1"/>
            <a:r>
              <a:rPr lang="en-US" dirty="0"/>
              <a:t>1568-1648 80-year war (Netherlands independence from Spain)</a:t>
            </a:r>
          </a:p>
          <a:p>
            <a:pPr lvl="1"/>
            <a:r>
              <a:rPr lang="en-US" dirty="0"/>
              <a:t>c.1570s: Early formations of the English “Separatists” movement</a:t>
            </a:r>
          </a:p>
          <a:p>
            <a:pPr lvl="1"/>
            <a:r>
              <a:rPr lang="en-US" dirty="0"/>
              <a:t>1582 Gregorian Calendar</a:t>
            </a:r>
          </a:p>
          <a:p>
            <a:pPr lvl="1"/>
            <a:r>
              <a:rPr lang="en-US" dirty="0"/>
              <a:t>1582 Douay–Rheims Bible (counter-reformation)</a:t>
            </a:r>
          </a:p>
          <a:p>
            <a:pPr lvl="1"/>
            <a:r>
              <a:rPr lang="en-US" dirty="0"/>
              <a:t>1587: Mary Stuart executed</a:t>
            </a:r>
          </a:p>
          <a:p>
            <a:pPr lvl="1"/>
            <a:r>
              <a:rPr lang="en-US" dirty="0"/>
              <a:t>1588 Spanish Armada</a:t>
            </a:r>
          </a:p>
          <a:p>
            <a:pPr lvl="1"/>
            <a:r>
              <a:rPr lang="en-US" dirty="0"/>
              <a:t>1590 microscope invented (Zacharias Janssen)</a:t>
            </a:r>
          </a:p>
          <a:p>
            <a:pPr lvl="1"/>
            <a:r>
              <a:rPr lang="en-US" dirty="0"/>
              <a:t>1596 toilet invented (Sir John Harington, an English courtier and the godson of Queen Elizabeth I)</a:t>
            </a:r>
          </a:p>
        </p:txBody>
      </p:sp>
    </p:spTree>
    <p:extLst>
      <p:ext uri="{BB962C8B-B14F-4D97-AF65-F5344CB8AC3E}">
        <p14:creationId xmlns:p14="http://schemas.microsoft.com/office/powerpoint/2010/main" val="19095261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870251-D4FF-B376-80A7-174CBB3962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730EEF-A3EC-34E3-0ADA-2EB34CE860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7060758" cy="1325563"/>
          </a:xfrm>
        </p:spPr>
        <p:txBody>
          <a:bodyPr>
            <a:normAutofit/>
          </a:bodyPr>
          <a:lstStyle/>
          <a:p>
            <a:r>
              <a:rPr lang="en-US" sz="4000" dirty="0"/>
              <a:t>Thomas Cranmer (1489-1556)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2CB9A4-054A-E15B-0245-DD82854BB1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027906"/>
            <a:ext cx="6842125" cy="5830094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Royal supremacy</a:t>
            </a:r>
          </a:p>
          <a:p>
            <a:r>
              <a:rPr lang="en-US" dirty="0"/>
              <a:t>Built case for Henry VIII divorce/annulment from Catherine of Aragon</a:t>
            </a:r>
          </a:p>
          <a:p>
            <a:r>
              <a:rPr lang="en-US" dirty="0"/>
              <a:t>1533-1555 Archbishop of Canterbury</a:t>
            </a:r>
          </a:p>
          <a:p>
            <a:pPr lvl="1"/>
            <a:r>
              <a:rPr lang="en-US" dirty="0"/>
              <a:t>Doctrinal &amp; liturgical structure for reformed Church of England</a:t>
            </a:r>
          </a:p>
          <a:p>
            <a:pPr lvl="2"/>
            <a:r>
              <a:rPr lang="en-US" dirty="0"/>
              <a:t>Two edition of the Book of Common Prayer</a:t>
            </a:r>
          </a:p>
          <a:p>
            <a:pPr lvl="2"/>
            <a:r>
              <a:rPr lang="en-US" dirty="0"/>
              <a:t>Liturgy of English Church</a:t>
            </a:r>
          </a:p>
          <a:p>
            <a:r>
              <a:rPr lang="en-US" dirty="0"/>
              <a:t>Imprisoned for over 2 years</a:t>
            </a:r>
          </a:p>
          <a:p>
            <a:pPr lvl="1"/>
            <a:r>
              <a:rPr lang="en-US" dirty="0"/>
              <a:t>Made recantations</a:t>
            </a:r>
          </a:p>
          <a:p>
            <a:pPr lvl="1"/>
            <a:r>
              <a:rPr lang="en-US" dirty="0"/>
              <a:t>Mary I pushed for execution of treason</a:t>
            </a:r>
          </a:p>
          <a:p>
            <a:pPr lvl="1"/>
            <a:r>
              <a:rPr lang="en-US" dirty="0"/>
              <a:t>Burned at the stake</a:t>
            </a:r>
          </a:p>
          <a:p>
            <a:pPr lvl="1"/>
            <a:r>
              <a:rPr lang="en-US" dirty="0"/>
              <a:t>Thrust his right hand in the fire first condemning his hand for signing the recantations and thus undoing the recantations</a:t>
            </a:r>
          </a:p>
          <a:p>
            <a:r>
              <a:rPr lang="en-US" dirty="0"/>
              <a:t>Articles</a:t>
            </a:r>
          </a:p>
          <a:p>
            <a:pPr lvl="1"/>
            <a:r>
              <a:rPr lang="en-US" dirty="0"/>
              <a:t>10 articles 1536 mild, protestant/Lutheran position</a:t>
            </a:r>
          </a:p>
          <a:p>
            <a:pPr lvl="2"/>
            <a:r>
              <a:rPr lang="en-US" dirty="0"/>
              <a:t>Scripture + 3 creeds, baptism necessary, penance, real presence, justification by Christ’s merits- good work necessary, images useful, saints honored and further prayers, saints intercessors,, ceremonies mystic significance, prayers dead useful papal pardons aren’t</a:t>
            </a:r>
          </a:p>
          <a:p>
            <a:pPr lvl="1"/>
            <a:r>
              <a:rPr lang="en-US" dirty="0"/>
              <a:t>6 articles 1539 “whip of 6 strings”</a:t>
            </a:r>
          </a:p>
          <a:p>
            <a:pPr lvl="1"/>
            <a:r>
              <a:rPr lang="en-US" dirty="0"/>
              <a:t>Kings book 1543 Return to more Catholic views</a:t>
            </a:r>
          </a:p>
          <a:p>
            <a:pPr lvl="1"/>
            <a:r>
              <a:rPr lang="en-US" dirty="0"/>
              <a:t>42 articles 1552  Very Calvinistic</a:t>
            </a:r>
          </a:p>
          <a:p>
            <a:pPr lvl="1"/>
            <a:r>
              <a:rPr lang="en-US" dirty="0"/>
              <a:t>39 articles 1771 Mary’s moderate view</a:t>
            </a:r>
          </a:p>
          <a:p>
            <a:pPr lvl="2"/>
            <a:r>
              <a:rPr lang="en-US" dirty="0"/>
              <a:t>Trinity, Christ, descent to Hell/Resurrection, Holy Ghost, Scripture, Old Testament, Original Sin, Free will, justification, good works, etc.</a:t>
            </a:r>
          </a:p>
        </p:txBody>
      </p:sp>
      <p:pic>
        <p:nvPicPr>
          <p:cNvPr id="6146" name="Picture 2" descr="Thomas Cranmer | Archbishop of Canterbury, Reformer &amp; Martyr | Britannica">
            <a:extLst>
              <a:ext uri="{FF2B5EF4-FFF2-40B4-BE49-F238E27FC236}">
                <a16:creationId xmlns:a16="http://schemas.microsoft.com/office/drawing/2014/main" id="{EC260615-E827-AA7C-A0C5-E783FAEA64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25" y="0"/>
            <a:ext cx="534987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78453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28380-35B7-53FF-AB99-28DCAEE984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George Wishart (1513-1546)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DC0170-A37F-F6EB-7DE3-ACF106C478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Graduated Leuven 1531</a:t>
            </a:r>
          </a:p>
          <a:p>
            <a:r>
              <a:rPr lang="en-US" dirty="0"/>
              <a:t>Translated First Helvetic Confession to English</a:t>
            </a:r>
          </a:p>
          <a:p>
            <a:r>
              <a:rPr lang="en-US" dirty="0"/>
              <a:t>Taught Greek  in Montrose, heresy charges by Bishop of Brechin</a:t>
            </a:r>
          </a:p>
          <a:p>
            <a:r>
              <a:rPr lang="en-US" dirty="0"/>
              <a:t>Charges by Cromwell and Cranmer</a:t>
            </a:r>
          </a:p>
          <a:p>
            <a:r>
              <a:rPr lang="en-US" dirty="0"/>
              <a:t>Corpus Christi College, Cambridge</a:t>
            </a:r>
          </a:p>
          <a:p>
            <a:r>
              <a:rPr lang="en-US" dirty="0"/>
              <a:t>Influenced by Calvin and Zwingli</a:t>
            </a:r>
          </a:p>
          <a:p>
            <a:r>
              <a:rPr lang="en-US" dirty="0"/>
              <a:t>Preached in Montrose, Dundee, Ayrshire in 1544-1545</a:t>
            </a:r>
          </a:p>
          <a:p>
            <a:pPr lvl="1"/>
            <a:r>
              <a:rPr lang="en-US" dirty="0"/>
              <a:t>True church where Word of God is faithfully preached and baptism and Lord’s supper rightly administered</a:t>
            </a:r>
          </a:p>
          <a:p>
            <a:pPr lvl="1"/>
            <a:r>
              <a:rPr lang="en-US" dirty="0"/>
              <a:t>Rejected transubstantiation &amp; confession</a:t>
            </a:r>
          </a:p>
          <a:p>
            <a:pPr lvl="1"/>
            <a:r>
              <a:rPr lang="en-US" dirty="0"/>
              <a:t>Taught predestination</a:t>
            </a:r>
          </a:p>
          <a:p>
            <a:r>
              <a:rPr lang="en-US" dirty="0"/>
              <a:t>Cardinal Beaton had him arrested, tried, hanged then burned</a:t>
            </a:r>
          </a:p>
          <a:p>
            <a:pPr lvl="1"/>
            <a:r>
              <a:rPr lang="en-US" dirty="0"/>
              <a:t>John Knox acted as bodyguard</a:t>
            </a:r>
          </a:p>
          <a:p>
            <a:pPr lvl="1"/>
            <a:r>
              <a:rPr lang="en-US" dirty="0"/>
              <a:t>"Nay, return to your </a:t>
            </a:r>
            <a:r>
              <a:rPr lang="en-US" dirty="0" err="1"/>
              <a:t>bairns</a:t>
            </a:r>
            <a:r>
              <a:rPr lang="en-US" dirty="0"/>
              <a:t> and God bless you. One is sufficient for a sacrifice."</a:t>
            </a:r>
          </a:p>
          <a:p>
            <a:r>
              <a:rPr lang="en-US" dirty="0"/>
              <a:t>Uproar over his death caused 5 men to assassinate Beaton 3 months later and hold up in castle</a:t>
            </a:r>
          </a:p>
          <a:p>
            <a:endParaRPr lang="en-US" dirty="0"/>
          </a:p>
        </p:txBody>
      </p:sp>
      <p:pic>
        <p:nvPicPr>
          <p:cNvPr id="5122" name="Picture 2" descr="undefined">
            <a:extLst>
              <a:ext uri="{FF2B5EF4-FFF2-40B4-BE49-F238E27FC236}">
                <a16:creationId xmlns:a16="http://schemas.microsoft.com/office/drawing/2014/main" id="{5ECF82BB-717A-361D-B332-68188B47FC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91650" y="0"/>
            <a:ext cx="280035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60790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4AE4F9-2BBB-FB23-450C-A7DB703FED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6059487" cy="1325563"/>
          </a:xfrm>
        </p:spPr>
        <p:txBody>
          <a:bodyPr/>
          <a:lstStyle/>
          <a:p>
            <a:r>
              <a:rPr lang="en-US" dirty="0"/>
              <a:t>John Knox (1514-1572)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9B7A9E-B8A5-3AE5-A222-EFAD86959B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25562"/>
            <a:ext cx="6059487" cy="5532437"/>
          </a:xfrm>
        </p:spPr>
        <p:txBody>
          <a:bodyPr>
            <a:normAutofit fontScale="55000" lnSpcReduction="20000"/>
          </a:bodyPr>
          <a:lstStyle/>
          <a:p>
            <a:r>
              <a:rPr lang="en-US" dirty="0"/>
              <a:t>Influenced by Hamilton &amp; Wishart</a:t>
            </a:r>
          </a:p>
          <a:p>
            <a:r>
              <a:rPr lang="en-US" dirty="0"/>
              <a:t>Strongly opposed Idolatry</a:t>
            </a:r>
          </a:p>
          <a:p>
            <a:r>
              <a:rPr lang="en-US" dirty="0"/>
              <a:t>Took tutees to St Andrews Castle 1547</a:t>
            </a:r>
          </a:p>
          <a:p>
            <a:pPr lvl="1"/>
            <a:r>
              <a:rPr lang="en-US" dirty="0"/>
              <a:t>Preached Sola Fide</a:t>
            </a:r>
          </a:p>
          <a:p>
            <a:r>
              <a:rPr lang="en-US" dirty="0"/>
              <a:t>Arrested by Mary of Guise</a:t>
            </a:r>
          </a:p>
          <a:p>
            <a:pPr lvl="1"/>
            <a:r>
              <a:rPr lang="en-US" dirty="0"/>
              <a:t>French galley slave1547-1549</a:t>
            </a:r>
          </a:p>
          <a:p>
            <a:pPr lvl="1"/>
            <a:r>
              <a:rPr lang="en-US" dirty="0"/>
              <a:t>Attempt to convert him back</a:t>
            </a:r>
          </a:p>
          <a:p>
            <a:r>
              <a:rPr lang="en-US" dirty="0"/>
              <a:t>1549 Exile to England</a:t>
            </a:r>
          </a:p>
          <a:p>
            <a:pPr lvl="1"/>
            <a:r>
              <a:rPr lang="en-US" dirty="0"/>
              <a:t>Edward VI chaplain</a:t>
            </a:r>
          </a:p>
          <a:p>
            <a:pPr lvl="1"/>
            <a:r>
              <a:rPr lang="en-US" dirty="0"/>
              <a:t>Mary I exiled 1554</a:t>
            </a:r>
          </a:p>
          <a:p>
            <a:r>
              <a:rPr lang="en-US" dirty="0"/>
              <a:t>Geneva (Calvin) 1554-1559</a:t>
            </a:r>
          </a:p>
          <a:p>
            <a:pPr lvl="1"/>
            <a:r>
              <a:rPr lang="en-US" dirty="0"/>
              <a:t>reformed doctrine</a:t>
            </a:r>
          </a:p>
          <a:p>
            <a:pPr lvl="1"/>
            <a:r>
              <a:rPr lang="en-US" dirty="0"/>
              <a:t>Presbyterian polity</a:t>
            </a:r>
          </a:p>
          <a:p>
            <a:pPr lvl="1"/>
            <a:r>
              <a:rPr lang="en-US" dirty="0"/>
              <a:t>Frankfurt head English refugee church 1554-1555</a:t>
            </a:r>
          </a:p>
          <a:p>
            <a:pPr lvl="1"/>
            <a:r>
              <a:rPr lang="en-US" dirty="0"/>
              <a:t>Edinburgh Trial 1556 (impressed William Keith)</a:t>
            </a:r>
          </a:p>
          <a:p>
            <a:pPr lvl="1"/>
            <a:r>
              <a:rPr lang="en-US" dirty="0"/>
              <a:t>Letter to Mary of Guise (Queen Regent)</a:t>
            </a:r>
          </a:p>
          <a:p>
            <a:r>
              <a:rPr lang="en-US" dirty="0"/>
              <a:t>1558 The first blast of the trumpet against the monstruous (unnatural) regiment of Women</a:t>
            </a:r>
          </a:p>
          <a:p>
            <a:r>
              <a:rPr lang="en-US" dirty="0"/>
              <a:t>1559 Return to Scotland – Edinburgh, Dundee, Perth, St. Andrews</a:t>
            </a:r>
          </a:p>
          <a:p>
            <a:r>
              <a:rPr lang="en-US" dirty="0"/>
              <a:t>1559-1565 5 vol History of Reformation in Scotland</a:t>
            </a:r>
          </a:p>
          <a:p>
            <a:endParaRPr lang="en-US" dirty="0"/>
          </a:p>
          <a:p>
            <a:r>
              <a:rPr lang="en-US" dirty="0"/>
              <a:t>1572 St. Bartholomew’s Day Massacre  </a:t>
            </a:r>
          </a:p>
          <a:p>
            <a:endParaRPr lang="en-US" dirty="0"/>
          </a:p>
        </p:txBody>
      </p:sp>
      <p:pic>
        <p:nvPicPr>
          <p:cNvPr id="1026" name="Picture 2" descr="undefined">
            <a:extLst>
              <a:ext uri="{FF2B5EF4-FFF2-40B4-BE49-F238E27FC236}">
                <a16:creationId xmlns:a16="http://schemas.microsoft.com/office/drawing/2014/main" id="{6C4633A1-E9EB-75A5-6DAB-C77FF317DC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9487" y="0"/>
            <a:ext cx="613251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04559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233D09-21BF-0ADE-88A4-1816B4E2BA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Elizabethian</a:t>
            </a:r>
            <a:r>
              <a:rPr lang="en-US" dirty="0"/>
              <a:t> Puritans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F5ADFB-6AB9-73CF-A8B1-FB0D5C427F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Part of Separatists, and still a very broad group</a:t>
            </a:r>
          </a:p>
          <a:p>
            <a:r>
              <a:rPr lang="en-US" dirty="0"/>
              <a:t>Negative term applied to them</a:t>
            </a:r>
          </a:p>
          <a:p>
            <a:r>
              <a:rPr lang="en-US" dirty="0"/>
              <a:t>Elizabeth I reign 1558-1603</a:t>
            </a:r>
          </a:p>
          <a:p>
            <a:pPr lvl="1"/>
            <a:r>
              <a:rPr lang="en-US" dirty="0"/>
              <a:t>1559-1563 </a:t>
            </a:r>
            <a:r>
              <a:rPr lang="en-US" dirty="0" err="1"/>
              <a:t>Elizabethian</a:t>
            </a:r>
            <a:r>
              <a:rPr lang="en-US" dirty="0"/>
              <a:t> Religious Settlement</a:t>
            </a:r>
          </a:p>
          <a:p>
            <a:pPr lvl="1"/>
            <a:r>
              <a:rPr lang="en-US" dirty="0"/>
              <a:t>Edwardian book of common prayer and ordinal revived</a:t>
            </a:r>
          </a:p>
          <a:p>
            <a:pPr lvl="1"/>
            <a:r>
              <a:rPr lang="en-US" dirty="0"/>
              <a:t>Viewed by many protestants as first step, but Elizabeth viewed as final</a:t>
            </a:r>
          </a:p>
          <a:p>
            <a:pPr lvl="1"/>
            <a:r>
              <a:rPr lang="en-US" dirty="0"/>
              <a:t>Vestment controversy </a:t>
            </a:r>
          </a:p>
          <a:p>
            <a:pPr lvl="2"/>
            <a:r>
              <a:rPr lang="en-US" dirty="0"/>
              <a:t>clerical attire- surplice &amp; cap   vs</a:t>
            </a:r>
          </a:p>
          <a:p>
            <a:pPr lvl="2"/>
            <a:r>
              <a:rPr lang="en-US" dirty="0"/>
              <a:t>Black academic attire</a:t>
            </a:r>
          </a:p>
          <a:p>
            <a:r>
              <a:rPr lang="en-US" dirty="0"/>
              <a:t>Church government issues in 1570’s </a:t>
            </a:r>
          </a:p>
          <a:p>
            <a:pPr lvl="1"/>
            <a:r>
              <a:rPr lang="en-US" dirty="0"/>
              <a:t>1570 Puritan leader Thomas Cartwright deprived of teaching post at Cambridge for criticizing Anglican liturgy and government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17038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1769</TotalTime>
  <Words>886</Words>
  <Application>Microsoft Office PowerPoint</Application>
  <PresentationFormat>Widescreen</PresentationFormat>
  <Paragraphs>120</Paragraphs>
  <Slides>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 Theme</vt:lpstr>
      <vt:lpstr>Church History III</vt:lpstr>
      <vt:lpstr>PowerPoint Presentation</vt:lpstr>
      <vt:lpstr>16th Century England</vt:lpstr>
      <vt:lpstr>Thomas Cranmer (1489-1556)</vt:lpstr>
      <vt:lpstr>George Wishart (1513-1546)</vt:lpstr>
      <vt:lpstr>John Knox (1514-1572)</vt:lpstr>
      <vt:lpstr>Elizabethian Puritans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Schubert, Keith</dc:creator>
  <cp:lastModifiedBy>Schubert, Keith</cp:lastModifiedBy>
  <cp:revision>18</cp:revision>
  <dcterms:created xsi:type="dcterms:W3CDTF">2025-08-22T04:11:21Z</dcterms:created>
  <dcterms:modified xsi:type="dcterms:W3CDTF">2026-03-19T00:40:00Z</dcterms:modified>
</cp:coreProperties>
</file>