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8" r:id="rId3"/>
    <p:sldId id="265" r:id="rId4"/>
    <p:sldId id="264" r:id="rId5"/>
    <p:sldId id="266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55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4A688-5529-481C-8D03-4B8A9A29A176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1C2E7-36BF-4BB6-A806-9C23ABFB6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4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1C2E7-36BF-4BB6-A806-9C23ABFB65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8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6A5C-0F45-EF9B-92A9-5F8BD1EE3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9FEA0-4F4E-9315-2CDD-3E87ACDAA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DF9C9-FF1F-416F-C9D4-9A9A6C19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D4A5-9F9D-A1F2-78C4-39608E7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16C02-062D-9382-2A38-06849970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1464-B9F3-2645-2C0E-E2DEB6F6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1C423-9D81-64D0-058C-23B0301F6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D1D5A-DE72-6A0B-AE54-9FA2133A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0FFE-F278-2706-AFB1-BABC7FDD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D9564-E108-C074-0169-D763ECF1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928FDD-9C8C-70E5-1DB2-74E2167AB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500D7-B1FE-0C01-11B0-164675199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D5AE7-C028-4499-B6DD-A2217AE4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90B1E-1476-1A11-1896-5F72C65E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73B46-9149-5118-EBFC-765968CA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DD6B-9034-59CD-A0D9-6DEAA924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2B9AD-B827-290C-2369-A311CF476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D28FB-FD6B-9B25-0D30-477F73F8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D5F08-5610-B6D3-7F2E-54554E44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9FB10-B336-C7E7-1629-6EAC95DB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1200-FC6E-F7D8-7769-6E966515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CD553-F3DC-42C2-0586-0C252CBAB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0E97B-15F6-8290-D33F-5CF704BF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13942-3ECB-7E16-C7AF-5FB8C36D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5E010-54A6-A432-5200-84CBFAD3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47A8-38EE-3C5F-F1CB-8F458E4A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39D01-92CE-2F73-9479-CC575256E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D157F-99DF-D019-9200-C2A99C363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A868F-E831-1F5F-0025-CB74B2DA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25354-62B3-674F-2516-5ABD7FD9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64360-FE56-0037-1FAA-4C15DD16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5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D43A-05C0-2B40-E853-27D07296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D97C-B4A0-C1E1-8F06-2A8CE4B30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57CCC-00C0-89D2-0B74-2A3CC1201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1466C-6486-0066-B95F-700B65A15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FDC7E9-B939-7A38-5660-34047CF7C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0A08E-F65F-3689-AFD3-D9C8ADF9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957A8D-E6D7-BA73-92EF-B50B7EDB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4E844-6378-F5F9-6F40-F81C8B17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3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A771-BDE3-6DD3-F648-ADC7569D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48666-4AC8-E88C-3028-54159070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9AC21-3D89-8D58-2AD7-6F736E7E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F0F6E-5804-D03B-62AA-4A94DBF1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84CF0-2E84-CEBC-8CE2-AA8F5B2C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E1C45-D36E-DEDF-6F76-0B2F9541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E382D-3BF8-4548-ADA7-98111A73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5EAE-C22F-21AF-144F-33ECF680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C14B-789D-49A3-0CA5-F243897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4FE9D-B5D1-BEFB-F490-83D022A7B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F7BF6-87B6-A306-36D6-140B785B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B22FB-399F-6BE5-191B-58EF87D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60E51-CF8C-2652-BA22-9F23B62D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8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E6BB-617C-30C4-DE05-CE79A394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3B85C3-CD25-0D4E-52C3-6F6DE6582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66F89-7FD3-939F-3420-35095E36B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C153A-C0C7-320A-6BCE-2FCCB83A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7A4EF-DC35-563D-8F1C-1AAF986B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5E587-7DB6-F74A-DF46-62A9D5A2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7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E13206-B415-65EF-8E19-09ED4053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1E67B-2824-2AC0-8F1C-2AD02CC7E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A3CCB-51B9-CD04-1C33-73CBC0E69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10A238-9EDA-493A-BFAC-FC6A8E7438B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083B6-59F1-83E1-23D2-2E2D3AFF6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FDFF0-BE72-0391-30CC-7BAB33DD3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6E32-AE4F-A2FC-91CE-9A34FE4CF5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Church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48C3E-9BC5-675D-5A3D-69CFDBF65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second millennium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0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C264-35E5-4918-8526-B62D1ABF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57046" cy="1325563"/>
          </a:xfrm>
        </p:spPr>
        <p:txBody>
          <a:bodyPr/>
          <a:lstStyle/>
          <a:p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Century (A)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3336A-CC41-315A-8A55-BF9B1BCBE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88" y="1825624"/>
            <a:ext cx="5889812" cy="50323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People</a:t>
            </a:r>
          </a:p>
          <a:p>
            <a:pPr lvl="1"/>
            <a:r>
              <a:rPr lang="en-US" dirty="0"/>
              <a:t>Galileo Galilei (1564-1642)</a:t>
            </a:r>
          </a:p>
          <a:p>
            <a:pPr lvl="1"/>
            <a:r>
              <a:rPr lang="en-US" dirty="0"/>
              <a:t>James I (1566-1625)</a:t>
            </a:r>
          </a:p>
          <a:p>
            <a:pPr lvl="1"/>
            <a:r>
              <a:rPr lang="en-US" dirty="0"/>
              <a:t>Johannes Kepler (1571-1630)</a:t>
            </a:r>
          </a:p>
          <a:p>
            <a:pPr lvl="1"/>
            <a:r>
              <a:rPr lang="en-US" dirty="0"/>
              <a:t>Richard </a:t>
            </a:r>
            <a:r>
              <a:rPr lang="en-US" dirty="0" err="1"/>
              <a:t>Sibbes</a:t>
            </a:r>
            <a:r>
              <a:rPr lang="en-US" dirty="0"/>
              <a:t> (1577-1635)</a:t>
            </a:r>
          </a:p>
          <a:p>
            <a:pPr lvl="1"/>
            <a:r>
              <a:rPr lang="en-US" dirty="0"/>
              <a:t>James Ussher (1581-1656)</a:t>
            </a:r>
          </a:p>
          <a:p>
            <a:pPr lvl="1"/>
            <a:r>
              <a:rPr lang="en-US" dirty="0"/>
              <a:t>John Cotton (1585-1652)</a:t>
            </a:r>
          </a:p>
          <a:p>
            <a:pPr lvl="1"/>
            <a:r>
              <a:rPr lang="en-US" dirty="0"/>
              <a:t>Anne Hutchinson (1591-1643)</a:t>
            </a:r>
          </a:p>
          <a:p>
            <a:pPr lvl="1"/>
            <a:r>
              <a:rPr lang="en-US" dirty="0"/>
              <a:t>René Descartes (1596-1650) </a:t>
            </a:r>
          </a:p>
          <a:p>
            <a:pPr lvl="1"/>
            <a:r>
              <a:rPr lang="en-US" dirty="0"/>
              <a:t>Oliver Cromwell (1599-1658)</a:t>
            </a:r>
          </a:p>
          <a:p>
            <a:pPr lvl="1"/>
            <a:r>
              <a:rPr lang="en-US" dirty="0"/>
              <a:t>Thomas Goodwin (1600-1680)</a:t>
            </a:r>
          </a:p>
          <a:p>
            <a:pPr lvl="1"/>
            <a:r>
              <a:rPr lang="en-US" dirty="0"/>
              <a:t>Charles I (1600-1649)</a:t>
            </a:r>
          </a:p>
          <a:p>
            <a:pPr lvl="1"/>
            <a:r>
              <a:rPr lang="en-US" dirty="0"/>
              <a:t>John Eliot (1604-1690)</a:t>
            </a:r>
          </a:p>
          <a:p>
            <a:pPr lvl="1"/>
            <a:r>
              <a:rPr lang="en-US" dirty="0"/>
              <a:t>John Milton (1608-1674)</a:t>
            </a:r>
          </a:p>
          <a:p>
            <a:pPr lvl="1"/>
            <a:r>
              <a:rPr lang="en-US" dirty="0"/>
              <a:t>Richard Baxter (1615-1681)</a:t>
            </a:r>
          </a:p>
          <a:p>
            <a:pPr lvl="1"/>
            <a:r>
              <a:rPr lang="en-US" dirty="0"/>
              <a:t>John Owen  (1616-1683)</a:t>
            </a:r>
          </a:p>
          <a:p>
            <a:pPr lvl="1"/>
            <a:r>
              <a:rPr lang="en-US" dirty="0"/>
              <a:t>Thomas Watson (c. 1620-1686)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0FF565-B8E0-D5E2-62B1-103A2ACD5CF2}"/>
              </a:ext>
            </a:extLst>
          </p:cNvPr>
          <p:cNvSpPr txBox="1">
            <a:spLocks/>
          </p:cNvSpPr>
          <p:nvPr/>
        </p:nvSpPr>
        <p:spPr>
          <a:xfrm>
            <a:off x="5326380" y="0"/>
            <a:ext cx="6865619" cy="685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Events</a:t>
            </a:r>
          </a:p>
          <a:p>
            <a:pPr lvl="1"/>
            <a:r>
              <a:rPr lang="en-US" sz="1600" dirty="0"/>
              <a:t>1585-1590 Roanoke</a:t>
            </a:r>
          </a:p>
          <a:p>
            <a:pPr lvl="1"/>
            <a:r>
              <a:rPr lang="en-US" sz="1600" dirty="0"/>
              <a:t>1603 Elizabeth I dies</a:t>
            </a:r>
          </a:p>
          <a:p>
            <a:pPr lvl="1"/>
            <a:r>
              <a:rPr lang="en-US" sz="1600" dirty="0"/>
              <a:t>1605 Gunpowder Plot/Jesuit Treason (Guy Fawkes)</a:t>
            </a:r>
          </a:p>
          <a:p>
            <a:pPr lvl="1"/>
            <a:r>
              <a:rPr lang="en-US" sz="1600" dirty="0"/>
              <a:t>1607 Jamestown</a:t>
            </a:r>
          </a:p>
          <a:p>
            <a:pPr lvl="1"/>
            <a:r>
              <a:rPr lang="en-US" sz="1600" dirty="0"/>
              <a:t>1609 John Smyth founds first Baptist congregation, Amsterdam</a:t>
            </a:r>
          </a:p>
          <a:p>
            <a:pPr lvl="1"/>
            <a:r>
              <a:rPr lang="en-US" sz="1600" dirty="0"/>
              <a:t>1611 King James Version</a:t>
            </a:r>
          </a:p>
          <a:p>
            <a:pPr lvl="1"/>
            <a:r>
              <a:rPr lang="en-US" sz="1600" dirty="0"/>
              <a:t>1617,1622,1661 Popes increase Marian devotion</a:t>
            </a:r>
          </a:p>
          <a:p>
            <a:pPr lvl="1"/>
            <a:r>
              <a:rPr lang="en-US" sz="1600" dirty="0"/>
              <a:t>1618-1619 Synod of Dort</a:t>
            </a:r>
          </a:p>
          <a:p>
            <a:pPr lvl="1"/>
            <a:r>
              <a:rPr lang="en-US" sz="1600" dirty="0"/>
              <a:t>1618-1648 30 Years War</a:t>
            </a:r>
          </a:p>
          <a:p>
            <a:pPr lvl="1"/>
            <a:r>
              <a:rPr lang="en-US" sz="1600" dirty="0"/>
              <a:t>1620 Plymouth</a:t>
            </a:r>
          </a:p>
          <a:p>
            <a:pPr lvl="1"/>
            <a:r>
              <a:rPr lang="en-US" sz="1600" dirty="0"/>
              <a:t>1621-1674 New Netherlands</a:t>
            </a:r>
          </a:p>
          <a:p>
            <a:pPr lvl="1"/>
            <a:r>
              <a:rPr lang="en-US" sz="1600" dirty="0"/>
              <a:t>1622 Province of Main</a:t>
            </a:r>
          </a:p>
          <a:p>
            <a:pPr lvl="1"/>
            <a:r>
              <a:rPr lang="en-US" sz="1600" dirty="0"/>
              <a:t>1628 Massachusetts Bay</a:t>
            </a:r>
          </a:p>
          <a:p>
            <a:pPr lvl="1"/>
            <a:r>
              <a:rPr lang="en-US" sz="1600" dirty="0"/>
              <a:t>1629 Province of New Hampshire</a:t>
            </a:r>
          </a:p>
          <a:p>
            <a:pPr lvl="1"/>
            <a:r>
              <a:rPr lang="en-US" sz="1600" dirty="0"/>
              <a:t>1629 Province of Carolina</a:t>
            </a:r>
          </a:p>
          <a:p>
            <a:pPr lvl="1"/>
            <a:r>
              <a:rPr lang="en-US" sz="1600" dirty="0"/>
              <a:t>1632 Maryland</a:t>
            </a:r>
          </a:p>
          <a:p>
            <a:pPr lvl="1"/>
            <a:r>
              <a:rPr lang="en-US" sz="1600" dirty="0"/>
              <a:t>1633 Galileo’s trial</a:t>
            </a:r>
          </a:p>
          <a:p>
            <a:pPr lvl="1"/>
            <a:r>
              <a:rPr lang="en-US" sz="1600" dirty="0"/>
              <a:t>1635 Great Colonial Hurricane</a:t>
            </a:r>
          </a:p>
          <a:p>
            <a:pPr lvl="1"/>
            <a:r>
              <a:rPr lang="en-US" sz="1600" dirty="0"/>
              <a:t>1636 Connecticut</a:t>
            </a:r>
          </a:p>
          <a:p>
            <a:pPr lvl="1"/>
            <a:r>
              <a:rPr lang="en-US" sz="1600" dirty="0"/>
              <a:t>1636 Harvard (Congregationalist)</a:t>
            </a:r>
          </a:p>
          <a:p>
            <a:pPr lvl="1"/>
            <a:r>
              <a:rPr lang="en-US" sz="1600" dirty="0"/>
              <a:t>1636-1638 Pequot War</a:t>
            </a:r>
          </a:p>
          <a:p>
            <a:pPr lvl="1"/>
            <a:r>
              <a:rPr lang="en-US" sz="1600" dirty="0"/>
              <a:t>1636-1638 Antinomian Controversy</a:t>
            </a:r>
          </a:p>
          <a:p>
            <a:pPr lvl="1"/>
            <a:r>
              <a:rPr lang="en-US" sz="1600" dirty="0"/>
              <a:t>1637 Scottish National Covenant</a:t>
            </a:r>
          </a:p>
          <a:p>
            <a:pPr lvl="1"/>
            <a:r>
              <a:rPr lang="en-US" sz="1600" dirty="0"/>
              <a:t>1639-1653 War of 3 Kingdoms</a:t>
            </a:r>
          </a:p>
          <a:p>
            <a:pPr lvl="2"/>
            <a:r>
              <a:rPr lang="en-US" sz="1200" dirty="0"/>
              <a:t>1639-1640 Bishops’ Wars</a:t>
            </a:r>
          </a:p>
          <a:p>
            <a:pPr lvl="2"/>
            <a:r>
              <a:rPr lang="en-US" sz="1200" dirty="0"/>
              <a:t>1642-1646 1st English Civil War</a:t>
            </a:r>
          </a:p>
          <a:p>
            <a:pPr lvl="2"/>
            <a:r>
              <a:rPr lang="en-US" sz="1200" dirty="0"/>
              <a:t>2nd English Civil war</a:t>
            </a:r>
          </a:p>
          <a:p>
            <a:pPr lvl="2"/>
            <a:r>
              <a:rPr lang="en-US" sz="1200" dirty="0"/>
              <a:t>1650-1652 Anglo-Scottish War</a:t>
            </a:r>
          </a:p>
          <a:p>
            <a:pPr lvl="2"/>
            <a:r>
              <a:rPr lang="en-US" sz="1200" dirty="0"/>
              <a:t>1641-1653 Irish Confederate Wars</a:t>
            </a:r>
          </a:p>
        </p:txBody>
      </p:sp>
    </p:spTree>
    <p:extLst>
      <p:ext uri="{BB962C8B-B14F-4D97-AF65-F5344CB8AC3E}">
        <p14:creationId xmlns:p14="http://schemas.microsoft.com/office/powerpoint/2010/main" val="190952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94273-BA34-6A62-F1D4-D28C32133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5F92-B320-A481-CB0B-6DC93D37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57046" cy="1325563"/>
          </a:xfrm>
        </p:spPr>
        <p:txBody>
          <a:bodyPr/>
          <a:lstStyle/>
          <a:p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Century (B)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A8877-50B3-D179-288C-D0B616433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88" y="1825624"/>
            <a:ext cx="5889812" cy="50323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People</a:t>
            </a:r>
          </a:p>
          <a:p>
            <a:pPr lvl="1"/>
            <a:r>
              <a:rPr lang="en-US" dirty="0"/>
              <a:t>Blaise Pascal (1623-1662)</a:t>
            </a:r>
          </a:p>
          <a:p>
            <a:pPr lvl="1"/>
            <a:r>
              <a:rPr lang="en-US" dirty="0"/>
              <a:t>Matthew Poole (1624-1679)</a:t>
            </a:r>
          </a:p>
          <a:p>
            <a:pPr lvl="1"/>
            <a:r>
              <a:rPr lang="en-US" dirty="0"/>
              <a:t>Robert Boyle (1627-1691)</a:t>
            </a:r>
          </a:p>
          <a:p>
            <a:pPr lvl="1"/>
            <a:r>
              <a:rPr lang="en-US" dirty="0"/>
              <a:t>John Bunyan (1628-1688)</a:t>
            </a:r>
          </a:p>
          <a:p>
            <a:pPr lvl="1"/>
            <a:r>
              <a:rPr lang="en-US" dirty="0"/>
              <a:t>Stephen Charnock (1628-1680)</a:t>
            </a:r>
          </a:p>
          <a:p>
            <a:pPr lvl="1"/>
            <a:r>
              <a:rPr lang="en-US" dirty="0"/>
              <a:t>John Flavel (1630-1691)</a:t>
            </a:r>
          </a:p>
          <a:p>
            <a:pPr lvl="1"/>
            <a:r>
              <a:rPr lang="en-US" dirty="0"/>
              <a:t>Charles II (1630-1685)</a:t>
            </a:r>
          </a:p>
          <a:p>
            <a:pPr lvl="1"/>
            <a:r>
              <a:rPr lang="en-US" dirty="0"/>
              <a:t>John Locke (1632-1704)</a:t>
            </a:r>
          </a:p>
          <a:p>
            <a:pPr lvl="1"/>
            <a:r>
              <a:rPr lang="en-US" dirty="0"/>
              <a:t>James II/VII (1633-1701)</a:t>
            </a:r>
          </a:p>
          <a:p>
            <a:pPr lvl="1"/>
            <a:r>
              <a:rPr lang="en-US" dirty="0"/>
              <a:t>Increase Mather (1639-1723)</a:t>
            </a:r>
          </a:p>
          <a:p>
            <a:pPr lvl="1"/>
            <a:r>
              <a:rPr lang="en-US" dirty="0"/>
              <a:t>Isaac Newton (1642–1727)</a:t>
            </a:r>
          </a:p>
          <a:p>
            <a:pPr lvl="1"/>
            <a:r>
              <a:rPr lang="en-US" dirty="0"/>
              <a:t>Gottfried Wilhelm Leibniz (1646–1716)</a:t>
            </a:r>
          </a:p>
          <a:p>
            <a:pPr lvl="1"/>
            <a:r>
              <a:rPr lang="en-US" dirty="0"/>
              <a:t>William III/II (1650-1702)</a:t>
            </a:r>
          </a:p>
          <a:p>
            <a:pPr lvl="1"/>
            <a:r>
              <a:rPr lang="en-US" dirty="0"/>
              <a:t>Mary II (1662-1694)</a:t>
            </a:r>
          </a:p>
          <a:p>
            <a:pPr lvl="1"/>
            <a:r>
              <a:rPr lang="en-US" dirty="0"/>
              <a:t>Matthew Henry (1662-1714)</a:t>
            </a:r>
          </a:p>
          <a:p>
            <a:pPr lvl="1"/>
            <a:r>
              <a:rPr lang="en-US" dirty="0"/>
              <a:t>Cotton Mather (1663-1728)</a:t>
            </a:r>
          </a:p>
          <a:p>
            <a:pPr lvl="1"/>
            <a:r>
              <a:rPr lang="en-US" dirty="0"/>
              <a:t>Anne (1665-1714)</a:t>
            </a:r>
          </a:p>
          <a:p>
            <a:pPr lvl="1"/>
            <a:r>
              <a:rPr lang="en-US" dirty="0"/>
              <a:t>Thomas Boston (1676-1732) </a:t>
            </a:r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446AC0-504E-A04D-92AF-A2ACE839F6F9}"/>
              </a:ext>
            </a:extLst>
          </p:cNvPr>
          <p:cNvSpPr txBox="1">
            <a:spLocks/>
          </p:cNvSpPr>
          <p:nvPr/>
        </p:nvSpPr>
        <p:spPr>
          <a:xfrm>
            <a:off x="5152768" y="0"/>
            <a:ext cx="7039231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500" dirty="0"/>
              <a:t>1644 Ming Dynasty Collapse</a:t>
            </a:r>
          </a:p>
          <a:p>
            <a:pPr lvl="1"/>
            <a:r>
              <a:rPr lang="en-US" sz="1500" dirty="0"/>
              <a:t>1644 London Baptist Confession</a:t>
            </a:r>
          </a:p>
          <a:p>
            <a:pPr lvl="1"/>
            <a:r>
              <a:rPr lang="en-US" sz="1500" dirty="0"/>
              <a:t>1646 Westminster Confession</a:t>
            </a:r>
          </a:p>
          <a:p>
            <a:pPr lvl="1"/>
            <a:r>
              <a:rPr lang="en-US" sz="1500" dirty="0"/>
              <a:t>1651  335 Year War starts, no fighting</a:t>
            </a:r>
          </a:p>
          <a:p>
            <a:pPr lvl="1"/>
            <a:r>
              <a:rPr lang="en-US" sz="1500" dirty="0"/>
              <a:t>1654 Quackers founded</a:t>
            </a:r>
          </a:p>
          <a:p>
            <a:pPr lvl="1"/>
            <a:r>
              <a:rPr lang="en-US" sz="1500" dirty="0"/>
              <a:t>1658 Savoy Declaration</a:t>
            </a:r>
          </a:p>
          <a:p>
            <a:pPr lvl="1"/>
            <a:r>
              <a:rPr lang="en-US" sz="1500" dirty="0"/>
              <a:t>1660 Monarchy restored</a:t>
            </a:r>
          </a:p>
          <a:p>
            <a:pPr lvl="1"/>
            <a:r>
              <a:rPr lang="en-US" sz="1500" dirty="0"/>
              <a:t>1662 Act of Uniformity</a:t>
            </a:r>
          </a:p>
          <a:p>
            <a:pPr lvl="1"/>
            <a:r>
              <a:rPr lang="en-US" sz="1500" dirty="0"/>
              <a:t>1663 Rhode Island</a:t>
            </a:r>
          </a:p>
          <a:p>
            <a:pPr lvl="1"/>
            <a:r>
              <a:rPr lang="en-US" sz="1500" dirty="0"/>
              <a:t>1664 Delaware</a:t>
            </a:r>
          </a:p>
          <a:p>
            <a:pPr lvl="1"/>
            <a:r>
              <a:rPr lang="en-US" sz="1500" dirty="0"/>
              <a:t>1664 New Jersey</a:t>
            </a:r>
          </a:p>
          <a:p>
            <a:pPr lvl="1"/>
            <a:r>
              <a:rPr lang="en-US" sz="1500" dirty="0"/>
              <a:t>1665 Great Plague of London (7k/</a:t>
            </a:r>
            <a:r>
              <a:rPr lang="en-US" sz="1500" dirty="0" err="1"/>
              <a:t>wk</a:t>
            </a:r>
            <a:r>
              <a:rPr lang="en-US" sz="1500" dirty="0"/>
              <a:t>)</a:t>
            </a:r>
          </a:p>
          <a:p>
            <a:pPr lvl="1"/>
            <a:r>
              <a:rPr lang="en-US" sz="1500" dirty="0"/>
              <a:t>1666 Great Fire of London </a:t>
            </a:r>
          </a:p>
          <a:p>
            <a:pPr lvl="1"/>
            <a:r>
              <a:rPr lang="en-US" sz="1500" dirty="0"/>
              <a:t>1671-1684 Calculus</a:t>
            </a:r>
          </a:p>
          <a:p>
            <a:pPr lvl="1"/>
            <a:r>
              <a:rPr lang="en-US" sz="1500" dirty="0"/>
              <a:t>1675-1678 King Philip’s War</a:t>
            </a:r>
          </a:p>
          <a:p>
            <a:pPr lvl="1"/>
            <a:r>
              <a:rPr lang="en-US" sz="1500" dirty="0"/>
              <a:t>1676 Bacon’s Rebellion</a:t>
            </a:r>
          </a:p>
          <a:p>
            <a:pPr lvl="1"/>
            <a:r>
              <a:rPr lang="en-US" sz="1500" dirty="0"/>
              <a:t>1682 Pennsylvania</a:t>
            </a:r>
          </a:p>
          <a:p>
            <a:pPr lvl="1"/>
            <a:r>
              <a:rPr lang="en-US" sz="1500" dirty="0"/>
              <a:t>1685 Revoke Edict of Nantes</a:t>
            </a:r>
          </a:p>
          <a:p>
            <a:pPr lvl="1"/>
            <a:r>
              <a:rPr lang="en-US" sz="1500" dirty="0"/>
              <a:t>1687-1789 Age of Enlightenment</a:t>
            </a:r>
          </a:p>
          <a:p>
            <a:pPr lvl="1"/>
            <a:r>
              <a:rPr lang="en-US" sz="1500" dirty="0"/>
              <a:t>1688 Glorious Revolution</a:t>
            </a:r>
          </a:p>
          <a:p>
            <a:pPr lvl="1"/>
            <a:r>
              <a:rPr lang="en-US" sz="1500" dirty="0"/>
              <a:t>1689 2</a:t>
            </a:r>
            <a:r>
              <a:rPr lang="en-US" sz="1500" baseline="30000" dirty="0"/>
              <a:t>nd</a:t>
            </a:r>
            <a:r>
              <a:rPr lang="en-US" sz="1500" dirty="0"/>
              <a:t> London Baptist, Toleration Acts</a:t>
            </a:r>
          </a:p>
          <a:p>
            <a:pPr lvl="1"/>
            <a:r>
              <a:rPr lang="en-US" sz="1500" dirty="0"/>
              <a:t>1692-1693 Salem witch trials</a:t>
            </a:r>
          </a:p>
          <a:p>
            <a:pPr lvl="1"/>
            <a:r>
              <a:rPr lang="en-US" sz="1500" dirty="0"/>
              <a:t>1694 College of William and Mary (Anglican)</a:t>
            </a:r>
          </a:p>
          <a:p>
            <a:pPr lvl="1"/>
            <a:r>
              <a:rPr lang="en-US" sz="1500" dirty="0"/>
              <a:t>1696 King William’s School (Anglican) –absorbed by St. John’s College</a:t>
            </a:r>
          </a:p>
          <a:p>
            <a:pPr lvl="1"/>
            <a:r>
              <a:rPr lang="en-US" sz="1500" dirty="0"/>
              <a:t>1701 Yale (Congregational)</a:t>
            </a:r>
          </a:p>
        </p:txBody>
      </p:sp>
    </p:spTree>
    <p:extLst>
      <p:ext uri="{BB962C8B-B14F-4D97-AF65-F5344CB8AC3E}">
        <p14:creationId xmlns:p14="http://schemas.microsoft.com/office/powerpoint/2010/main" val="222970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D1515-1C5F-8E98-28BC-832F9ABF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106264-4C78-75A2-2F11-93F5A34DA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"/>
            <a:ext cx="12192000" cy="68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2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CC91-060E-51AB-AF03-00AF6370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7242175" cy="1325563"/>
          </a:xfrm>
        </p:spPr>
        <p:txBody>
          <a:bodyPr/>
          <a:lstStyle/>
          <a:p>
            <a:r>
              <a:rPr lang="en-US" dirty="0"/>
              <a:t>Richard </a:t>
            </a:r>
            <a:r>
              <a:rPr lang="en-US" dirty="0" err="1"/>
              <a:t>Sibbes</a:t>
            </a:r>
            <a:r>
              <a:rPr lang="en-US" dirty="0"/>
              <a:t> (1577-1635)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70FCA-957B-83FB-3A2C-5E2F57EB2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2073"/>
            <a:ext cx="7242175" cy="5477672"/>
          </a:xfrm>
        </p:spPr>
        <p:txBody>
          <a:bodyPr/>
          <a:lstStyle/>
          <a:p>
            <a:r>
              <a:rPr lang="en-US" dirty="0"/>
              <a:t>Born Suffolk; studied Cambridge</a:t>
            </a:r>
          </a:p>
          <a:p>
            <a:r>
              <a:rPr lang="en-US" dirty="0"/>
              <a:t>Called “honey tongued”</a:t>
            </a:r>
          </a:p>
          <a:p>
            <a:r>
              <a:rPr lang="en-US" dirty="0"/>
              <a:t>1629 The Saint’s Cordial</a:t>
            </a:r>
          </a:p>
          <a:p>
            <a:r>
              <a:rPr lang="en-US" dirty="0"/>
              <a:t>1631 Bruised reed and smoking flax</a:t>
            </a:r>
          </a:p>
          <a:p>
            <a:r>
              <a:rPr lang="en-US" dirty="0"/>
              <a:t>1635 The Soules Conflict</a:t>
            </a:r>
          </a:p>
          <a:p>
            <a:r>
              <a:rPr lang="en-US" dirty="0"/>
              <a:t>“There is more mercy in Christ than sin in us.”</a:t>
            </a:r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FB28FFBC-4131-E44B-E8A3-ED174F652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0"/>
            <a:ext cx="4949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24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94FC5-D8EA-FC3B-4B10-4D094A21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6654800" cy="1325563"/>
          </a:xfrm>
        </p:spPr>
        <p:txBody>
          <a:bodyPr/>
          <a:lstStyle/>
          <a:p>
            <a:r>
              <a:rPr lang="en-US" dirty="0"/>
              <a:t>John Owen (1616-1683)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FD720-1418-B43F-17F6-2C66FB43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5235"/>
            <a:ext cx="6654800" cy="5384510"/>
          </a:xfrm>
        </p:spPr>
        <p:txBody>
          <a:bodyPr/>
          <a:lstStyle/>
          <a:p>
            <a:r>
              <a:rPr lang="en-US" dirty="0"/>
              <a:t>Welsh; Oxford trained</a:t>
            </a:r>
          </a:p>
          <a:p>
            <a:r>
              <a:rPr lang="en-US" dirty="0"/>
              <a:t>Christ Centered; 9 vols on Holy Spirit</a:t>
            </a:r>
          </a:p>
          <a:p>
            <a:r>
              <a:rPr lang="en-US" dirty="0"/>
              <a:t>1637 driven from Oxford by Laud’s statutes</a:t>
            </a:r>
          </a:p>
          <a:p>
            <a:r>
              <a:rPr lang="en-US" dirty="0"/>
              <a:t>Sided with Parliament</a:t>
            </a:r>
          </a:p>
          <a:p>
            <a:r>
              <a:rPr lang="en-US" dirty="0"/>
              <a:t>1642 The Display of Arminianism</a:t>
            </a:r>
          </a:p>
          <a:p>
            <a:r>
              <a:rPr lang="en-US" dirty="0"/>
              <a:t>1647 The Death of Death in the Death of Christ</a:t>
            </a:r>
          </a:p>
          <a:p>
            <a:r>
              <a:rPr lang="en-US" dirty="0"/>
              <a:t>Cromwell’s chaplain</a:t>
            </a:r>
          </a:p>
          <a:p>
            <a:r>
              <a:rPr lang="en-US" dirty="0"/>
              <a:t>1663 invited to pastor in Boston</a:t>
            </a:r>
          </a:p>
        </p:txBody>
      </p:sp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0BC9F0EE-FEF1-8952-510D-4B621024F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3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C6BD-4C30-59E1-6611-D55E6D91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6465887" cy="1325563"/>
          </a:xfrm>
        </p:spPr>
        <p:txBody>
          <a:bodyPr/>
          <a:lstStyle/>
          <a:p>
            <a:r>
              <a:rPr lang="en-US" dirty="0"/>
              <a:t>John Bunyan (1628-1688)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A0097-2120-DB9A-EEFE-EE15CADC6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4784"/>
            <a:ext cx="6465887" cy="5443216"/>
          </a:xfrm>
        </p:spPr>
        <p:txBody>
          <a:bodyPr/>
          <a:lstStyle/>
          <a:p>
            <a:r>
              <a:rPr lang="en-US" dirty="0"/>
              <a:t>Fought on </a:t>
            </a:r>
            <a:r>
              <a:rPr lang="en-US" dirty="0" err="1"/>
              <a:t>Parilmentary</a:t>
            </a:r>
            <a:r>
              <a:rPr lang="en-US" dirty="0"/>
              <a:t> side</a:t>
            </a:r>
          </a:p>
          <a:p>
            <a:r>
              <a:rPr lang="en-US" dirty="0"/>
              <a:t>Worked as Tinker</a:t>
            </a:r>
          </a:p>
          <a:p>
            <a:r>
              <a:rPr lang="en-US" dirty="0"/>
              <a:t>1656 Gospel truths opened</a:t>
            </a:r>
          </a:p>
          <a:p>
            <a:r>
              <a:rPr lang="en-US" dirty="0"/>
              <a:t>1658 wife died (four young kids, 1 blind)</a:t>
            </a:r>
          </a:p>
          <a:p>
            <a:pPr lvl="1"/>
            <a:r>
              <a:rPr lang="en-US" dirty="0"/>
              <a:t>Remarries</a:t>
            </a:r>
          </a:p>
          <a:p>
            <a:r>
              <a:rPr lang="en-US" dirty="0"/>
              <a:t>1560 12 years of imprisonment</a:t>
            </a:r>
          </a:p>
          <a:p>
            <a:pPr lvl="1"/>
            <a:r>
              <a:rPr lang="en-US" dirty="0" err="1"/>
              <a:t>Occassionally</a:t>
            </a:r>
            <a:r>
              <a:rPr lang="en-US" dirty="0"/>
              <a:t> released</a:t>
            </a:r>
          </a:p>
          <a:p>
            <a:pPr lvl="1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child</a:t>
            </a:r>
          </a:p>
          <a:p>
            <a:pPr lvl="1"/>
            <a:r>
              <a:rPr lang="en-US" dirty="0"/>
              <a:t>Wrote grace abounding &amp; Pilgrim’s progress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1684 portrait of Bunyan by Thomas Sadler">
            <a:extLst>
              <a:ext uri="{FF2B5EF4-FFF2-40B4-BE49-F238E27FC236}">
                <a16:creationId xmlns:a16="http://schemas.microsoft.com/office/drawing/2014/main" id="{428788C4-82FF-49D7-B538-E242D81CA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7" y="0"/>
            <a:ext cx="5726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77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562</Words>
  <Application>Microsoft Office PowerPoint</Application>
  <PresentationFormat>Widescreen</PresentationFormat>
  <Paragraphs>122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Church History</vt:lpstr>
      <vt:lpstr>17th Century (A) </vt:lpstr>
      <vt:lpstr>17th Century (B) </vt:lpstr>
      <vt:lpstr>PowerPoint Presentation</vt:lpstr>
      <vt:lpstr>Richard Sibbes (1577-1635)</vt:lpstr>
      <vt:lpstr>John Owen (1616-1683)</vt:lpstr>
      <vt:lpstr>John Bunyan (1628-1688)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Schubert, Keith</dc:creator>
  <cp:lastModifiedBy>Schubert, Keith</cp:lastModifiedBy>
  <cp:revision>13</cp:revision>
  <cp:lastPrinted>2026-03-25T18:09:15Z</cp:lastPrinted>
  <dcterms:created xsi:type="dcterms:W3CDTF">2025-08-22T04:11:21Z</dcterms:created>
  <dcterms:modified xsi:type="dcterms:W3CDTF">2026-03-26T00:30:24Z</dcterms:modified>
</cp:coreProperties>
</file>