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8" r:id="rId3"/>
    <p:sldId id="263" r:id="rId4"/>
    <p:sldId id="264" r:id="rId5"/>
    <p:sldId id="262" r:id="rId6"/>
    <p:sldId id="266"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4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05A5D-98AD-4538-9CCC-3780E2EF9EED}"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5682E-2743-491F-83AF-1A55F5C9A6D4}" type="slidenum">
              <a:rPr lang="en-US" smtClean="0"/>
              <a:t>‹#›</a:t>
            </a:fld>
            <a:endParaRPr lang="en-US"/>
          </a:p>
        </p:txBody>
      </p:sp>
    </p:spTree>
    <p:extLst>
      <p:ext uri="{BB962C8B-B14F-4D97-AF65-F5344CB8AC3E}">
        <p14:creationId xmlns:p14="http://schemas.microsoft.com/office/powerpoint/2010/main" val="428840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85682E-2743-491F-83AF-1A55F5C9A6D4}" type="slidenum">
              <a:rPr lang="en-US" smtClean="0"/>
              <a:t>1</a:t>
            </a:fld>
            <a:endParaRPr lang="en-US"/>
          </a:p>
        </p:txBody>
      </p:sp>
    </p:spTree>
    <p:extLst>
      <p:ext uri="{BB962C8B-B14F-4D97-AF65-F5344CB8AC3E}">
        <p14:creationId xmlns:p14="http://schemas.microsoft.com/office/powerpoint/2010/main" val="67982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6A5C-0F45-EF9B-92A9-5F8BD1EE3D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9FEA0-4F4E-9315-2CDD-3E87ACDAA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DF9C9-FF1F-416F-C9D4-9A9A6C194966}"/>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5" name="Footer Placeholder 4">
            <a:extLst>
              <a:ext uri="{FF2B5EF4-FFF2-40B4-BE49-F238E27FC236}">
                <a16:creationId xmlns:a16="http://schemas.microsoft.com/office/drawing/2014/main" id="{3DA9D4A5-9F9D-A1F2-78C4-39608E7CA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16C02-062D-9382-2A38-06849970B6E2}"/>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77565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1464-B9F3-2645-2C0E-E2DEB6F67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1C423-9D81-64D0-058C-23B0301F6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D1D5A-DE72-6A0B-AE54-9FA2133A1DCA}"/>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5" name="Footer Placeholder 4">
            <a:extLst>
              <a:ext uri="{FF2B5EF4-FFF2-40B4-BE49-F238E27FC236}">
                <a16:creationId xmlns:a16="http://schemas.microsoft.com/office/drawing/2014/main" id="{DC360FFE-F278-2706-AFB1-BABC7FDD2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D9564-E108-C074-0169-D763ECF170FC}"/>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85657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28FDD-9C8C-70E5-1DB2-74E2167ABD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2500D7-B1FE-0C01-11B0-164675199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D5AE7-C028-4499-B6DD-A2217AE4A1FD}"/>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5" name="Footer Placeholder 4">
            <a:extLst>
              <a:ext uri="{FF2B5EF4-FFF2-40B4-BE49-F238E27FC236}">
                <a16:creationId xmlns:a16="http://schemas.microsoft.com/office/drawing/2014/main" id="{E1490B1E-1476-1A11-1896-5F72C65E7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73B46-9149-5118-EBFC-765968CA706A}"/>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34957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DD6B-9034-59CD-A0D9-6DEAA9246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2B9AD-B827-290C-2369-A311CF476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D28FB-FD6B-9B25-0D30-477F73F85D03}"/>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5" name="Footer Placeholder 4">
            <a:extLst>
              <a:ext uri="{FF2B5EF4-FFF2-40B4-BE49-F238E27FC236}">
                <a16:creationId xmlns:a16="http://schemas.microsoft.com/office/drawing/2014/main" id="{4F6D5F08-5610-B6D3-7F2E-54554E449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9FB10-B336-C7E7-1629-6EAC95DB4DCA}"/>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95694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1200-FC6E-F7D8-7769-6E9665150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CD553-F3DC-42C2-0586-0C252CBABA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0E97B-15F6-8290-D33F-5CF704BFC9CC}"/>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5" name="Footer Placeholder 4">
            <a:extLst>
              <a:ext uri="{FF2B5EF4-FFF2-40B4-BE49-F238E27FC236}">
                <a16:creationId xmlns:a16="http://schemas.microsoft.com/office/drawing/2014/main" id="{9B013942-3ECB-7E16-C7AF-5FB8C36DF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5E010-54A6-A432-5200-84CBFAD3815E}"/>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94308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47A8-38EE-3C5F-F1CB-8F458E4AB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39D01-92CE-2F73-9479-CC575256E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D157F-99DF-D019-9200-C2A99C363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A868F-E831-1F5F-0025-CB74B2DACBE8}"/>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6" name="Footer Placeholder 5">
            <a:extLst>
              <a:ext uri="{FF2B5EF4-FFF2-40B4-BE49-F238E27FC236}">
                <a16:creationId xmlns:a16="http://schemas.microsoft.com/office/drawing/2014/main" id="{57925354-62B3-674F-2516-5ABD7FD9A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64360-FE56-0037-1FAA-4C15DD169C7E}"/>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150055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D43A-05C0-2B40-E853-27D072961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DD97C-B4A0-C1E1-8F06-2A8CE4B30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F57CCC-00C0-89D2-0B74-2A3CC1201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61466C-6486-0066-B95F-700B65A15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DC7E9-B939-7A38-5660-34047CF7C3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0A08E-F65F-3689-AFD3-D9C8ADF97DBA}"/>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8" name="Footer Placeholder 7">
            <a:extLst>
              <a:ext uri="{FF2B5EF4-FFF2-40B4-BE49-F238E27FC236}">
                <a16:creationId xmlns:a16="http://schemas.microsoft.com/office/drawing/2014/main" id="{DA957A8D-E6D7-BA73-92EF-B50B7EDB72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4E844-6378-F5F9-6F40-F81C8B175A9D}"/>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65653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A771-BDE3-6DD3-F648-ADC7569D8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948666-4AC8-E88C-3028-54159070450A}"/>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4" name="Footer Placeholder 3">
            <a:extLst>
              <a:ext uri="{FF2B5EF4-FFF2-40B4-BE49-F238E27FC236}">
                <a16:creationId xmlns:a16="http://schemas.microsoft.com/office/drawing/2014/main" id="{4939AC21-3D89-8D58-2AD7-6F736E7EBF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F0F6E-5804-D03B-62AA-4A94DBF18538}"/>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371813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84CF0-2E84-CEBC-8CE2-AA8F5B2C2D7E}"/>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3" name="Footer Placeholder 2">
            <a:extLst>
              <a:ext uri="{FF2B5EF4-FFF2-40B4-BE49-F238E27FC236}">
                <a16:creationId xmlns:a16="http://schemas.microsoft.com/office/drawing/2014/main" id="{83BE1C45-D36E-DEDF-6F76-0B2F95413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E382D-3BF8-4548-ADA7-98111A733555}"/>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07345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5EAE-C22F-21AF-144F-33ECF6800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9C14B-789D-49A3-0CA5-F2438973A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4FE9D-B5D1-BEFB-F490-83D022A7B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F7BF6-87B6-A306-36D6-140B785B01C8}"/>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6" name="Footer Placeholder 5">
            <a:extLst>
              <a:ext uri="{FF2B5EF4-FFF2-40B4-BE49-F238E27FC236}">
                <a16:creationId xmlns:a16="http://schemas.microsoft.com/office/drawing/2014/main" id="{BFAB22FB-399F-6BE5-191B-58EF87D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60E51-CF8C-2652-BA22-9F23B62D81B0}"/>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385758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E6BB-617C-30C4-DE05-CE79A3947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3B85C3-CD25-0D4E-52C3-6F6DE6582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66F89-7FD3-939F-3420-35095E36B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C153A-C0C7-320A-6BCE-2FCCB83AAEC7}"/>
              </a:ext>
            </a:extLst>
          </p:cNvPr>
          <p:cNvSpPr>
            <a:spLocks noGrp="1"/>
          </p:cNvSpPr>
          <p:nvPr>
            <p:ph type="dt" sz="half" idx="10"/>
          </p:nvPr>
        </p:nvSpPr>
        <p:spPr/>
        <p:txBody>
          <a:bodyPr/>
          <a:lstStyle/>
          <a:p>
            <a:fld id="{BD10A238-9EDA-493A-BFAC-FC6A8E7438B0}" type="datetimeFigureOut">
              <a:rPr lang="en-US" smtClean="0"/>
              <a:t>4/15/2026</a:t>
            </a:fld>
            <a:endParaRPr lang="en-US"/>
          </a:p>
        </p:txBody>
      </p:sp>
      <p:sp>
        <p:nvSpPr>
          <p:cNvPr id="6" name="Footer Placeholder 5">
            <a:extLst>
              <a:ext uri="{FF2B5EF4-FFF2-40B4-BE49-F238E27FC236}">
                <a16:creationId xmlns:a16="http://schemas.microsoft.com/office/drawing/2014/main" id="{BC97A4EF-DC35-563D-8F1C-1AAF986BC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E587-7DB6-F74A-DF46-62A9D5A2B8F6}"/>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18459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13206-B415-65EF-8E19-09ED4053A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1E67B-2824-2AC0-8F1C-2AD02CC7E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A3CCB-51B9-CD04-1C33-73CBC0E69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10A238-9EDA-493A-BFAC-FC6A8E7438B0}" type="datetimeFigureOut">
              <a:rPr lang="en-US" smtClean="0"/>
              <a:t>4/15/2026</a:t>
            </a:fld>
            <a:endParaRPr lang="en-US"/>
          </a:p>
        </p:txBody>
      </p:sp>
      <p:sp>
        <p:nvSpPr>
          <p:cNvPr id="5" name="Footer Placeholder 4">
            <a:extLst>
              <a:ext uri="{FF2B5EF4-FFF2-40B4-BE49-F238E27FC236}">
                <a16:creationId xmlns:a16="http://schemas.microsoft.com/office/drawing/2014/main" id="{5D3083B6-59F1-83E1-23D2-2E2D3AFF6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3FDFF0-BE72-0391-30CC-7BAB33DD3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4C2942-9933-46D0-8173-A57C5174C932}" type="slidenum">
              <a:rPr lang="en-US" smtClean="0"/>
              <a:t>‹#›</a:t>
            </a:fld>
            <a:endParaRPr lang="en-US"/>
          </a:p>
        </p:txBody>
      </p:sp>
    </p:spTree>
    <p:extLst>
      <p:ext uri="{BB962C8B-B14F-4D97-AF65-F5344CB8AC3E}">
        <p14:creationId xmlns:p14="http://schemas.microsoft.com/office/powerpoint/2010/main" val="357800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6E32-AE4F-A2FC-91CE-9A34FE4CF574}"/>
              </a:ext>
            </a:extLst>
          </p:cNvPr>
          <p:cNvSpPr>
            <a:spLocks noGrp="1"/>
          </p:cNvSpPr>
          <p:nvPr>
            <p:ph type="ctrTitle"/>
          </p:nvPr>
        </p:nvSpPr>
        <p:spPr/>
        <p:txBody>
          <a:bodyPr/>
          <a:lstStyle/>
          <a:p>
            <a:r>
              <a:rPr lang="en-US" dirty="0"/>
              <a:t>Church History</a:t>
            </a:r>
          </a:p>
        </p:txBody>
      </p:sp>
      <p:sp>
        <p:nvSpPr>
          <p:cNvPr id="3" name="Subtitle 2">
            <a:extLst>
              <a:ext uri="{FF2B5EF4-FFF2-40B4-BE49-F238E27FC236}">
                <a16:creationId xmlns:a16="http://schemas.microsoft.com/office/drawing/2014/main" id="{8B448C3E-9BC5-675D-5A3D-69CFDBF65A5A}"/>
              </a:ext>
            </a:extLst>
          </p:cNvPr>
          <p:cNvSpPr>
            <a:spLocks noGrp="1"/>
          </p:cNvSpPr>
          <p:nvPr>
            <p:ph type="subTitle" idx="1"/>
          </p:nvPr>
        </p:nvSpPr>
        <p:spPr/>
        <p:txBody>
          <a:bodyPr/>
          <a:lstStyle/>
          <a:p>
            <a:r>
              <a:rPr lang="en-US"/>
              <a:t>The second millennium</a:t>
            </a:r>
            <a:endParaRPr lang="en-US" dirty="0"/>
          </a:p>
        </p:txBody>
      </p:sp>
    </p:spTree>
    <p:extLst>
      <p:ext uri="{BB962C8B-B14F-4D97-AF65-F5344CB8AC3E}">
        <p14:creationId xmlns:p14="http://schemas.microsoft.com/office/powerpoint/2010/main" val="90880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C264-35E5-4918-8526-B62D1ABF80D1}"/>
              </a:ext>
            </a:extLst>
          </p:cNvPr>
          <p:cNvSpPr>
            <a:spLocks noGrp="1"/>
          </p:cNvSpPr>
          <p:nvPr>
            <p:ph type="title"/>
          </p:nvPr>
        </p:nvSpPr>
        <p:spPr>
          <a:xfrm>
            <a:off x="0" y="18255"/>
            <a:ext cx="7372350" cy="1325563"/>
          </a:xfrm>
        </p:spPr>
        <p:txBody>
          <a:bodyPr/>
          <a:lstStyle/>
          <a:p>
            <a:r>
              <a:rPr lang="en-US" dirty="0"/>
              <a:t>19</a:t>
            </a:r>
            <a:r>
              <a:rPr lang="en-US" baseline="30000" dirty="0"/>
              <a:t>th</a:t>
            </a:r>
            <a:r>
              <a:rPr lang="en-US" dirty="0"/>
              <a:t> Century</a:t>
            </a:r>
          </a:p>
        </p:txBody>
      </p:sp>
      <p:sp>
        <p:nvSpPr>
          <p:cNvPr id="3" name="Content Placeholder 2">
            <a:extLst>
              <a:ext uri="{FF2B5EF4-FFF2-40B4-BE49-F238E27FC236}">
                <a16:creationId xmlns:a16="http://schemas.microsoft.com/office/drawing/2014/main" id="{EC73336A-CC41-315A-8A55-BF9B1BCBE35D}"/>
              </a:ext>
            </a:extLst>
          </p:cNvPr>
          <p:cNvSpPr>
            <a:spLocks noGrp="1"/>
          </p:cNvSpPr>
          <p:nvPr>
            <p:ph idx="1"/>
          </p:nvPr>
        </p:nvSpPr>
        <p:spPr>
          <a:xfrm>
            <a:off x="0" y="1343819"/>
            <a:ext cx="6096000" cy="1956430"/>
          </a:xfrm>
        </p:spPr>
        <p:txBody>
          <a:bodyPr/>
          <a:lstStyle/>
          <a:p>
            <a:r>
              <a:rPr lang="en-US" dirty="0"/>
              <a:t>People</a:t>
            </a:r>
          </a:p>
          <a:p>
            <a:pPr lvl="1"/>
            <a:r>
              <a:rPr lang="en-US" dirty="0"/>
              <a:t>William Carey  (1761-1834)</a:t>
            </a:r>
          </a:p>
          <a:p>
            <a:pPr lvl="1"/>
            <a:r>
              <a:rPr lang="en-US" dirty="0"/>
              <a:t>JC Ryle (1816–1900)</a:t>
            </a:r>
          </a:p>
          <a:p>
            <a:pPr lvl="1"/>
            <a:r>
              <a:rPr lang="en-US" dirty="0"/>
              <a:t>Charles Haddon Spurgeon (1834-1892) </a:t>
            </a:r>
          </a:p>
        </p:txBody>
      </p:sp>
      <p:sp>
        <p:nvSpPr>
          <p:cNvPr id="4" name="Content Placeholder 2">
            <a:extLst>
              <a:ext uri="{FF2B5EF4-FFF2-40B4-BE49-F238E27FC236}">
                <a16:creationId xmlns:a16="http://schemas.microsoft.com/office/drawing/2014/main" id="{0F4179EC-70CD-3CB1-DFE2-EA990BB512A4}"/>
              </a:ext>
            </a:extLst>
          </p:cNvPr>
          <p:cNvSpPr txBox="1">
            <a:spLocks/>
          </p:cNvSpPr>
          <p:nvPr/>
        </p:nvSpPr>
        <p:spPr>
          <a:xfrm>
            <a:off x="6096000" y="-4605"/>
            <a:ext cx="6096000" cy="6844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Events</a:t>
            </a:r>
          </a:p>
          <a:p>
            <a:r>
              <a:rPr lang="en-US" dirty="0"/>
              <a:t>1742 Philadelphia Confession of Faith (Particular Baptist)</a:t>
            </a:r>
          </a:p>
          <a:p>
            <a:r>
              <a:rPr lang="en-US" dirty="0"/>
              <a:t>1833 New Hampshire Confession of Faith (Particular Baptist)</a:t>
            </a:r>
          </a:p>
          <a:p>
            <a:r>
              <a:rPr lang="en-US" dirty="0"/>
              <a:t>1834 A Treatise on the Faith of the Freewill Baptists (General Baptist)</a:t>
            </a:r>
          </a:p>
          <a:p>
            <a:r>
              <a:rPr lang="en-US" dirty="0"/>
              <a:t>1925 Baptist Faith and Message - revised in 1963, 1998 and 2000 (Although originating from a Particular Baptist heritage, the Baptist Faith and Message, as variously revised, is theologically broad enough to include both General Baptists and Particular Baptists)</a:t>
            </a:r>
          </a:p>
        </p:txBody>
      </p:sp>
      <p:sp>
        <p:nvSpPr>
          <p:cNvPr id="6" name="TextBox 5">
            <a:extLst>
              <a:ext uri="{FF2B5EF4-FFF2-40B4-BE49-F238E27FC236}">
                <a16:creationId xmlns:a16="http://schemas.microsoft.com/office/drawing/2014/main" id="{3ABAE31A-BF66-DFCC-F71B-D413693F53DA}"/>
              </a:ext>
            </a:extLst>
          </p:cNvPr>
          <p:cNvSpPr txBox="1"/>
          <p:nvPr/>
        </p:nvSpPr>
        <p:spPr>
          <a:xfrm>
            <a:off x="286407" y="4702459"/>
            <a:ext cx="6227378" cy="1354217"/>
          </a:xfrm>
          <a:prstGeom prst="rect">
            <a:avLst/>
          </a:prstGeom>
          <a:noFill/>
        </p:spPr>
        <p:txBody>
          <a:bodyPr wrap="square">
            <a:spAutoFit/>
          </a:bodyPr>
          <a:lstStyle/>
          <a:p>
            <a:r>
              <a:rPr lang="en-US" sz="2800" i="0" dirty="0">
                <a:solidFill>
                  <a:srgbClr val="212529"/>
                </a:solidFill>
                <a:effectLst/>
                <a:latin typeface="GregorRegular"/>
              </a:rPr>
              <a:t>Other points of interest</a:t>
            </a:r>
          </a:p>
          <a:p>
            <a:r>
              <a:rPr lang="en-US" dirty="0">
                <a:solidFill>
                  <a:srgbClr val="212529"/>
                </a:solidFill>
                <a:latin typeface="GregorRegular"/>
              </a:rPr>
              <a:t>1846 Free Will Baptists license Ruby Knapp Bixby as preacher</a:t>
            </a:r>
          </a:p>
          <a:p>
            <a:r>
              <a:rPr lang="en-US" i="0" dirty="0">
                <a:solidFill>
                  <a:srgbClr val="212529"/>
                </a:solidFill>
                <a:effectLst/>
                <a:latin typeface="GregorRegular"/>
              </a:rPr>
              <a:t>1873 Lottie Moon goes to China</a:t>
            </a:r>
            <a:r>
              <a:rPr lang="en-US" b="0" i="0" dirty="0">
                <a:solidFill>
                  <a:srgbClr val="212529"/>
                </a:solidFill>
                <a:effectLst/>
                <a:latin typeface="GregorRegular"/>
              </a:rPr>
              <a:t>.</a:t>
            </a:r>
          </a:p>
          <a:p>
            <a:r>
              <a:rPr lang="en-US" dirty="0">
                <a:solidFill>
                  <a:srgbClr val="212529"/>
                </a:solidFill>
                <a:latin typeface="GregorRegular"/>
              </a:rPr>
              <a:t>1888 Annie Armstrong creates Woman’s Missionary Union</a:t>
            </a:r>
            <a:endParaRPr lang="en-US" dirty="0"/>
          </a:p>
        </p:txBody>
      </p:sp>
    </p:spTree>
    <p:extLst>
      <p:ext uri="{BB962C8B-B14F-4D97-AF65-F5344CB8AC3E}">
        <p14:creationId xmlns:p14="http://schemas.microsoft.com/office/powerpoint/2010/main" val="190952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88FC-0978-5ECB-C521-1AEBD125105B}"/>
              </a:ext>
            </a:extLst>
          </p:cNvPr>
          <p:cNvSpPr>
            <a:spLocks noGrp="1"/>
          </p:cNvSpPr>
          <p:nvPr>
            <p:ph type="title"/>
          </p:nvPr>
        </p:nvSpPr>
        <p:spPr/>
        <p:txBody>
          <a:bodyPr/>
          <a:lstStyle/>
          <a:p>
            <a:r>
              <a:rPr lang="en-US" dirty="0"/>
              <a:t>Baptist </a:t>
            </a:r>
            <a:r>
              <a:rPr lang="en-US" dirty="0" err="1"/>
              <a:t>Denoms</a:t>
            </a:r>
            <a:endParaRPr lang="en-US" dirty="0"/>
          </a:p>
        </p:txBody>
      </p:sp>
      <p:sp>
        <p:nvSpPr>
          <p:cNvPr id="4" name="TextBox 3">
            <a:extLst>
              <a:ext uri="{FF2B5EF4-FFF2-40B4-BE49-F238E27FC236}">
                <a16:creationId xmlns:a16="http://schemas.microsoft.com/office/drawing/2014/main" id="{3346B3BA-677A-089C-A37D-0C5F63038415}"/>
              </a:ext>
            </a:extLst>
          </p:cNvPr>
          <p:cNvSpPr txBox="1"/>
          <p:nvPr/>
        </p:nvSpPr>
        <p:spPr>
          <a:xfrm>
            <a:off x="1304309" y="1260771"/>
            <a:ext cx="114993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Particular</a:t>
            </a:r>
          </a:p>
        </p:txBody>
      </p:sp>
      <p:sp>
        <p:nvSpPr>
          <p:cNvPr id="5" name="TextBox 4">
            <a:extLst>
              <a:ext uri="{FF2B5EF4-FFF2-40B4-BE49-F238E27FC236}">
                <a16:creationId xmlns:a16="http://schemas.microsoft.com/office/drawing/2014/main" id="{335231D8-6454-CFEF-4AD7-976F56E97212}"/>
              </a:ext>
            </a:extLst>
          </p:cNvPr>
          <p:cNvSpPr txBox="1"/>
          <p:nvPr/>
        </p:nvSpPr>
        <p:spPr>
          <a:xfrm>
            <a:off x="7866994" y="1891862"/>
            <a:ext cx="97129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General</a:t>
            </a:r>
          </a:p>
        </p:txBody>
      </p:sp>
      <p:sp>
        <p:nvSpPr>
          <p:cNvPr id="6" name="TextBox 5">
            <a:extLst>
              <a:ext uri="{FF2B5EF4-FFF2-40B4-BE49-F238E27FC236}">
                <a16:creationId xmlns:a16="http://schemas.microsoft.com/office/drawing/2014/main" id="{992C232E-29DE-9007-FE93-EC40DA68FE35}"/>
              </a:ext>
            </a:extLst>
          </p:cNvPr>
          <p:cNvSpPr txBox="1"/>
          <p:nvPr/>
        </p:nvSpPr>
        <p:spPr>
          <a:xfrm>
            <a:off x="8240111" y="2520910"/>
            <a:ext cx="100822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Free will</a:t>
            </a:r>
          </a:p>
        </p:txBody>
      </p:sp>
      <p:sp>
        <p:nvSpPr>
          <p:cNvPr id="7" name="TextBox 6">
            <a:extLst>
              <a:ext uri="{FF2B5EF4-FFF2-40B4-BE49-F238E27FC236}">
                <a16:creationId xmlns:a16="http://schemas.microsoft.com/office/drawing/2014/main" id="{788DFF52-2D71-A01E-B513-23CA3A08B295}"/>
              </a:ext>
            </a:extLst>
          </p:cNvPr>
          <p:cNvSpPr txBox="1"/>
          <p:nvPr/>
        </p:nvSpPr>
        <p:spPr>
          <a:xfrm>
            <a:off x="1823619" y="2520910"/>
            <a:ext cx="107709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Separate</a:t>
            </a:r>
          </a:p>
        </p:txBody>
      </p:sp>
      <p:sp>
        <p:nvSpPr>
          <p:cNvPr id="8" name="TextBox 7">
            <a:extLst>
              <a:ext uri="{FF2B5EF4-FFF2-40B4-BE49-F238E27FC236}">
                <a16:creationId xmlns:a16="http://schemas.microsoft.com/office/drawing/2014/main" id="{C6BD118E-062B-BE5B-B185-12F309B96CFF}"/>
              </a:ext>
            </a:extLst>
          </p:cNvPr>
          <p:cNvSpPr txBox="1"/>
          <p:nvPr/>
        </p:nvSpPr>
        <p:spPr>
          <a:xfrm>
            <a:off x="1823619" y="1889819"/>
            <a:ext cx="264476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Philadelphia Association</a:t>
            </a:r>
          </a:p>
        </p:txBody>
      </p:sp>
      <p:sp>
        <p:nvSpPr>
          <p:cNvPr id="9" name="TextBox 8">
            <a:extLst>
              <a:ext uri="{FF2B5EF4-FFF2-40B4-BE49-F238E27FC236}">
                <a16:creationId xmlns:a16="http://schemas.microsoft.com/office/drawing/2014/main" id="{6640A9CF-99D5-8E83-8C41-F57CDF254988}"/>
              </a:ext>
            </a:extLst>
          </p:cNvPr>
          <p:cNvSpPr txBox="1"/>
          <p:nvPr/>
        </p:nvSpPr>
        <p:spPr>
          <a:xfrm>
            <a:off x="3522289" y="2518867"/>
            <a:ext cx="94609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Regular</a:t>
            </a:r>
          </a:p>
        </p:txBody>
      </p:sp>
      <p:sp>
        <p:nvSpPr>
          <p:cNvPr id="10" name="TextBox 9">
            <a:extLst>
              <a:ext uri="{FF2B5EF4-FFF2-40B4-BE49-F238E27FC236}">
                <a16:creationId xmlns:a16="http://schemas.microsoft.com/office/drawing/2014/main" id="{5AD31E81-C9A3-6865-8E4E-FB1A595EE8A1}"/>
              </a:ext>
            </a:extLst>
          </p:cNvPr>
          <p:cNvSpPr txBox="1"/>
          <p:nvPr/>
        </p:nvSpPr>
        <p:spPr>
          <a:xfrm>
            <a:off x="1822593" y="3783093"/>
            <a:ext cx="102868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Triennial</a:t>
            </a:r>
          </a:p>
        </p:txBody>
      </p:sp>
      <p:sp>
        <p:nvSpPr>
          <p:cNvPr id="12" name="TextBox 11">
            <a:extLst>
              <a:ext uri="{FF2B5EF4-FFF2-40B4-BE49-F238E27FC236}">
                <a16:creationId xmlns:a16="http://schemas.microsoft.com/office/drawing/2014/main" id="{F67DB55F-4B9A-9E13-277D-C3D0652A163E}"/>
              </a:ext>
            </a:extLst>
          </p:cNvPr>
          <p:cNvSpPr txBox="1"/>
          <p:nvPr/>
        </p:nvSpPr>
        <p:spPr>
          <a:xfrm>
            <a:off x="1779985" y="5410521"/>
            <a:ext cx="116435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Reformed</a:t>
            </a:r>
          </a:p>
        </p:txBody>
      </p:sp>
      <p:sp>
        <p:nvSpPr>
          <p:cNvPr id="13" name="TextBox 12">
            <a:extLst>
              <a:ext uri="{FF2B5EF4-FFF2-40B4-BE49-F238E27FC236}">
                <a16:creationId xmlns:a16="http://schemas.microsoft.com/office/drawing/2014/main" id="{80328F03-85D4-D143-1EC1-8FFDE8C27B11}"/>
              </a:ext>
            </a:extLst>
          </p:cNvPr>
          <p:cNvSpPr txBox="1"/>
          <p:nvPr/>
        </p:nvSpPr>
        <p:spPr>
          <a:xfrm>
            <a:off x="1822593" y="4412141"/>
            <a:ext cx="107914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Northern</a:t>
            </a:r>
          </a:p>
        </p:txBody>
      </p:sp>
      <p:sp>
        <p:nvSpPr>
          <p:cNvPr id="14" name="TextBox 13">
            <a:extLst>
              <a:ext uri="{FF2B5EF4-FFF2-40B4-BE49-F238E27FC236}">
                <a16:creationId xmlns:a16="http://schemas.microsoft.com/office/drawing/2014/main" id="{D7BA458F-CCAD-2D85-C4D4-81D0748597F8}"/>
              </a:ext>
            </a:extLst>
          </p:cNvPr>
          <p:cNvSpPr txBox="1"/>
          <p:nvPr/>
        </p:nvSpPr>
        <p:spPr>
          <a:xfrm>
            <a:off x="3370581" y="4412141"/>
            <a:ext cx="109677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Southern</a:t>
            </a:r>
          </a:p>
        </p:txBody>
      </p:sp>
      <p:sp>
        <p:nvSpPr>
          <p:cNvPr id="15" name="TextBox 14">
            <a:extLst>
              <a:ext uri="{FF2B5EF4-FFF2-40B4-BE49-F238E27FC236}">
                <a16:creationId xmlns:a16="http://schemas.microsoft.com/office/drawing/2014/main" id="{5012210A-5BA1-BA39-F62C-02E3F14061B7}"/>
              </a:ext>
            </a:extLst>
          </p:cNvPr>
          <p:cNvSpPr txBox="1"/>
          <p:nvPr/>
        </p:nvSpPr>
        <p:spPr>
          <a:xfrm>
            <a:off x="1822593" y="4781473"/>
            <a:ext cx="114191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American</a:t>
            </a:r>
          </a:p>
        </p:txBody>
      </p:sp>
      <p:cxnSp>
        <p:nvCxnSpPr>
          <p:cNvPr id="17" name="Straight Connector 16">
            <a:extLst>
              <a:ext uri="{FF2B5EF4-FFF2-40B4-BE49-F238E27FC236}">
                <a16:creationId xmlns:a16="http://schemas.microsoft.com/office/drawing/2014/main" id="{1C7D10C9-EEB8-7D2C-E5F7-876F984CE519}"/>
              </a:ext>
            </a:extLst>
          </p:cNvPr>
          <p:cNvCxnSpPr>
            <a:stCxn id="7" idx="3"/>
            <a:endCxn id="9" idx="1"/>
          </p:cNvCxnSpPr>
          <p:nvPr/>
        </p:nvCxnSpPr>
        <p:spPr>
          <a:xfrm flipV="1">
            <a:off x="2900709" y="2703533"/>
            <a:ext cx="621580" cy="2043"/>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0761EC-2F64-9F44-E819-8DC7C9A9AB5E}"/>
              </a:ext>
            </a:extLst>
          </p:cNvPr>
          <p:cNvSpPr txBox="1"/>
          <p:nvPr/>
        </p:nvSpPr>
        <p:spPr>
          <a:xfrm>
            <a:off x="321766" y="2382411"/>
            <a:ext cx="1256562" cy="646331"/>
          </a:xfrm>
          <a:prstGeom prst="rect">
            <a:avLst/>
          </a:prstGeom>
          <a:noFill/>
        </p:spPr>
        <p:txBody>
          <a:bodyPr wrap="none" rtlCol="0">
            <a:spAutoFit/>
          </a:bodyPr>
          <a:lstStyle/>
          <a:p>
            <a:r>
              <a:rPr lang="en-US" dirty="0"/>
              <a:t>1</a:t>
            </a:r>
            <a:r>
              <a:rPr lang="en-US" baseline="30000" dirty="0"/>
              <a:t>st</a:t>
            </a:r>
            <a:r>
              <a:rPr lang="en-US" dirty="0"/>
              <a:t> Great </a:t>
            </a:r>
          </a:p>
          <a:p>
            <a:r>
              <a:rPr lang="en-US" dirty="0"/>
              <a:t>Awakening</a:t>
            </a:r>
          </a:p>
        </p:txBody>
      </p:sp>
      <p:sp>
        <p:nvSpPr>
          <p:cNvPr id="19" name="TextBox 18">
            <a:extLst>
              <a:ext uri="{FF2B5EF4-FFF2-40B4-BE49-F238E27FC236}">
                <a16:creationId xmlns:a16="http://schemas.microsoft.com/office/drawing/2014/main" id="{B53547AB-E412-62E8-4FFA-D18B4FBF6DB2}"/>
              </a:ext>
            </a:extLst>
          </p:cNvPr>
          <p:cNvSpPr txBox="1"/>
          <p:nvPr/>
        </p:nvSpPr>
        <p:spPr>
          <a:xfrm>
            <a:off x="320740" y="3644593"/>
            <a:ext cx="1256562" cy="646331"/>
          </a:xfrm>
          <a:prstGeom prst="rect">
            <a:avLst/>
          </a:prstGeom>
          <a:noFill/>
        </p:spPr>
        <p:txBody>
          <a:bodyPr wrap="none" rtlCol="0">
            <a:spAutoFit/>
          </a:bodyPr>
          <a:lstStyle/>
          <a:p>
            <a:r>
              <a:rPr lang="en-US" dirty="0"/>
              <a:t>2</a:t>
            </a:r>
            <a:r>
              <a:rPr lang="en-US" baseline="30000" dirty="0"/>
              <a:t>nd</a:t>
            </a:r>
            <a:r>
              <a:rPr lang="en-US" dirty="0"/>
              <a:t> Great </a:t>
            </a:r>
          </a:p>
          <a:p>
            <a:r>
              <a:rPr lang="en-US" dirty="0"/>
              <a:t>Awakening</a:t>
            </a:r>
          </a:p>
        </p:txBody>
      </p:sp>
      <p:sp>
        <p:nvSpPr>
          <p:cNvPr id="20" name="TextBox 19">
            <a:extLst>
              <a:ext uri="{FF2B5EF4-FFF2-40B4-BE49-F238E27FC236}">
                <a16:creationId xmlns:a16="http://schemas.microsoft.com/office/drawing/2014/main" id="{29733C8E-C4B1-03DB-3B12-B8FAA8E2F140}"/>
              </a:ext>
            </a:extLst>
          </p:cNvPr>
          <p:cNvSpPr txBox="1"/>
          <p:nvPr/>
        </p:nvSpPr>
        <p:spPr>
          <a:xfrm>
            <a:off x="320740" y="4458307"/>
            <a:ext cx="1059970" cy="646331"/>
          </a:xfrm>
          <a:prstGeom prst="rect">
            <a:avLst/>
          </a:prstGeom>
          <a:noFill/>
        </p:spPr>
        <p:txBody>
          <a:bodyPr wrap="none" rtlCol="0">
            <a:spAutoFit/>
          </a:bodyPr>
          <a:lstStyle/>
          <a:p>
            <a:r>
              <a:rPr lang="en-US" dirty="0"/>
              <a:t>Slavery</a:t>
            </a:r>
          </a:p>
          <a:p>
            <a:r>
              <a:rPr lang="en-US" dirty="0"/>
              <a:t>Civil War</a:t>
            </a:r>
          </a:p>
        </p:txBody>
      </p:sp>
      <p:sp>
        <p:nvSpPr>
          <p:cNvPr id="21" name="TextBox 20">
            <a:extLst>
              <a:ext uri="{FF2B5EF4-FFF2-40B4-BE49-F238E27FC236}">
                <a16:creationId xmlns:a16="http://schemas.microsoft.com/office/drawing/2014/main" id="{3E422CCA-7321-DDA3-0F19-0ABA61F4C90F}"/>
              </a:ext>
            </a:extLst>
          </p:cNvPr>
          <p:cNvSpPr txBox="1"/>
          <p:nvPr/>
        </p:nvSpPr>
        <p:spPr>
          <a:xfrm>
            <a:off x="3415145" y="3783093"/>
            <a:ext cx="105221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Primitive</a:t>
            </a:r>
          </a:p>
        </p:txBody>
      </p:sp>
      <p:sp>
        <p:nvSpPr>
          <p:cNvPr id="25" name="TextBox 24">
            <a:extLst>
              <a:ext uri="{FF2B5EF4-FFF2-40B4-BE49-F238E27FC236}">
                <a16:creationId xmlns:a16="http://schemas.microsoft.com/office/drawing/2014/main" id="{2A2879CB-9476-70F7-13DF-29C4AD0EA928}"/>
              </a:ext>
            </a:extLst>
          </p:cNvPr>
          <p:cNvSpPr txBox="1"/>
          <p:nvPr/>
        </p:nvSpPr>
        <p:spPr>
          <a:xfrm>
            <a:off x="1779985" y="6039569"/>
            <a:ext cx="224048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Progressive Primitive</a:t>
            </a:r>
          </a:p>
        </p:txBody>
      </p:sp>
      <p:sp>
        <p:nvSpPr>
          <p:cNvPr id="26" name="TextBox 25">
            <a:extLst>
              <a:ext uri="{FF2B5EF4-FFF2-40B4-BE49-F238E27FC236}">
                <a16:creationId xmlns:a16="http://schemas.microsoft.com/office/drawing/2014/main" id="{1A9C5B9B-53F9-F3EE-887D-90B134A8C3B8}"/>
              </a:ext>
            </a:extLst>
          </p:cNvPr>
          <p:cNvSpPr txBox="1"/>
          <p:nvPr/>
        </p:nvSpPr>
        <p:spPr>
          <a:xfrm>
            <a:off x="6858769" y="5002087"/>
            <a:ext cx="132645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Progressive</a:t>
            </a:r>
          </a:p>
        </p:txBody>
      </p:sp>
      <p:sp>
        <p:nvSpPr>
          <p:cNvPr id="27" name="TextBox 26">
            <a:extLst>
              <a:ext uri="{FF2B5EF4-FFF2-40B4-BE49-F238E27FC236}">
                <a16:creationId xmlns:a16="http://schemas.microsoft.com/office/drawing/2014/main" id="{268F45F1-533C-E7CE-5A5F-14DAF0B02AE4}"/>
              </a:ext>
            </a:extLst>
          </p:cNvPr>
          <p:cNvSpPr txBox="1"/>
          <p:nvPr/>
        </p:nvSpPr>
        <p:spPr>
          <a:xfrm>
            <a:off x="8744223" y="4735306"/>
            <a:ext cx="87504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7</a:t>
            </a:r>
            <a:r>
              <a:rPr lang="en-US" baseline="30000" dirty="0"/>
              <a:t>th</a:t>
            </a:r>
            <a:r>
              <a:rPr lang="en-US" dirty="0"/>
              <a:t> Day</a:t>
            </a:r>
          </a:p>
        </p:txBody>
      </p:sp>
      <p:sp>
        <p:nvSpPr>
          <p:cNvPr id="28" name="TextBox 27">
            <a:extLst>
              <a:ext uri="{FF2B5EF4-FFF2-40B4-BE49-F238E27FC236}">
                <a16:creationId xmlns:a16="http://schemas.microsoft.com/office/drawing/2014/main" id="{537483A2-93D6-8E57-7EFA-E238A8C5EC9F}"/>
              </a:ext>
            </a:extLst>
          </p:cNvPr>
          <p:cNvSpPr txBox="1"/>
          <p:nvPr/>
        </p:nvSpPr>
        <p:spPr>
          <a:xfrm>
            <a:off x="2787120" y="3150896"/>
            <a:ext cx="84875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United</a:t>
            </a:r>
          </a:p>
        </p:txBody>
      </p:sp>
      <p:cxnSp>
        <p:nvCxnSpPr>
          <p:cNvPr id="30" name="Straight Connector 29">
            <a:extLst>
              <a:ext uri="{FF2B5EF4-FFF2-40B4-BE49-F238E27FC236}">
                <a16:creationId xmlns:a16="http://schemas.microsoft.com/office/drawing/2014/main" id="{EDA3DA9D-A66B-A29B-2859-B862B5BA090E}"/>
              </a:ext>
            </a:extLst>
          </p:cNvPr>
          <p:cNvCxnSpPr>
            <a:stCxn id="28" idx="0"/>
          </p:cNvCxnSpPr>
          <p:nvPr/>
        </p:nvCxnSpPr>
        <p:spPr>
          <a:xfrm flipV="1">
            <a:off x="3211499" y="2703533"/>
            <a:ext cx="0" cy="447363"/>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8252BD0-D71C-6AF5-74CD-EB6D71C91F35}"/>
              </a:ext>
            </a:extLst>
          </p:cNvPr>
          <p:cNvSpPr txBox="1"/>
          <p:nvPr/>
        </p:nvSpPr>
        <p:spPr>
          <a:xfrm>
            <a:off x="7855294" y="5670237"/>
            <a:ext cx="119257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Landmark</a:t>
            </a:r>
          </a:p>
        </p:txBody>
      </p:sp>
    </p:spTree>
    <p:extLst>
      <p:ext uri="{BB962C8B-B14F-4D97-AF65-F5344CB8AC3E}">
        <p14:creationId xmlns:p14="http://schemas.microsoft.com/office/powerpoint/2010/main" val="304442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8B5E-BF0F-A29E-F8D5-45240D7FF2BA}"/>
              </a:ext>
            </a:extLst>
          </p:cNvPr>
          <p:cNvSpPr>
            <a:spLocks noGrp="1"/>
          </p:cNvSpPr>
          <p:nvPr>
            <p:ph type="title"/>
          </p:nvPr>
        </p:nvSpPr>
        <p:spPr>
          <a:xfrm>
            <a:off x="0" y="18255"/>
            <a:ext cx="7616825" cy="1325563"/>
          </a:xfrm>
        </p:spPr>
        <p:txBody>
          <a:bodyPr/>
          <a:lstStyle/>
          <a:p>
            <a:r>
              <a:rPr lang="en-US" dirty="0"/>
              <a:t>William Carey  (1761-1834)</a:t>
            </a:r>
          </a:p>
        </p:txBody>
      </p:sp>
      <p:sp>
        <p:nvSpPr>
          <p:cNvPr id="3" name="Content Placeholder 2">
            <a:extLst>
              <a:ext uri="{FF2B5EF4-FFF2-40B4-BE49-F238E27FC236}">
                <a16:creationId xmlns:a16="http://schemas.microsoft.com/office/drawing/2014/main" id="{C9D7C631-8C3B-E1AA-21D5-8F6295232409}"/>
              </a:ext>
            </a:extLst>
          </p:cNvPr>
          <p:cNvSpPr>
            <a:spLocks noGrp="1"/>
          </p:cNvSpPr>
          <p:nvPr>
            <p:ph idx="1"/>
          </p:nvPr>
        </p:nvSpPr>
        <p:spPr>
          <a:xfrm>
            <a:off x="0" y="1253330"/>
            <a:ext cx="7616825" cy="5604669"/>
          </a:xfrm>
        </p:spPr>
        <p:txBody>
          <a:bodyPr>
            <a:normAutofit fontScale="85000" lnSpcReduction="20000"/>
          </a:bodyPr>
          <a:lstStyle/>
          <a:p>
            <a:r>
              <a:rPr lang="en-US" dirty="0"/>
              <a:t>Father of modern Missions</a:t>
            </a:r>
          </a:p>
          <a:p>
            <a:r>
              <a:rPr lang="en-US" dirty="0"/>
              <a:t>Heros</a:t>
            </a:r>
          </a:p>
          <a:p>
            <a:pPr lvl="1"/>
            <a:r>
              <a:rPr lang="en-US" dirty="0"/>
              <a:t>John Eliot (1604-1690)</a:t>
            </a:r>
          </a:p>
          <a:p>
            <a:pPr lvl="1"/>
            <a:r>
              <a:rPr lang="en-US" dirty="0"/>
              <a:t>David Brainerd (1718-1747)</a:t>
            </a:r>
          </a:p>
          <a:p>
            <a:r>
              <a:rPr lang="en-US" dirty="0"/>
              <a:t>An Enquiry into the Obligations of Christians to use Means for the Conversion of the Heathens</a:t>
            </a:r>
          </a:p>
          <a:p>
            <a:pPr lvl="1"/>
            <a:r>
              <a:rPr lang="en-US" dirty="0"/>
              <a:t>5 parts theological justification, history, 26 pages of tables, answers to objections, missionary society</a:t>
            </a:r>
          </a:p>
          <a:p>
            <a:r>
              <a:rPr lang="en-US" dirty="0"/>
              <a:t>Deathless Sermon (Isaiah 54:2-3)</a:t>
            </a:r>
          </a:p>
          <a:p>
            <a:pPr lvl="1"/>
            <a:r>
              <a:rPr lang="en-US" dirty="0"/>
              <a:t>Expect great things from God</a:t>
            </a:r>
          </a:p>
          <a:p>
            <a:pPr lvl="1"/>
            <a:r>
              <a:rPr lang="en-US" dirty="0"/>
              <a:t>Attempt great things for God</a:t>
            </a:r>
          </a:p>
          <a:p>
            <a:r>
              <a:rPr lang="en-US" dirty="0"/>
              <a:t>India – Dr. John Thomas</a:t>
            </a:r>
          </a:p>
          <a:p>
            <a:pPr lvl="1"/>
            <a:r>
              <a:rPr lang="en-US" dirty="0"/>
              <a:t>Wife did not want to go</a:t>
            </a:r>
          </a:p>
          <a:p>
            <a:pPr lvl="2"/>
            <a:r>
              <a:rPr lang="en-US" dirty="0"/>
              <a:t>Sister coming changed her mind</a:t>
            </a:r>
          </a:p>
          <a:p>
            <a:pPr lvl="1"/>
            <a:r>
              <a:rPr lang="en-US" dirty="0"/>
              <a:t>British ships wouldn’t take him</a:t>
            </a:r>
          </a:p>
          <a:p>
            <a:pPr lvl="2"/>
            <a:r>
              <a:rPr lang="en-US" dirty="0"/>
              <a:t>Abandoned on Isle of Wight</a:t>
            </a:r>
          </a:p>
          <a:p>
            <a:pPr lvl="2"/>
            <a:r>
              <a:rPr lang="en-US" dirty="0"/>
              <a:t>finally Dutch ship took</a:t>
            </a:r>
          </a:p>
          <a:p>
            <a:pPr lvl="1"/>
            <a:r>
              <a:rPr lang="en-US" dirty="0"/>
              <a:t>British East India Company opposed</a:t>
            </a:r>
          </a:p>
          <a:p>
            <a:pPr lvl="1"/>
            <a:r>
              <a:rPr lang="en-US" dirty="0"/>
              <a:t>Indigo company and Bengali translation</a:t>
            </a:r>
          </a:p>
          <a:p>
            <a:endParaRPr lang="en-US" dirty="0"/>
          </a:p>
        </p:txBody>
      </p:sp>
      <p:pic>
        <p:nvPicPr>
          <p:cNvPr id="2050" name="Picture 2">
            <a:extLst>
              <a:ext uri="{FF2B5EF4-FFF2-40B4-BE49-F238E27FC236}">
                <a16:creationId xmlns:a16="http://schemas.microsoft.com/office/drawing/2014/main" id="{CE0C54A4-D6D8-A23A-52EA-77CDD3955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825" y="0"/>
            <a:ext cx="4575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4A32-8C3F-EE4F-39BC-741A48536445}"/>
              </a:ext>
            </a:extLst>
          </p:cNvPr>
          <p:cNvSpPr>
            <a:spLocks noGrp="1"/>
          </p:cNvSpPr>
          <p:nvPr>
            <p:ph type="title"/>
          </p:nvPr>
        </p:nvSpPr>
        <p:spPr>
          <a:xfrm>
            <a:off x="0" y="18255"/>
            <a:ext cx="6638925" cy="1325563"/>
          </a:xfrm>
        </p:spPr>
        <p:txBody>
          <a:bodyPr/>
          <a:lstStyle/>
          <a:p>
            <a:r>
              <a:rPr lang="en-US" dirty="0"/>
              <a:t>Charles Haddon Spurgeon</a:t>
            </a:r>
            <a:br>
              <a:rPr lang="en-US" dirty="0"/>
            </a:br>
            <a:r>
              <a:rPr lang="en-US" dirty="0"/>
              <a:t>(1834-1892) </a:t>
            </a:r>
          </a:p>
        </p:txBody>
      </p:sp>
      <p:sp>
        <p:nvSpPr>
          <p:cNvPr id="3" name="Content Placeholder 2">
            <a:extLst>
              <a:ext uri="{FF2B5EF4-FFF2-40B4-BE49-F238E27FC236}">
                <a16:creationId xmlns:a16="http://schemas.microsoft.com/office/drawing/2014/main" id="{3D536928-AB5C-F62F-168A-B8F21364789C}"/>
              </a:ext>
            </a:extLst>
          </p:cNvPr>
          <p:cNvSpPr>
            <a:spLocks noGrp="1"/>
          </p:cNvSpPr>
          <p:nvPr>
            <p:ph idx="1"/>
          </p:nvPr>
        </p:nvSpPr>
        <p:spPr>
          <a:xfrm>
            <a:off x="0" y="1362072"/>
            <a:ext cx="6638925" cy="5495927"/>
          </a:xfrm>
        </p:spPr>
        <p:txBody>
          <a:bodyPr>
            <a:normAutofit fontScale="92500" lnSpcReduction="20000"/>
          </a:bodyPr>
          <a:lstStyle/>
          <a:p>
            <a:r>
              <a:rPr lang="en-US" dirty="0"/>
              <a:t>Prince of preachers</a:t>
            </a:r>
          </a:p>
          <a:p>
            <a:r>
              <a:rPr lang="en-US" dirty="0"/>
              <a:t>Pastor of New Park Street Chapel</a:t>
            </a:r>
          </a:p>
          <a:p>
            <a:pPr lvl="1"/>
            <a:r>
              <a:rPr lang="en-US" dirty="0"/>
              <a:t>Metropolitan Tabernacle</a:t>
            </a:r>
          </a:p>
          <a:p>
            <a:pPr lvl="1"/>
            <a:r>
              <a:rPr lang="en-US" dirty="0"/>
              <a:t>Founded 1650</a:t>
            </a:r>
          </a:p>
          <a:p>
            <a:pPr lvl="1"/>
            <a:r>
              <a:rPr lang="en-US" dirty="0"/>
              <a:t>John Gill (1697-1771)</a:t>
            </a:r>
          </a:p>
          <a:p>
            <a:r>
              <a:rPr lang="en-US" dirty="0"/>
              <a:t>Opposition to slavery</a:t>
            </a:r>
          </a:p>
          <a:p>
            <a:r>
              <a:rPr lang="en-US" dirty="0"/>
              <a:t>More on primitive Baptist side</a:t>
            </a:r>
          </a:p>
          <a:p>
            <a:r>
              <a:rPr lang="en-US" dirty="0"/>
              <a:t>Downgrade Controversy</a:t>
            </a:r>
          </a:p>
          <a:p>
            <a:pPr lvl="1"/>
            <a:r>
              <a:rPr lang="en-US" dirty="0"/>
              <a:t>1887 article in Sword &amp; the Trowel</a:t>
            </a:r>
          </a:p>
          <a:p>
            <a:pPr lvl="1"/>
            <a:r>
              <a:rPr lang="en-US" dirty="0"/>
              <a:t>Four issues</a:t>
            </a:r>
          </a:p>
          <a:p>
            <a:pPr lvl="2"/>
            <a:r>
              <a:rPr lang="en-US" dirty="0"/>
              <a:t>Deny inerrancy</a:t>
            </a:r>
          </a:p>
          <a:p>
            <a:pPr lvl="2"/>
            <a:r>
              <a:rPr lang="en-US" dirty="0"/>
              <a:t>Deny substitutionary atonement</a:t>
            </a:r>
          </a:p>
          <a:p>
            <a:pPr lvl="2"/>
            <a:r>
              <a:rPr lang="en-US" dirty="0"/>
              <a:t>Deny eternality of hell</a:t>
            </a:r>
          </a:p>
          <a:p>
            <a:pPr lvl="2"/>
            <a:r>
              <a:rPr lang="en-US" dirty="0"/>
              <a:t>Affirm Universalism</a:t>
            </a:r>
          </a:p>
          <a:p>
            <a:pPr lvl="1"/>
            <a:r>
              <a:rPr lang="en-US" dirty="0"/>
              <a:t>Documentary hypothesis</a:t>
            </a:r>
          </a:p>
          <a:p>
            <a:pPr lvl="1"/>
            <a:r>
              <a:rPr lang="en-US" dirty="0"/>
              <a:t>Evolution</a:t>
            </a:r>
          </a:p>
        </p:txBody>
      </p:sp>
      <p:pic>
        <p:nvPicPr>
          <p:cNvPr id="1026" name="Picture 2">
            <a:extLst>
              <a:ext uri="{FF2B5EF4-FFF2-40B4-BE49-F238E27FC236}">
                <a16:creationId xmlns:a16="http://schemas.microsoft.com/office/drawing/2014/main" id="{199C7CED-3FED-4175-DC59-CF989F86E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0"/>
            <a:ext cx="5553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72A5-34DB-8753-441F-1B7A9659F12F}"/>
              </a:ext>
            </a:extLst>
          </p:cNvPr>
          <p:cNvSpPr>
            <a:spLocks noGrp="1"/>
          </p:cNvSpPr>
          <p:nvPr>
            <p:ph type="title"/>
          </p:nvPr>
        </p:nvSpPr>
        <p:spPr/>
        <p:txBody>
          <a:bodyPr/>
          <a:lstStyle/>
          <a:p>
            <a:endParaRPr lang="en-US"/>
          </a:p>
        </p:txBody>
      </p:sp>
      <p:pic>
        <p:nvPicPr>
          <p:cNvPr id="4102" name="Picture 6" descr="Spurgeon Quotes - Charles H. Spurgeon">
            <a:extLst>
              <a:ext uri="{FF2B5EF4-FFF2-40B4-BE49-F238E27FC236}">
                <a16:creationId xmlns:a16="http://schemas.microsoft.com/office/drawing/2014/main" id="{A46FE405-B175-5ACE-E3F3-FD5780D88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42216"/>
            <a:ext cx="3915784" cy="39157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in by Rachel Cole on Well, isn't that special? | Spurgeon quotes ...">
            <a:extLst>
              <a:ext uri="{FF2B5EF4-FFF2-40B4-BE49-F238E27FC236}">
                <a16:creationId xmlns:a16="http://schemas.microsoft.com/office/drawing/2014/main" id="{23A954D3-FD5B-F6CB-CB6D-8CB998189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871" y="-19286"/>
            <a:ext cx="3959128" cy="31376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in by Amy Murphy on Faith, Hope, Love &amp; Family | Charles spurgeon ...">
            <a:extLst>
              <a:ext uri="{FF2B5EF4-FFF2-40B4-BE49-F238E27FC236}">
                <a16:creationId xmlns:a16="http://schemas.microsoft.com/office/drawing/2014/main" id="{5428EB7E-D3E5-05FE-2861-F8BBAF055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9821" y="0"/>
            <a:ext cx="2729512" cy="345588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purgeon Love One Another at Cecil Messer blog">
            <a:extLst>
              <a:ext uri="{FF2B5EF4-FFF2-40B4-BE49-F238E27FC236}">
                <a16:creationId xmlns:a16="http://schemas.microsoft.com/office/drawing/2014/main" id="{A206C5AE-4E20-2A09-3A0B-1AE1B7B0F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887" y="3454236"/>
            <a:ext cx="5199446" cy="259972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harles Spurgeon quote | Spurgeon quotes, Charles spurgeon quotes ...">
            <a:extLst>
              <a:ext uri="{FF2B5EF4-FFF2-40B4-BE49-F238E27FC236}">
                <a16:creationId xmlns:a16="http://schemas.microsoft.com/office/drawing/2014/main" id="{F5C21F1A-01D7-09D3-FD19-11A37ECC7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890" y="-683"/>
            <a:ext cx="2469931" cy="347334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harles H. Spurgeon Quotes (100 wallpapers) - Quotefancy">
            <a:extLst>
              <a:ext uri="{FF2B5EF4-FFF2-40B4-BE49-F238E27FC236}">
                <a16:creationId xmlns:a16="http://schemas.microsoft.com/office/drawing/2014/main" id="{23EB744A-194F-F47E-7F7F-3BD6AF9102D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386" t="27954" r="18531" b="27121"/>
          <a:stretch>
            <a:fillRect/>
          </a:stretch>
        </p:blipFill>
        <p:spPr bwMode="auto">
          <a:xfrm>
            <a:off x="3838639" y="2752058"/>
            <a:ext cx="3161251" cy="126637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hrist's hold of you - Charles Spurgeon | Deeper Christian Quotes">
            <a:extLst>
              <a:ext uri="{FF2B5EF4-FFF2-40B4-BE49-F238E27FC236}">
                <a16:creationId xmlns:a16="http://schemas.microsoft.com/office/drawing/2014/main" id="{7C279505-FE29-4001-98D7-43F5BEACE6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811" t="31273" r="8767" b="27554"/>
          <a:stretch>
            <a:fillRect/>
          </a:stretch>
        </p:blipFill>
        <p:spPr bwMode="auto">
          <a:xfrm>
            <a:off x="3911030" y="4018435"/>
            <a:ext cx="3104172" cy="158363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GOD HELPS THOSE WHO CANNOT HELP THEMSELVES - Charles H. Spurgeon">
            <a:extLst>
              <a:ext uri="{FF2B5EF4-FFF2-40B4-BE49-F238E27FC236}">
                <a16:creationId xmlns:a16="http://schemas.microsoft.com/office/drawing/2014/main" id="{B8C0C954-ECD3-CC2A-CFB5-0652CE471B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2121" y="3476376"/>
            <a:ext cx="2469877" cy="2469877"/>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harles H. Spurgeon Quote: &quot;True prayer is neither a mere mental ...">
            <a:extLst>
              <a:ext uri="{FF2B5EF4-FFF2-40B4-BE49-F238E27FC236}">
                <a16:creationId xmlns:a16="http://schemas.microsoft.com/office/drawing/2014/main" id="{5F27E907-8FE1-1243-D653-2F0FD5EC483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763" t="29611" r="20112" b="25884"/>
          <a:stretch>
            <a:fillRect/>
          </a:stretch>
        </p:blipFill>
        <p:spPr bwMode="auto">
          <a:xfrm>
            <a:off x="3911029" y="5565549"/>
            <a:ext cx="3104172" cy="129245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Preach the Gospel - &quot;If sinners be damned, at least let them leap to ...">
            <a:extLst>
              <a:ext uri="{FF2B5EF4-FFF2-40B4-BE49-F238E27FC236}">
                <a16:creationId xmlns:a16="http://schemas.microsoft.com/office/drawing/2014/main" id="{D99E9907-C4CE-0B0D-6EC2-77AD1D21F0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99" y="0"/>
            <a:ext cx="2998358" cy="29983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1 Charles Spurgeon Quotes On Grace, Prayer, Faith, Love | Spurgeon ...">
            <a:extLst>
              <a:ext uri="{FF2B5EF4-FFF2-40B4-BE49-F238E27FC236}">
                <a16:creationId xmlns:a16="http://schemas.microsoft.com/office/drawing/2014/main" id="{F0FDA092-FD13-BDCA-D597-03665DFA948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871" t="29437" r="52261" b="29276"/>
          <a:stretch>
            <a:fillRect/>
          </a:stretch>
        </p:blipFill>
        <p:spPr bwMode="auto">
          <a:xfrm>
            <a:off x="7015201" y="5733324"/>
            <a:ext cx="2699585" cy="113511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Charles Spurgeon quote: A sinner can no more repent and believe without ...">
            <a:extLst>
              <a:ext uri="{FF2B5EF4-FFF2-40B4-BE49-F238E27FC236}">
                <a16:creationId xmlns:a16="http://schemas.microsoft.com/office/drawing/2014/main" id="{0C519B98-78BE-72D9-C365-0B36D3545D6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9101" t="21593" r="6759" b="35064"/>
          <a:stretch>
            <a:fillRect/>
          </a:stretch>
        </p:blipFill>
        <p:spPr bwMode="auto">
          <a:xfrm>
            <a:off x="9714786" y="5841402"/>
            <a:ext cx="2580310" cy="101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2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E9E1-37A5-2EA8-4DCD-1FF0C9BD2F62}"/>
              </a:ext>
            </a:extLst>
          </p:cNvPr>
          <p:cNvSpPr>
            <a:spLocks noGrp="1"/>
          </p:cNvSpPr>
          <p:nvPr>
            <p:ph type="title"/>
          </p:nvPr>
        </p:nvSpPr>
        <p:spPr>
          <a:xfrm>
            <a:off x="0" y="18255"/>
            <a:ext cx="7372525" cy="1325563"/>
          </a:xfrm>
        </p:spPr>
        <p:txBody>
          <a:bodyPr/>
          <a:lstStyle/>
          <a:p>
            <a:r>
              <a:rPr lang="en-US" dirty="0"/>
              <a:t>JC Ryle</a:t>
            </a:r>
          </a:p>
        </p:txBody>
      </p:sp>
      <p:sp>
        <p:nvSpPr>
          <p:cNvPr id="3" name="Content Placeholder 2">
            <a:extLst>
              <a:ext uri="{FF2B5EF4-FFF2-40B4-BE49-F238E27FC236}">
                <a16:creationId xmlns:a16="http://schemas.microsoft.com/office/drawing/2014/main" id="{A56A74F8-1146-10B4-6E80-FF8C523A3785}"/>
              </a:ext>
            </a:extLst>
          </p:cNvPr>
          <p:cNvSpPr>
            <a:spLocks noGrp="1"/>
          </p:cNvSpPr>
          <p:nvPr>
            <p:ph idx="1"/>
          </p:nvPr>
        </p:nvSpPr>
        <p:spPr>
          <a:xfrm>
            <a:off x="0" y="1362073"/>
            <a:ext cx="7372525" cy="5477672"/>
          </a:xfrm>
        </p:spPr>
        <p:txBody>
          <a:bodyPr>
            <a:normAutofit fontScale="62500" lnSpcReduction="20000"/>
          </a:bodyPr>
          <a:lstStyle/>
          <a:p>
            <a:r>
              <a:rPr lang="en-US" dirty="0"/>
              <a:t>Bishop of Liverpool</a:t>
            </a:r>
          </a:p>
          <a:p>
            <a:r>
              <a:rPr lang="en-US" dirty="0"/>
              <a:t>Expository series on Gospels, Holiness, Practical Religion, thoughts for young men</a:t>
            </a:r>
          </a:p>
          <a:p>
            <a:r>
              <a:rPr lang="en-US" dirty="0"/>
              <a:t>“Men fall in private long before they fall in public.”</a:t>
            </a:r>
          </a:p>
          <a:p>
            <a:r>
              <a:rPr lang="en-US" dirty="0"/>
              <a:t>“Doctrine is useless if it is not accompanied by a holy life. It is worse than useless; it does positive harm. Something of ‘the image of Christ’ must be seen and observed by others in our private life, and habits, and character, and doings.”</a:t>
            </a:r>
          </a:p>
          <a:p>
            <a:r>
              <a:rPr lang="en-US" dirty="0"/>
              <a:t>“The saddest road to hell is the one that runs under the pulpit, past the Bible, and through the middle of warnings and invitations.”</a:t>
            </a:r>
          </a:p>
          <a:p>
            <a:r>
              <a:rPr lang="en-US" dirty="0"/>
              <a:t>“Unity without the gospel is a worthless unity; it is the very unity of hell.”</a:t>
            </a:r>
          </a:p>
          <a:p>
            <a:r>
              <a:rPr lang="en-US" dirty="0"/>
              <a:t>“Abide in Me says Jesus. Cling to Me. Stick fast to Me. Live the life of close and intimate communion with Me. Get nearer to Me. Roll every burden on Me. Cast your whole weight on Me. Never let go your hold on Me for a moment. Be, as it were, rooted and planted in Me. Do this and I will never fail you. I will ever abide in you.”</a:t>
            </a:r>
          </a:p>
          <a:p>
            <a:r>
              <a:rPr lang="en-US" dirty="0"/>
              <a:t>“How can we love sin, when we remember that because of our sins Jesus died?”</a:t>
            </a:r>
          </a:p>
          <a:p>
            <a:r>
              <a:rPr lang="en-US" dirty="0"/>
              <a:t>“Whenever a man takes upon him to make additions to the Scriptures, he is likely to end with valuing his own additions above Scripture itself.”</a:t>
            </a:r>
          </a:p>
          <a:p>
            <a:endParaRPr lang="en-US" dirty="0"/>
          </a:p>
        </p:txBody>
      </p:sp>
      <p:pic>
        <p:nvPicPr>
          <p:cNvPr id="3074" name="Picture 2" descr="undefined">
            <a:extLst>
              <a:ext uri="{FF2B5EF4-FFF2-40B4-BE49-F238E27FC236}">
                <a16:creationId xmlns:a16="http://schemas.microsoft.com/office/drawing/2014/main" id="{D7C7C811-9F64-FDD1-865A-CF654BD6F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525" y="0"/>
            <a:ext cx="4819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65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TotalTime>
  <Words>594</Words>
  <Application>Microsoft Office PowerPoint</Application>
  <PresentationFormat>Widescreen</PresentationFormat>
  <Paragraphs>86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GregorRegular</vt:lpstr>
      <vt:lpstr>Office Theme</vt:lpstr>
      <vt:lpstr>Church History</vt:lpstr>
      <vt:lpstr>19th Century</vt:lpstr>
      <vt:lpstr>Baptist Denoms</vt:lpstr>
      <vt:lpstr>William Carey  (1761-1834)</vt:lpstr>
      <vt:lpstr>Charles Haddon Spurgeon (1834-1892) </vt:lpstr>
      <vt:lpstr>PowerPoint Presentation</vt:lpstr>
      <vt:lpstr>JC Ryle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Schubert, Keith</dc:creator>
  <cp:lastModifiedBy>Schubert, Keith</cp:lastModifiedBy>
  <cp:revision>13</cp:revision>
  <dcterms:created xsi:type="dcterms:W3CDTF">2025-08-22T04:11:21Z</dcterms:created>
  <dcterms:modified xsi:type="dcterms:W3CDTF">2026-04-16T00:47:11Z</dcterms:modified>
</cp:coreProperties>
</file>