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58" r:id="rId3"/>
    <p:sldId id="262" r:id="rId4"/>
    <p:sldId id="267" r:id="rId5"/>
    <p:sldId id="264" r:id="rId6"/>
    <p:sldId id="266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3" d="2"/>
        <a:sy n="3" d="2"/>
      </p:scale>
      <p:origin x="0" y="-5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2044C-4A1B-4DDC-B6B9-595ABCF7BE77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28C22-1B90-4FB8-9612-038F2304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5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28C22-1B90-4FB8-9612-038F230449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9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76A5C-0F45-EF9B-92A9-5F8BD1EE3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49FEA0-4F4E-9315-2CDD-3E87ACDAA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DF9C9-FF1F-416F-C9D4-9A9A6C194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9D4A5-9F9D-A1F2-78C4-39608E7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16C02-062D-9382-2A38-06849970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5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11464-B9F3-2645-2C0E-E2DEB6F6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1C423-9D81-64D0-058C-23B0301F6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D1D5A-DE72-6A0B-AE54-9FA2133A1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60FFE-F278-2706-AFB1-BABC7FDD2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D9564-E108-C074-0169-D763ECF1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7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928FDD-9C8C-70E5-1DB2-74E2167ABD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500D7-B1FE-0C01-11B0-164675199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D5AE7-C028-4499-B6DD-A2217AE4A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90B1E-1476-1A11-1896-5F72C65E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73B46-9149-5118-EBFC-765968CA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DDD6B-9034-59CD-A0D9-6DEAA9246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2B9AD-B827-290C-2369-A311CF476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D28FB-FD6B-9B25-0D30-477F73F85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D5F08-5610-B6D3-7F2E-54554E449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9FB10-B336-C7E7-1629-6EAC95DB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4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61200-FC6E-F7D8-7769-6E9665150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CD553-F3DC-42C2-0586-0C252CBAB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0E97B-15F6-8290-D33F-5CF704BF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13942-3ECB-7E16-C7AF-5FB8C36DF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5E010-54A6-A432-5200-84CBFAD38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8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847A8-38EE-3C5F-F1CB-8F458E4AB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39D01-92CE-2F73-9479-CC575256E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D157F-99DF-D019-9200-C2A99C363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A868F-E831-1F5F-0025-CB74B2DAC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25354-62B3-674F-2516-5ABD7FD9A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64360-FE56-0037-1FAA-4C15DD16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5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1D43A-05C0-2B40-E853-27D072961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D97C-B4A0-C1E1-8F06-2A8CE4B30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57CCC-00C0-89D2-0B74-2A3CC1201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61466C-6486-0066-B95F-700B65A15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FDC7E9-B939-7A38-5660-34047CF7C3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30A08E-F65F-3689-AFD3-D9C8ADF9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957A8D-E6D7-BA73-92EF-B50B7EDB7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94E844-6378-F5F9-6F40-F81C8B17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3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6A771-BDE3-6DD3-F648-ADC7569D8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948666-4AC8-E88C-3028-541590704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9AC21-3D89-8D58-2AD7-6F736E7EB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F0F6E-5804-D03B-62AA-4A94DBF18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3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84CF0-2E84-CEBC-8CE2-AA8F5B2C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BE1C45-D36E-DEDF-6F76-0B2F95413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E382D-3BF8-4548-ADA7-98111A733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5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5EAE-C22F-21AF-144F-33ECF680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9C14B-789D-49A3-0CA5-F2438973A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4FE9D-B5D1-BEFB-F490-83D022A7B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F7BF6-87B6-A306-36D6-140B785B0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B22FB-399F-6BE5-191B-58EF87D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60E51-CF8C-2652-BA22-9F23B62D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8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CE6BB-617C-30C4-DE05-CE79A394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3B85C3-CD25-0D4E-52C3-6F6DE6582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66F89-7FD3-939F-3420-35095E36B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C153A-C0C7-320A-6BCE-2FCCB83A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7A4EF-DC35-563D-8F1C-1AAF986BC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5E587-7DB6-F74A-DF46-62A9D5A2B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7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E13206-B415-65EF-8E19-09ED4053A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1E67B-2824-2AC0-8F1C-2AD02CC7E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A3CCB-51B9-CD04-1C33-73CBC0E69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10A238-9EDA-493A-BFAC-FC6A8E7438B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083B6-59F1-83E1-23D2-2E2D3AFF6A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FDFF0-BE72-0391-30CC-7BAB33DD3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36E32-AE4F-A2FC-91CE-9A34FE4CF5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Church History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48C3E-9BC5-675D-5A3D-69CFDBF65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The second millennium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08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C264-35E5-4918-8526-B62D1ABF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7372350" cy="1325563"/>
          </a:xfrm>
        </p:spPr>
        <p:txBody>
          <a:bodyPr/>
          <a:lstStyle/>
          <a:p>
            <a:r>
              <a:rPr lang="en-US" dirty="0"/>
              <a:t>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3336A-CC41-315A-8A55-BF9B1BCBE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29810"/>
            <a:ext cx="6702641" cy="5809935"/>
          </a:xfrm>
        </p:spPr>
        <p:txBody>
          <a:bodyPr>
            <a:normAutofit fontScale="92500" lnSpcReduction="10000"/>
          </a:bodyPr>
          <a:lstStyle/>
          <a:p>
            <a:r>
              <a:rPr lang="en-US" sz="1400" dirty="0"/>
              <a:t>People</a:t>
            </a:r>
          </a:p>
          <a:p>
            <a:pPr lvl="1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George Müller (1805-1898)</a:t>
            </a:r>
          </a:p>
          <a:p>
            <a:pPr lvl="1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Dwight Lyman Moody (1837-1899)</a:t>
            </a:r>
          </a:p>
          <a:p>
            <a:pPr lvl="1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Archibald Alexander Hodge (1823-1886)</a:t>
            </a:r>
          </a:p>
          <a:p>
            <a:pPr lvl="1"/>
            <a:r>
              <a:rPr lang="en-US" sz="1200" dirty="0"/>
              <a:t>Abraham Kuyper (1837-1920)</a:t>
            </a:r>
          </a:p>
          <a:p>
            <a:pPr lvl="1"/>
            <a:r>
              <a:rPr lang="en-US" sz="1200" dirty="0"/>
              <a:t>Benjamin Breckinridge Warfield (1851-1921) </a:t>
            </a:r>
          </a:p>
          <a:p>
            <a:pPr lvl="1"/>
            <a:r>
              <a:rPr lang="en-US" sz="1200" dirty="0"/>
              <a:t>Reuben Archer Torrey (1856-1928)</a:t>
            </a:r>
          </a:p>
          <a:p>
            <a:pPr lvl="1"/>
            <a:r>
              <a:rPr lang="en-US" sz="1200" dirty="0"/>
              <a:t>John Gresham Machen (1881-1937)</a:t>
            </a:r>
          </a:p>
          <a:p>
            <a:pPr lvl="1"/>
            <a:r>
              <a:rPr lang="en-US" sz="1200" dirty="0"/>
              <a:t>Karl Barth (1886-1968)</a:t>
            </a:r>
          </a:p>
          <a:p>
            <a:pPr lvl="1"/>
            <a:r>
              <a:rPr lang="en-US" sz="1200" dirty="0"/>
              <a:t>Cornelius Van Til (1895-1987)</a:t>
            </a:r>
          </a:p>
          <a:p>
            <a:pPr lvl="1"/>
            <a:r>
              <a:rPr lang="en-US" sz="1200" dirty="0"/>
              <a:t>David Martyn Lloyd-Jones (1899-1981) </a:t>
            </a:r>
          </a:p>
          <a:p>
            <a:pPr lvl="1"/>
            <a:r>
              <a:rPr lang="en-US" sz="1200" dirty="0"/>
              <a:t>J. Vernon McGee (1904–1988)</a:t>
            </a:r>
          </a:p>
          <a:p>
            <a:pPr lvl="1"/>
            <a:r>
              <a:rPr lang="en-US" sz="1200" dirty="0"/>
              <a:t>Dietrich Bonhoeffer (1906-1945)</a:t>
            </a:r>
          </a:p>
          <a:p>
            <a:pPr lvl="1"/>
            <a:r>
              <a:rPr lang="en-US" sz="1200" dirty="0"/>
              <a:t>F. F. Bruce (1910–1990)</a:t>
            </a:r>
          </a:p>
          <a:p>
            <a:pPr lvl="1"/>
            <a:r>
              <a:rPr lang="en-US" sz="1200" dirty="0"/>
              <a:t>Francis Schaeffer (1912–1984)</a:t>
            </a:r>
          </a:p>
          <a:p>
            <a:pPr lvl="1"/>
            <a:r>
              <a:rPr lang="en-US" sz="1200" dirty="0"/>
              <a:t>Billy Graham (1918-2018)</a:t>
            </a:r>
          </a:p>
          <a:p>
            <a:pPr lvl="1"/>
            <a:r>
              <a:rPr lang="en-US" sz="1200" dirty="0"/>
              <a:t>John Stott (1921–2011)</a:t>
            </a:r>
          </a:p>
          <a:p>
            <a:pPr lvl="1"/>
            <a:r>
              <a:rPr lang="en-US" sz="1200" dirty="0"/>
              <a:t>J. I. Packer (1926–2020)</a:t>
            </a:r>
          </a:p>
          <a:p>
            <a:pPr lvl="1"/>
            <a:r>
              <a:rPr lang="en-US" sz="1200" dirty="0"/>
              <a:t>Jim Eliot (1927-1956)</a:t>
            </a:r>
          </a:p>
          <a:p>
            <a:pPr lvl="1"/>
            <a:r>
              <a:rPr lang="en-US" sz="1200" dirty="0"/>
              <a:t>John Polkinghorne (1930–2021)</a:t>
            </a:r>
          </a:p>
          <a:p>
            <a:pPr lvl="1"/>
            <a:r>
              <a:rPr lang="en-US" sz="1200" dirty="0"/>
              <a:t>Jerry Falwell (1933-2007)</a:t>
            </a:r>
          </a:p>
          <a:p>
            <a:pPr lvl="1"/>
            <a:r>
              <a:rPr lang="en-US" sz="1200" dirty="0"/>
              <a:t>James Montgomery Boice (1938–2000) </a:t>
            </a:r>
          </a:p>
          <a:p>
            <a:pPr lvl="1"/>
            <a:r>
              <a:rPr lang="en-US" sz="1200" dirty="0"/>
              <a:t>John Frame (1939-)</a:t>
            </a:r>
          </a:p>
          <a:p>
            <a:pPr lvl="1"/>
            <a:r>
              <a:rPr lang="en-US" sz="1200" dirty="0"/>
              <a:t>John F. MacArthur (1939-2025)</a:t>
            </a:r>
          </a:p>
          <a:p>
            <a:pPr lvl="1"/>
            <a:r>
              <a:rPr lang="en-US" sz="1200" dirty="0"/>
              <a:t>R. C. Sproul (1939–2017)</a:t>
            </a:r>
          </a:p>
          <a:p>
            <a:pPr lvl="1"/>
            <a:r>
              <a:rPr lang="en-US" sz="1200" dirty="0"/>
              <a:t>John Lennox (born 1943)</a:t>
            </a:r>
          </a:p>
          <a:p>
            <a:pPr lvl="1"/>
            <a:r>
              <a:rPr lang="en-US" sz="1200" dirty="0"/>
              <a:t>D. A. Carson (1946-)</a:t>
            </a:r>
          </a:p>
          <a:p>
            <a:pPr lvl="1"/>
            <a:r>
              <a:rPr lang="en-US" sz="1200" dirty="0"/>
              <a:t>John Piper (1946-)</a:t>
            </a:r>
          </a:p>
          <a:p>
            <a:pPr lvl="1"/>
            <a:r>
              <a:rPr lang="en-US" sz="1200" dirty="0"/>
              <a:t>Vern Poythress (1946-)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4179EC-70CD-3CB1-DFE2-EA990BB512A4}"/>
              </a:ext>
            </a:extLst>
          </p:cNvPr>
          <p:cNvSpPr txBox="1">
            <a:spLocks/>
          </p:cNvSpPr>
          <p:nvPr/>
        </p:nvSpPr>
        <p:spPr>
          <a:xfrm>
            <a:off x="6507332" y="-4605"/>
            <a:ext cx="5684668" cy="6844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 many wars…</a:t>
            </a:r>
          </a:p>
          <a:p>
            <a:pPr lvl="1"/>
            <a:r>
              <a:rPr lang="en-US" dirty="0"/>
              <a:t>1910-1920 Mexican Revolution</a:t>
            </a:r>
          </a:p>
          <a:p>
            <a:pPr lvl="1"/>
            <a:r>
              <a:rPr lang="en-US" dirty="0"/>
              <a:t>1914-1918 WWI1917 Russian Revolution (Feb, Oct)</a:t>
            </a:r>
          </a:p>
          <a:p>
            <a:pPr lvl="1"/>
            <a:r>
              <a:rPr lang="en-US" dirty="0"/>
              <a:t>1918-1919 German Revolution (Nov)</a:t>
            </a:r>
          </a:p>
          <a:p>
            <a:pPr lvl="1"/>
            <a:r>
              <a:rPr lang="en-US" dirty="0"/>
              <a:t>1918 Austro-Hungarian dissolution</a:t>
            </a:r>
          </a:p>
          <a:p>
            <a:pPr lvl="1"/>
            <a:r>
              <a:rPr lang="en-US" dirty="0"/>
              <a:t>1918-1919 Greater Poland Uprising</a:t>
            </a:r>
          </a:p>
          <a:p>
            <a:pPr lvl="1"/>
            <a:r>
              <a:rPr lang="en-US" dirty="0"/>
              <a:t>1918 Flu pandemic (20 M+ deaths)</a:t>
            </a:r>
          </a:p>
          <a:p>
            <a:pPr lvl="1"/>
            <a:r>
              <a:rPr lang="en-US" dirty="0"/>
              <a:t>1920-1933 Prohibition</a:t>
            </a:r>
          </a:p>
          <a:p>
            <a:pPr lvl="1"/>
            <a:r>
              <a:rPr lang="en-US" dirty="0"/>
              <a:t>1925 Scopes Trial</a:t>
            </a:r>
          </a:p>
          <a:p>
            <a:pPr lvl="1"/>
            <a:r>
              <a:rPr lang="en-US" dirty="0"/>
              <a:t>1936-1939 Spanish Civil war</a:t>
            </a:r>
          </a:p>
          <a:p>
            <a:pPr lvl="1"/>
            <a:r>
              <a:rPr lang="en-US" dirty="0"/>
              <a:t>1939-1945 WWII</a:t>
            </a:r>
          </a:p>
          <a:p>
            <a:pPr lvl="1"/>
            <a:r>
              <a:rPr lang="en-US" dirty="0"/>
              <a:t>1945-1991 Cold War</a:t>
            </a:r>
          </a:p>
          <a:p>
            <a:pPr lvl="1"/>
            <a:r>
              <a:rPr lang="en-US" dirty="0"/>
              <a:t>1950-1953 Korean War</a:t>
            </a:r>
          </a:p>
          <a:p>
            <a:pPr lvl="1"/>
            <a:r>
              <a:rPr lang="en-US" dirty="0"/>
              <a:t>1955-1975 Vietnam War</a:t>
            </a:r>
          </a:p>
        </p:txBody>
      </p:sp>
    </p:spTree>
    <p:extLst>
      <p:ext uri="{BB962C8B-B14F-4D97-AF65-F5344CB8AC3E}">
        <p14:creationId xmlns:p14="http://schemas.microsoft.com/office/powerpoint/2010/main" val="1909526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D9130-EF66-2003-CDD6-36FE7FC4E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Criticism and Presbyterians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32484-238D-729A-9593-DF6BEADC5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1876-1893 Princeton Theological Seminary vs. Union Theological Seminary</a:t>
            </a:r>
          </a:p>
          <a:p>
            <a:pPr lvl="1"/>
            <a:r>
              <a:rPr lang="en-US" dirty="0"/>
              <a:t>AA Hodge, BB Warfield vs. Briggs, rise of higher criticism in PCUSA</a:t>
            </a:r>
          </a:p>
          <a:p>
            <a:pPr lvl="1"/>
            <a:r>
              <a:rPr lang="en-US" dirty="0"/>
              <a:t>1891 Briggs “Authority of Holy Scripture” talk</a:t>
            </a:r>
          </a:p>
          <a:p>
            <a:pPr lvl="2"/>
            <a:r>
              <a:rPr lang="en-US" dirty="0"/>
              <a:t>Deny Biblical Authors</a:t>
            </a:r>
          </a:p>
          <a:p>
            <a:pPr lvl="2"/>
            <a:r>
              <a:rPr lang="en-US" dirty="0"/>
              <a:t>Scripture riddled with errors</a:t>
            </a:r>
          </a:p>
          <a:p>
            <a:pPr lvl="2"/>
            <a:r>
              <a:rPr lang="en-US" dirty="0"/>
              <a:t>OT merely a historical record showing lower state of morality in man, which moderns have progressed past</a:t>
            </a:r>
          </a:p>
          <a:p>
            <a:pPr lvl="1"/>
            <a:r>
              <a:rPr lang="en-US" dirty="0"/>
              <a:t>John Gresham Machen (1881-1937) </a:t>
            </a:r>
          </a:p>
          <a:p>
            <a:pPr lvl="2"/>
            <a:r>
              <a:rPr lang="en-US" dirty="0"/>
              <a:t>1929 Westminster Seminary</a:t>
            </a:r>
          </a:p>
          <a:p>
            <a:pPr lvl="2"/>
            <a:r>
              <a:rPr lang="en-US" dirty="0"/>
              <a:t>1936 OPC</a:t>
            </a:r>
          </a:p>
        </p:txBody>
      </p:sp>
    </p:spTree>
    <p:extLst>
      <p:ext uri="{BB962C8B-B14F-4D97-AF65-F5344CB8AC3E}">
        <p14:creationId xmlns:p14="http://schemas.microsoft.com/office/powerpoint/2010/main" val="3582054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23AA6-3DC6-36E0-5E98-E3737538A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A85E7-3A44-5FD3-88A8-A537C0A46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Fundamentalist/Modernist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CA5E7-78CF-8539-ACD5-0830D44A2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1875-1897 Niagara Bible Conference - Believers' Meeting for Bible Study</a:t>
            </a:r>
          </a:p>
          <a:p>
            <a:r>
              <a:rPr lang="en-US" dirty="0"/>
              <a:t>1910 The Fundamentals (12 vol set of essays)</a:t>
            </a:r>
          </a:p>
          <a:p>
            <a:r>
              <a:rPr lang="en-US" dirty="0"/>
              <a:t>1910 Five Fundamentals (General Assembly of Pres. Church)</a:t>
            </a:r>
          </a:p>
          <a:p>
            <a:pPr lvl="1"/>
            <a:r>
              <a:rPr lang="en-US" dirty="0"/>
              <a:t>Biblical inspiration/infallibility</a:t>
            </a:r>
          </a:p>
          <a:p>
            <a:pPr lvl="1"/>
            <a:r>
              <a:rPr lang="en-US" dirty="0"/>
              <a:t>Virgin Birth of Christ</a:t>
            </a:r>
          </a:p>
          <a:p>
            <a:pPr lvl="1"/>
            <a:r>
              <a:rPr lang="en-US" dirty="0"/>
              <a:t>Atonement for sin through Christ’s death on cross</a:t>
            </a:r>
          </a:p>
          <a:p>
            <a:pPr lvl="1"/>
            <a:r>
              <a:rPr lang="en-US" dirty="0"/>
              <a:t>Bodily resurrection of Jesus</a:t>
            </a:r>
          </a:p>
          <a:p>
            <a:pPr lvl="1"/>
            <a:r>
              <a:rPr lang="en-US" dirty="0"/>
              <a:t>Historical reality of Jesus’s miracles</a:t>
            </a:r>
          </a:p>
          <a:p>
            <a:r>
              <a:rPr lang="en-US" dirty="0"/>
              <a:t>1920 “fundamentalist” Watchman Examiner (Baptist newspaper)</a:t>
            </a:r>
          </a:p>
          <a:p>
            <a:r>
              <a:rPr lang="en-US" dirty="0"/>
              <a:t>1925 Evolution becomes major issue with Scopes Trial</a:t>
            </a:r>
          </a:p>
          <a:p>
            <a:r>
              <a:rPr lang="en-US" dirty="0"/>
              <a:t>1960 Creation Science</a:t>
            </a:r>
          </a:p>
          <a:p>
            <a:r>
              <a:rPr lang="en-US" dirty="0"/>
              <a:t>1989 Intelligent Design (Pandas)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36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615E0-8D11-A7C1-A613-704E13B10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5334000" cy="1325563"/>
          </a:xfrm>
        </p:spPr>
        <p:txBody>
          <a:bodyPr/>
          <a:lstStyle/>
          <a:p>
            <a:r>
              <a:rPr lang="en-US" dirty="0"/>
              <a:t>David Martyn Lloyd-Jones (1899-1981)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ABB71-3FB2-97C7-7C10-C576E5069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2073"/>
            <a:ext cx="5334000" cy="294019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1917 medical student</a:t>
            </a:r>
          </a:p>
          <a:p>
            <a:r>
              <a:rPr lang="en-US" dirty="0"/>
              <a:t>1921  assistant to Royal Physician</a:t>
            </a:r>
          </a:p>
          <a:p>
            <a:r>
              <a:rPr lang="en-US" dirty="0"/>
              <a:t>1927 returned to Wales to pastor</a:t>
            </a:r>
          </a:p>
          <a:p>
            <a:r>
              <a:rPr lang="en-US" dirty="0"/>
              <a:t>1932 read BB Warfield</a:t>
            </a:r>
          </a:p>
          <a:p>
            <a:r>
              <a:rPr lang="en-US" dirty="0"/>
              <a:t>1939 Westminster Chapel, London</a:t>
            </a:r>
          </a:p>
          <a:p>
            <a:r>
              <a:rPr lang="en-US" dirty="0"/>
              <a:t>Expository preaching</a:t>
            </a:r>
          </a:p>
          <a:p>
            <a:pPr lvl="1"/>
            <a:r>
              <a:rPr lang="en-US" dirty="0"/>
              <a:t>Logic on Fire</a:t>
            </a:r>
          </a:p>
          <a:p>
            <a:endParaRPr lang="en-US" dirty="0"/>
          </a:p>
        </p:txBody>
      </p:sp>
      <p:pic>
        <p:nvPicPr>
          <p:cNvPr id="1028" name="Picture 4" descr="TOP 25 QUOTES BY MARTYN LLOYD-JONES (of 75) | A-Z Quotes">
            <a:extLst>
              <a:ext uri="{FF2B5EF4-FFF2-40B4-BE49-F238E27FC236}">
                <a16:creationId xmlns:a16="http://schemas.microsoft.com/office/drawing/2014/main" id="{15EF6159-8B70-0CC0-CB00-0F8A1CD50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2266"/>
            <a:ext cx="5509027" cy="259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n by lynette on Martin Lloyd Jones | Lloyd jones, Gospel, Quotes">
            <a:extLst>
              <a:ext uri="{FF2B5EF4-FFF2-40B4-BE49-F238E27FC236}">
                <a16:creationId xmlns:a16="http://schemas.microsoft.com/office/drawing/2014/main" id="{3E4B2B39-9366-35D0-6C15-FAC562410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036" y="0"/>
            <a:ext cx="3340963" cy="334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rtijn de Groot on Instagram: &quot;A quote of Dr. Martyn Lloyd-Jones # ...">
            <a:extLst>
              <a:ext uri="{FF2B5EF4-FFF2-40B4-BE49-F238E27FC236}">
                <a16:creationId xmlns:a16="http://schemas.microsoft.com/office/drawing/2014/main" id="{97F84B0D-4E75-0E81-A737-C5B838C3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072" y="1047"/>
            <a:ext cx="3340964" cy="334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~~Martyn Lloyd-Jones | Lloyd jones, Word of god, Spiritual quotes">
            <a:extLst>
              <a:ext uri="{FF2B5EF4-FFF2-40B4-BE49-F238E27FC236}">
                <a16:creationId xmlns:a16="http://schemas.microsoft.com/office/drawing/2014/main" id="{04918840-CA05-D2D0-C922-FD3545F70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989" y="3515990"/>
            <a:ext cx="3342009" cy="334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~~Martyn Lloyd-Jones | Lloyd jones, Christian quotes inspirational ...">
            <a:extLst>
              <a:ext uri="{FF2B5EF4-FFF2-40B4-BE49-F238E27FC236}">
                <a16:creationId xmlns:a16="http://schemas.microsoft.com/office/drawing/2014/main" id="{9FE9DCF3-82A2-74F0-7D9F-315AFE3E3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027" y="3513897"/>
            <a:ext cx="3342009" cy="334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622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DAF92-57DD-7E66-AE3C-59EDCF496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799689" cy="1144587"/>
          </a:xfrm>
        </p:spPr>
        <p:txBody>
          <a:bodyPr>
            <a:normAutofit/>
          </a:bodyPr>
          <a:lstStyle/>
          <a:p>
            <a:r>
              <a:rPr lang="en-US" dirty="0"/>
              <a:t>Dietrich Bonhoeffer (1906-1945)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1E2A7-C1C2-5D5E-A134-33822AC90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800" y="1083734"/>
            <a:ext cx="5893888" cy="3330222"/>
          </a:xfrm>
        </p:spPr>
        <p:txBody>
          <a:bodyPr/>
          <a:lstStyle/>
          <a:p>
            <a:r>
              <a:rPr lang="en-US" dirty="0"/>
              <a:t>Went to Union TS in 1930, unimpressed with US theology</a:t>
            </a:r>
          </a:p>
          <a:p>
            <a:r>
              <a:rPr lang="en-US" dirty="0"/>
              <a:t>Abyssinian BC</a:t>
            </a:r>
          </a:p>
          <a:p>
            <a:r>
              <a:rPr lang="en-US" dirty="0"/>
              <a:t>All Quiet on Western Front</a:t>
            </a:r>
          </a:p>
          <a:p>
            <a:r>
              <a:rPr lang="en-US" dirty="0"/>
              <a:t>The cost of discipleship, Life Together</a:t>
            </a:r>
          </a:p>
          <a:p>
            <a:endParaRPr lang="en-US" dirty="0"/>
          </a:p>
        </p:txBody>
      </p:sp>
      <p:pic>
        <p:nvPicPr>
          <p:cNvPr id="2052" name="Picture 4" descr="27 Powerful Dietrich Bonhoeffer Quotes That Will Inspire Your Faith ...">
            <a:extLst>
              <a:ext uri="{FF2B5EF4-FFF2-40B4-BE49-F238E27FC236}">
                <a16:creationId xmlns:a16="http://schemas.microsoft.com/office/drawing/2014/main" id="{ED89D56A-6192-E544-B22C-378BDA73D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801" y="4413956"/>
            <a:ext cx="2220919" cy="33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&quot;Silence in the Face of Evil....&quot; Quotation by Dietrich Bonhoeffer ...">
            <a:extLst>
              <a:ext uri="{FF2B5EF4-FFF2-40B4-BE49-F238E27FC236}">
                <a16:creationId xmlns:a16="http://schemas.microsoft.com/office/drawing/2014/main" id="{F44487F5-C50B-87F0-9C12-BB9AA9B71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690" y="0"/>
            <a:ext cx="3392310" cy="339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ietrich Bonhoeffer quote — Eat. Write. Sleep...">
            <a:extLst>
              <a:ext uri="{FF2B5EF4-FFF2-40B4-BE49-F238E27FC236}">
                <a16:creationId xmlns:a16="http://schemas.microsoft.com/office/drawing/2014/main" id="{EC4D3115-9B10-1BD5-6447-4205B73D2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689" y="3392310"/>
            <a:ext cx="3465689" cy="346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n by Temi S. Adeniyi on Mentors | Dietrich bonhoeffer quotes ...">
            <a:extLst>
              <a:ext uri="{FF2B5EF4-FFF2-40B4-BE49-F238E27FC236}">
                <a16:creationId xmlns:a16="http://schemas.microsoft.com/office/drawing/2014/main" id="{DAB64DBA-7F8D-50D8-3796-C591381EF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400"/>
            <a:ext cx="2905800" cy="581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+20 Inspirational Quotes Dietrich Bonhoeffer Ideas - Pangkalan">
            <a:extLst>
              <a:ext uri="{FF2B5EF4-FFF2-40B4-BE49-F238E27FC236}">
                <a16:creationId xmlns:a16="http://schemas.microsoft.com/office/drawing/2014/main" id="{C775E429-6FE4-E7E5-2DEC-FFCFB70CA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27" y="4413956"/>
            <a:ext cx="3678561" cy="244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80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58A6F-C181-FE48-BAA7-6381FA75E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Pentecostalism (1</a:t>
            </a:r>
            <a:r>
              <a:rPr lang="en-US" baseline="30000" dirty="0"/>
              <a:t>st</a:t>
            </a:r>
            <a:r>
              <a:rPr lang="en-US" dirty="0"/>
              <a:t> wave)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AD774-0281-218B-F57C-2BD12D2AF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700 denominations, 279M+ worldwide (644M+ with Charismatics)</a:t>
            </a:r>
          </a:p>
          <a:p>
            <a:r>
              <a:rPr lang="en-US" dirty="0"/>
              <a:t>Holiness/perfectionism, Baptism of Holy Spirit, </a:t>
            </a:r>
            <a:r>
              <a:rPr lang="en-US" dirty="0" err="1"/>
              <a:t>Appostolic</a:t>
            </a:r>
            <a:r>
              <a:rPr lang="en-US" dirty="0"/>
              <a:t>/Restoration, speaking in tongues, slain in spirit</a:t>
            </a:r>
          </a:p>
          <a:p>
            <a:r>
              <a:rPr lang="en-US" dirty="0"/>
              <a:t>1906-1915 Azusa Street Revival, William Seymore</a:t>
            </a:r>
          </a:p>
          <a:p>
            <a:r>
              <a:rPr lang="en-US" dirty="0"/>
              <a:t>1910 oneness/modalism in Finished Work Pentecostals</a:t>
            </a:r>
          </a:p>
          <a:p>
            <a:r>
              <a:rPr lang="en-US" dirty="0"/>
              <a:t>Aimee Semple Mcpherson (1890-1944)</a:t>
            </a:r>
          </a:p>
          <a:p>
            <a:r>
              <a:rPr lang="en-US" dirty="0"/>
              <a:t>EW Kenyon (1867-1948) Positive confession/word of faith</a:t>
            </a:r>
          </a:p>
          <a:p>
            <a:r>
              <a:rPr lang="en-US" dirty="0"/>
              <a:t>1950’s prosperity enters in healing revivals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6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CD0F4-E63A-B592-9C82-E89377847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Charismatic movement (2</a:t>
            </a:r>
            <a:r>
              <a:rPr lang="en-US" baseline="30000" dirty="0"/>
              <a:t>nd</a:t>
            </a:r>
            <a:r>
              <a:rPr lang="en-US" dirty="0"/>
              <a:t> wave)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5D8CB-6945-899B-FEC0-63339969B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1960’s movement of Pentecostal-like beliefs into mainline</a:t>
            </a:r>
          </a:p>
          <a:p>
            <a:r>
              <a:rPr lang="en-US" dirty="0"/>
              <a:t>1960 Anglican/Episcopal</a:t>
            </a:r>
          </a:p>
          <a:p>
            <a:r>
              <a:rPr lang="en-US" dirty="0"/>
              <a:t>1962 Lutheran, Presbyterian</a:t>
            </a:r>
          </a:p>
          <a:p>
            <a:r>
              <a:rPr lang="en-US" dirty="0"/>
              <a:t>1967 Catholic</a:t>
            </a:r>
          </a:p>
          <a:p>
            <a:r>
              <a:rPr lang="en-US" dirty="0"/>
              <a:t>1970 Methodists</a:t>
            </a:r>
          </a:p>
          <a:p>
            <a:r>
              <a:rPr lang="en-US" dirty="0"/>
              <a:t>Third wave</a:t>
            </a:r>
          </a:p>
          <a:p>
            <a:pPr lvl="1"/>
            <a:r>
              <a:rPr lang="en-US" dirty="0"/>
              <a:t>1965 Calvary Chapel (Chuck Smith)</a:t>
            </a:r>
          </a:p>
          <a:p>
            <a:pPr lvl="1"/>
            <a:r>
              <a:rPr lang="en-US" dirty="0"/>
              <a:t>Jesus Movement (late 60’s-70’s)</a:t>
            </a:r>
          </a:p>
          <a:p>
            <a:pPr lvl="1"/>
            <a:r>
              <a:rPr lang="en-US" dirty="0"/>
              <a:t>1982 Vineyard (John Wimber)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339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577</Words>
  <Application>Microsoft Office PowerPoint</Application>
  <PresentationFormat>Widescreen</PresentationFormat>
  <Paragraphs>101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Church History</vt:lpstr>
      <vt:lpstr>20th Century</vt:lpstr>
      <vt:lpstr>Higher Criticism and Presbyterians</vt:lpstr>
      <vt:lpstr>Fundamentalist/Modernist</vt:lpstr>
      <vt:lpstr>David Martyn Lloyd-Jones (1899-1981) </vt:lpstr>
      <vt:lpstr>Dietrich Bonhoeffer (1906-1945)</vt:lpstr>
      <vt:lpstr>Pentecostalism (1st wave)</vt:lpstr>
      <vt:lpstr>Charismatic movement (2nd wave)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Schubert, Keith</dc:creator>
  <cp:lastModifiedBy>Schubert, Keith</cp:lastModifiedBy>
  <cp:revision>13</cp:revision>
  <dcterms:created xsi:type="dcterms:W3CDTF">2025-08-22T04:11:21Z</dcterms:created>
  <dcterms:modified xsi:type="dcterms:W3CDTF">2026-04-23T13:12:49Z</dcterms:modified>
</cp:coreProperties>
</file>