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4" r:id="rId3"/>
    <p:sldId id="266" r:id="rId4"/>
    <p:sldId id="263"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2" d="100"/>
          <a:sy n="62" d="100"/>
        </p:scale>
        <p:origin x="57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6A5C-0F45-EF9B-92A9-5F8BD1EE3D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49FEA0-4F4E-9315-2CDD-3E87ACDAA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0DF9C9-FF1F-416F-C9D4-9A9A6C194966}"/>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3DA9D4A5-9F9D-A1F2-78C4-39608E7CA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16C02-062D-9382-2A38-06849970B6E2}"/>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775652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11464-B9F3-2645-2C0E-E2DEB6F677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F1C423-9D81-64D0-058C-23B0301F66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1D1D5A-DE72-6A0B-AE54-9FA2133A1DCA}"/>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DC360FFE-F278-2706-AFB1-BABC7FDD2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4D9564-E108-C074-0169-D763ECF170FC}"/>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85657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928FDD-9C8C-70E5-1DB2-74E2167ABD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2500D7-B1FE-0C01-11B0-1646751991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D5AE7-C028-4499-B6DD-A2217AE4A1FD}"/>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E1490B1E-1476-1A11-1896-5F72C65E7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173B46-9149-5118-EBFC-765968CA706A}"/>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4957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DD6B-9034-59CD-A0D9-6DEAA9246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A2B9AD-B827-290C-2369-A311CF4764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3D28FB-FD6B-9B25-0D30-477F73F85D03}"/>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4F6D5F08-5610-B6D3-7F2E-54554E4496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9FB10-B336-C7E7-1629-6EAC95DB4DCA}"/>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95694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61200-FC6E-F7D8-7769-6E96651501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9CD553-F3DC-42C2-0586-0C252CBABA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D0E97B-15F6-8290-D33F-5CF704BFC9CC}"/>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9B013942-3ECB-7E16-C7AF-5FB8C36DF0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F5E010-54A6-A432-5200-84CBFAD3815E}"/>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943081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47A8-38EE-3C5F-F1CB-8F458E4AB6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939D01-92CE-2F73-9479-CC575256EE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4D157F-99DF-D019-9200-C2A99C3638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AA868F-E831-1F5F-0025-CB74B2DACBE8}"/>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6" name="Footer Placeholder 5">
            <a:extLst>
              <a:ext uri="{FF2B5EF4-FFF2-40B4-BE49-F238E27FC236}">
                <a16:creationId xmlns:a16="http://schemas.microsoft.com/office/drawing/2014/main" id="{57925354-62B3-674F-2516-5ABD7FD9A5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964360-FE56-0037-1FAA-4C15DD169C7E}"/>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1500554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1D43A-05C0-2B40-E853-27D072961BC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0DD97C-B4A0-C1E1-8F06-2A8CE4B30F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F57CCC-00C0-89D2-0B74-2A3CC12019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61466C-6486-0066-B95F-700B65A158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FDC7E9-B939-7A38-5660-34047CF7C3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30A08E-F65F-3689-AFD3-D9C8ADF97DBA}"/>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8" name="Footer Placeholder 7">
            <a:extLst>
              <a:ext uri="{FF2B5EF4-FFF2-40B4-BE49-F238E27FC236}">
                <a16:creationId xmlns:a16="http://schemas.microsoft.com/office/drawing/2014/main" id="{DA957A8D-E6D7-BA73-92EF-B50B7EDB72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94E844-6378-F5F9-6F40-F81C8B175A9D}"/>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65653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6A771-BDE3-6DD3-F648-ADC7569D8C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948666-4AC8-E88C-3028-54159070450A}"/>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4" name="Footer Placeholder 3">
            <a:extLst>
              <a:ext uri="{FF2B5EF4-FFF2-40B4-BE49-F238E27FC236}">
                <a16:creationId xmlns:a16="http://schemas.microsoft.com/office/drawing/2014/main" id="{4939AC21-3D89-8D58-2AD7-6F736E7EBF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8F0F6E-5804-D03B-62AA-4A94DBF18538}"/>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718131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384CF0-2E84-CEBC-8CE2-AA8F5B2C2D7E}"/>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3" name="Footer Placeholder 2">
            <a:extLst>
              <a:ext uri="{FF2B5EF4-FFF2-40B4-BE49-F238E27FC236}">
                <a16:creationId xmlns:a16="http://schemas.microsoft.com/office/drawing/2014/main" id="{83BE1C45-D36E-DEDF-6F76-0B2F95413A1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FE382D-3BF8-4548-ADA7-98111A733555}"/>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20734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C5EAE-C22F-21AF-144F-33ECF68007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79C14B-789D-49A3-0CA5-F2438973A2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D4FE9D-B5D1-BEFB-F490-83D022A7B2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6F7BF6-87B6-A306-36D6-140B785B01C8}"/>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6" name="Footer Placeholder 5">
            <a:extLst>
              <a:ext uri="{FF2B5EF4-FFF2-40B4-BE49-F238E27FC236}">
                <a16:creationId xmlns:a16="http://schemas.microsoft.com/office/drawing/2014/main" id="{BFAB22FB-399F-6BE5-191B-58EF87DFEA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860E51-CF8C-2652-BA22-9F23B62D81B0}"/>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3857585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CE6BB-617C-30C4-DE05-CE79A39476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3B85C3-CD25-0D4E-52C3-6F6DE6582C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766F89-7FD3-939F-3420-35095E36BA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C153A-C0C7-320A-6BCE-2FCCB83AAEC7}"/>
              </a:ext>
            </a:extLst>
          </p:cNvPr>
          <p:cNvSpPr>
            <a:spLocks noGrp="1"/>
          </p:cNvSpPr>
          <p:nvPr>
            <p:ph type="dt" sz="half" idx="10"/>
          </p:nvPr>
        </p:nvSpPr>
        <p:spPr/>
        <p:txBody>
          <a:bodyPr/>
          <a:lstStyle/>
          <a:p>
            <a:fld id="{BD10A238-9EDA-493A-BFAC-FC6A8E7438B0}" type="datetimeFigureOut">
              <a:rPr lang="en-US" smtClean="0"/>
              <a:t>4/27/2026</a:t>
            </a:fld>
            <a:endParaRPr lang="en-US"/>
          </a:p>
        </p:txBody>
      </p:sp>
      <p:sp>
        <p:nvSpPr>
          <p:cNvPr id="6" name="Footer Placeholder 5">
            <a:extLst>
              <a:ext uri="{FF2B5EF4-FFF2-40B4-BE49-F238E27FC236}">
                <a16:creationId xmlns:a16="http://schemas.microsoft.com/office/drawing/2014/main" id="{BC97A4EF-DC35-563D-8F1C-1AAF986BC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95E587-7DB6-F74A-DF46-62A9D5A2B8F6}"/>
              </a:ext>
            </a:extLst>
          </p:cNvPr>
          <p:cNvSpPr>
            <a:spLocks noGrp="1"/>
          </p:cNvSpPr>
          <p:nvPr>
            <p:ph type="sldNum" sz="quarter" idx="12"/>
          </p:nvPr>
        </p:nvSpPr>
        <p:spPr/>
        <p:txBody>
          <a:bodyPr/>
          <a:lstStyle/>
          <a:p>
            <a:fld id="{544C2942-9933-46D0-8173-A57C5174C932}" type="slidenum">
              <a:rPr lang="en-US" smtClean="0"/>
              <a:t>‹#›</a:t>
            </a:fld>
            <a:endParaRPr lang="en-US"/>
          </a:p>
        </p:txBody>
      </p:sp>
    </p:spTree>
    <p:extLst>
      <p:ext uri="{BB962C8B-B14F-4D97-AF65-F5344CB8AC3E}">
        <p14:creationId xmlns:p14="http://schemas.microsoft.com/office/powerpoint/2010/main" val="184597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13206-B415-65EF-8E19-09ED4053A2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41E67B-2824-2AC0-8F1C-2AD02CC7E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FA3CCB-51B9-CD04-1C33-73CBC0E69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10A238-9EDA-493A-BFAC-FC6A8E7438B0}" type="datetimeFigureOut">
              <a:rPr lang="en-US" smtClean="0"/>
              <a:t>4/27/2026</a:t>
            </a:fld>
            <a:endParaRPr lang="en-US"/>
          </a:p>
        </p:txBody>
      </p:sp>
      <p:sp>
        <p:nvSpPr>
          <p:cNvPr id="5" name="Footer Placeholder 4">
            <a:extLst>
              <a:ext uri="{FF2B5EF4-FFF2-40B4-BE49-F238E27FC236}">
                <a16:creationId xmlns:a16="http://schemas.microsoft.com/office/drawing/2014/main" id="{5D3083B6-59F1-83E1-23D2-2E2D3AFF6A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03FDFF0-BE72-0391-30CC-7BAB33DD39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4C2942-9933-46D0-8173-A57C5174C932}" type="slidenum">
              <a:rPr lang="en-US" smtClean="0"/>
              <a:t>‹#›</a:t>
            </a:fld>
            <a:endParaRPr lang="en-US"/>
          </a:p>
        </p:txBody>
      </p:sp>
    </p:spTree>
    <p:extLst>
      <p:ext uri="{BB962C8B-B14F-4D97-AF65-F5344CB8AC3E}">
        <p14:creationId xmlns:p14="http://schemas.microsoft.com/office/powerpoint/2010/main" val="3578007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igonier.org/learn/teachers/michael-reev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36E32-AE4F-A2FC-91CE-9A34FE4CF574}"/>
              </a:ext>
            </a:extLst>
          </p:cNvPr>
          <p:cNvSpPr>
            <a:spLocks noGrp="1"/>
          </p:cNvSpPr>
          <p:nvPr>
            <p:ph type="ctrTitle"/>
          </p:nvPr>
        </p:nvSpPr>
        <p:spPr/>
        <p:txBody>
          <a:bodyPr/>
          <a:lstStyle/>
          <a:p>
            <a:r>
              <a:rPr lang="en-US" dirty="0"/>
              <a:t>Church History</a:t>
            </a:r>
          </a:p>
        </p:txBody>
      </p:sp>
      <p:sp>
        <p:nvSpPr>
          <p:cNvPr id="3" name="Subtitle 2">
            <a:extLst>
              <a:ext uri="{FF2B5EF4-FFF2-40B4-BE49-F238E27FC236}">
                <a16:creationId xmlns:a16="http://schemas.microsoft.com/office/drawing/2014/main" id="{8B448C3E-9BC5-675D-5A3D-69CFDBF65A5A}"/>
              </a:ext>
            </a:extLst>
          </p:cNvPr>
          <p:cNvSpPr>
            <a:spLocks noGrp="1"/>
          </p:cNvSpPr>
          <p:nvPr>
            <p:ph type="subTitle" idx="1"/>
          </p:nvPr>
        </p:nvSpPr>
        <p:spPr/>
        <p:txBody>
          <a:bodyPr/>
          <a:lstStyle/>
          <a:p>
            <a:r>
              <a:rPr lang="en-US"/>
              <a:t>The second millennium</a:t>
            </a:r>
            <a:endParaRPr lang="en-US" dirty="0"/>
          </a:p>
        </p:txBody>
      </p:sp>
    </p:spTree>
    <p:extLst>
      <p:ext uri="{BB962C8B-B14F-4D97-AF65-F5344CB8AC3E}">
        <p14:creationId xmlns:p14="http://schemas.microsoft.com/office/powerpoint/2010/main" val="90880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111AF-ABD7-7136-FEC8-E322724F56E7}"/>
              </a:ext>
            </a:extLst>
          </p:cNvPr>
          <p:cNvSpPr>
            <a:spLocks noGrp="1"/>
          </p:cNvSpPr>
          <p:nvPr>
            <p:ph type="title"/>
          </p:nvPr>
        </p:nvSpPr>
        <p:spPr/>
        <p:txBody>
          <a:bodyPr/>
          <a:lstStyle/>
          <a:p>
            <a:r>
              <a:rPr lang="en-US" dirty="0"/>
              <a:t>Evangelicalism</a:t>
            </a:r>
          </a:p>
        </p:txBody>
      </p:sp>
      <p:sp>
        <p:nvSpPr>
          <p:cNvPr id="3" name="Content Placeholder 2">
            <a:extLst>
              <a:ext uri="{FF2B5EF4-FFF2-40B4-BE49-F238E27FC236}">
                <a16:creationId xmlns:a16="http://schemas.microsoft.com/office/drawing/2014/main" id="{41FF3E2C-0EEB-F3AA-AE5A-BEF36C59DD5A}"/>
              </a:ext>
            </a:extLst>
          </p:cNvPr>
          <p:cNvSpPr>
            <a:spLocks noGrp="1"/>
          </p:cNvSpPr>
          <p:nvPr>
            <p:ph idx="1"/>
          </p:nvPr>
        </p:nvSpPr>
        <p:spPr>
          <a:xfrm>
            <a:off x="838200" y="1825625"/>
            <a:ext cx="5257800" cy="4351338"/>
          </a:xfrm>
        </p:spPr>
        <p:txBody>
          <a:bodyPr>
            <a:normAutofit fontScale="92500" lnSpcReduction="10000"/>
          </a:bodyPr>
          <a:lstStyle/>
          <a:p>
            <a:r>
              <a:rPr lang="en-US" dirty="0"/>
              <a:t>WW2</a:t>
            </a:r>
          </a:p>
          <a:p>
            <a:pPr lvl="1"/>
            <a:r>
              <a:rPr lang="en-US" dirty="0"/>
              <a:t>Seeking unity</a:t>
            </a:r>
          </a:p>
          <a:p>
            <a:pPr lvl="1"/>
            <a:r>
              <a:rPr lang="en-US" dirty="0"/>
              <a:t>Fundamentalist became pejorative</a:t>
            </a:r>
          </a:p>
          <a:p>
            <a:r>
              <a:rPr lang="en-US" dirty="0"/>
              <a:t>Carl Henry</a:t>
            </a:r>
          </a:p>
          <a:p>
            <a:pPr lvl="1"/>
            <a:r>
              <a:rPr lang="en-US" dirty="0"/>
              <a:t>Revive term Evangelical</a:t>
            </a:r>
          </a:p>
          <a:p>
            <a:pPr lvl="1"/>
            <a:r>
              <a:rPr lang="en-US" dirty="0"/>
              <a:t>1947 Fuller Seminary</a:t>
            </a:r>
          </a:p>
          <a:p>
            <a:pPr lvl="1"/>
            <a:r>
              <a:rPr lang="en-US" dirty="0"/>
              <a:t>1955 Christianity Today</a:t>
            </a:r>
          </a:p>
          <a:p>
            <a:r>
              <a:rPr lang="en-US" dirty="0"/>
              <a:t>Billy Graham</a:t>
            </a:r>
          </a:p>
          <a:p>
            <a:pPr lvl="1"/>
            <a:r>
              <a:rPr lang="en-US" dirty="0"/>
              <a:t>Definition of Evangelical…</a:t>
            </a:r>
          </a:p>
          <a:p>
            <a:pPr lvl="1"/>
            <a:r>
              <a:rPr lang="en-US" dirty="0"/>
              <a:t>Seek influence</a:t>
            </a:r>
          </a:p>
          <a:p>
            <a:pPr lvl="1"/>
            <a:r>
              <a:rPr lang="en-US" dirty="0"/>
              <a:t>1956 added modernist ministers to crusades</a:t>
            </a:r>
          </a:p>
          <a:p>
            <a:endParaRPr lang="en-US" dirty="0"/>
          </a:p>
        </p:txBody>
      </p:sp>
      <p:sp>
        <p:nvSpPr>
          <p:cNvPr id="4" name="Content Placeholder 2">
            <a:extLst>
              <a:ext uri="{FF2B5EF4-FFF2-40B4-BE49-F238E27FC236}">
                <a16:creationId xmlns:a16="http://schemas.microsoft.com/office/drawing/2014/main" id="{3727CEC8-9787-CE97-F0B3-49EE03C19F49}"/>
              </a:ext>
            </a:extLst>
          </p:cNvPr>
          <p:cNvSpPr txBox="1">
            <a:spLocks/>
          </p:cNvSpPr>
          <p:nvPr/>
        </p:nvSpPr>
        <p:spPr>
          <a:xfrm>
            <a:off x="6096000" y="1825625"/>
            <a:ext cx="52578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60’s to 80’s</a:t>
            </a:r>
          </a:p>
          <a:p>
            <a:pPr lvl="1"/>
            <a:r>
              <a:rPr lang="en-US" dirty="0" err="1"/>
              <a:t>Turbulance</a:t>
            </a:r>
            <a:r>
              <a:rPr lang="en-US" dirty="0"/>
              <a:t>, uncertainty</a:t>
            </a:r>
          </a:p>
          <a:p>
            <a:pPr lvl="1"/>
            <a:r>
              <a:rPr lang="en-US" dirty="0"/>
              <a:t>Civil </a:t>
            </a:r>
            <a:r>
              <a:rPr lang="en-US" dirty="0" err="1"/>
              <a:t>rightrs</a:t>
            </a:r>
            <a:endParaRPr lang="en-US" dirty="0"/>
          </a:p>
          <a:p>
            <a:pPr lvl="1"/>
            <a:r>
              <a:rPr lang="en-US" dirty="0"/>
              <a:t>International Council on Biblical Inerrancy in 70’s</a:t>
            </a:r>
          </a:p>
          <a:p>
            <a:pPr lvl="2"/>
            <a:r>
              <a:rPr lang="en-US" dirty="0"/>
              <a:t>Chicago Statement</a:t>
            </a:r>
          </a:p>
          <a:p>
            <a:pPr lvl="1"/>
            <a:r>
              <a:rPr lang="en-US" dirty="0"/>
              <a:t>Carter, Reagan, Falwell</a:t>
            </a:r>
          </a:p>
          <a:p>
            <a:r>
              <a:rPr lang="en-US" dirty="0"/>
              <a:t>Problems</a:t>
            </a:r>
          </a:p>
          <a:p>
            <a:pPr lvl="1"/>
            <a:r>
              <a:rPr lang="en-US" dirty="0"/>
              <a:t>Christian Colleges</a:t>
            </a:r>
          </a:p>
          <a:p>
            <a:pPr lvl="1"/>
            <a:r>
              <a:rPr lang="en-US" dirty="0"/>
              <a:t>minimalism</a:t>
            </a:r>
          </a:p>
          <a:p>
            <a:pPr lvl="1"/>
            <a:r>
              <a:rPr lang="en-US" dirty="0"/>
              <a:t>“Evangelicalism is not Enough”</a:t>
            </a:r>
          </a:p>
        </p:txBody>
      </p:sp>
    </p:spTree>
    <p:extLst>
      <p:ext uri="{BB962C8B-B14F-4D97-AF65-F5344CB8AC3E}">
        <p14:creationId xmlns:p14="http://schemas.microsoft.com/office/powerpoint/2010/main" val="4036822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C5DC9-59BE-044A-7F71-CA55EDE16EED}"/>
              </a:ext>
            </a:extLst>
          </p:cNvPr>
          <p:cNvSpPr>
            <a:spLocks noGrp="1"/>
          </p:cNvSpPr>
          <p:nvPr>
            <p:ph type="title"/>
          </p:nvPr>
        </p:nvSpPr>
        <p:spPr>
          <a:xfrm>
            <a:off x="0" y="365125"/>
            <a:ext cx="12192000" cy="1325563"/>
          </a:xfrm>
        </p:spPr>
        <p:txBody>
          <a:bodyPr/>
          <a:lstStyle/>
          <a:p>
            <a:r>
              <a:rPr lang="en-US" dirty="0"/>
              <a:t>New Covenant Theology/Progressive </a:t>
            </a:r>
            <a:r>
              <a:rPr lang="en-US" dirty="0" err="1"/>
              <a:t>Covenantalism</a:t>
            </a:r>
            <a:endParaRPr lang="en-US" dirty="0"/>
          </a:p>
        </p:txBody>
      </p:sp>
      <p:sp>
        <p:nvSpPr>
          <p:cNvPr id="3" name="Content Placeholder 2">
            <a:extLst>
              <a:ext uri="{FF2B5EF4-FFF2-40B4-BE49-F238E27FC236}">
                <a16:creationId xmlns:a16="http://schemas.microsoft.com/office/drawing/2014/main" id="{18D0977D-2459-8D6C-F29B-4D85F3889FD8}"/>
              </a:ext>
            </a:extLst>
          </p:cNvPr>
          <p:cNvSpPr>
            <a:spLocks noGrp="1"/>
          </p:cNvSpPr>
          <p:nvPr>
            <p:ph idx="1"/>
          </p:nvPr>
        </p:nvSpPr>
        <p:spPr/>
        <p:txBody>
          <a:bodyPr/>
          <a:lstStyle/>
          <a:p>
            <a:r>
              <a:rPr lang="en-US" dirty="0"/>
              <a:t>Christo-centric</a:t>
            </a:r>
          </a:p>
          <a:p>
            <a:pPr lvl="1"/>
            <a:r>
              <a:rPr lang="en-US" dirty="0"/>
              <a:t>God’s purpose is to save through Jesus</a:t>
            </a:r>
          </a:p>
          <a:p>
            <a:pPr lvl="1"/>
            <a:r>
              <a:rPr lang="en-US" dirty="0"/>
              <a:t>Covenants progressively unfold that purpose</a:t>
            </a:r>
          </a:p>
          <a:p>
            <a:pPr lvl="1"/>
            <a:r>
              <a:rPr lang="en-US" dirty="0"/>
              <a:t>Interpret OT in light of NT</a:t>
            </a:r>
          </a:p>
          <a:p>
            <a:pPr lvl="1"/>
            <a:r>
              <a:rPr lang="en-US" dirty="0"/>
              <a:t>God’s people united, kingdom</a:t>
            </a:r>
          </a:p>
          <a:p>
            <a:pPr lvl="1"/>
            <a:r>
              <a:rPr lang="en-US" dirty="0"/>
              <a:t>Law of Christ</a:t>
            </a:r>
          </a:p>
          <a:p>
            <a:pPr lvl="1"/>
            <a:r>
              <a:rPr lang="en-US" dirty="0"/>
              <a:t>Baptism replaces circumcision</a:t>
            </a:r>
          </a:p>
          <a:p>
            <a:pPr lvl="1"/>
            <a:r>
              <a:rPr lang="en-US" dirty="0"/>
              <a:t>No tripartite division of law</a:t>
            </a:r>
          </a:p>
          <a:p>
            <a:r>
              <a:rPr lang="en-US" dirty="0"/>
              <a:t>Dispensational, NCT, Covenantal</a:t>
            </a:r>
          </a:p>
          <a:p>
            <a:pPr lvl="1"/>
            <a:r>
              <a:rPr lang="en-US" dirty="0"/>
              <a:t>Continuity vs discontinuity</a:t>
            </a:r>
          </a:p>
        </p:txBody>
      </p:sp>
    </p:spTree>
    <p:extLst>
      <p:ext uri="{BB962C8B-B14F-4D97-AF65-F5344CB8AC3E}">
        <p14:creationId xmlns:p14="http://schemas.microsoft.com/office/powerpoint/2010/main" val="1456428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FBE77-C3E1-B6B2-893E-DA5E6AD0934D}"/>
              </a:ext>
            </a:extLst>
          </p:cNvPr>
          <p:cNvSpPr>
            <a:spLocks noGrp="1"/>
          </p:cNvSpPr>
          <p:nvPr>
            <p:ph type="title"/>
          </p:nvPr>
        </p:nvSpPr>
        <p:spPr/>
        <p:txBody>
          <a:bodyPr/>
          <a:lstStyle/>
          <a:p>
            <a:r>
              <a:rPr lang="en-US" dirty="0"/>
              <a:t>Heresies…</a:t>
            </a:r>
          </a:p>
        </p:txBody>
      </p:sp>
      <p:sp>
        <p:nvSpPr>
          <p:cNvPr id="3" name="Content Placeholder 2">
            <a:extLst>
              <a:ext uri="{FF2B5EF4-FFF2-40B4-BE49-F238E27FC236}">
                <a16:creationId xmlns:a16="http://schemas.microsoft.com/office/drawing/2014/main" id="{5460BF40-2128-C9C5-F414-3AC873F95429}"/>
              </a:ext>
            </a:extLst>
          </p:cNvPr>
          <p:cNvSpPr>
            <a:spLocks noGrp="1"/>
          </p:cNvSpPr>
          <p:nvPr>
            <p:ph idx="1"/>
          </p:nvPr>
        </p:nvSpPr>
        <p:spPr/>
        <p:txBody>
          <a:bodyPr>
            <a:normAutofit fontScale="92500" lnSpcReduction="20000"/>
          </a:bodyPr>
          <a:lstStyle/>
          <a:p>
            <a:r>
              <a:rPr lang="en-US" dirty="0"/>
              <a:t>Open Theism</a:t>
            </a:r>
          </a:p>
          <a:p>
            <a:pPr lvl="1"/>
            <a:r>
              <a:rPr lang="en-US" dirty="0"/>
              <a:t>Aka openness theology, openness of God, free will theism</a:t>
            </a:r>
          </a:p>
          <a:p>
            <a:pPr lvl="1"/>
            <a:r>
              <a:rPr lang="en-US" dirty="0"/>
              <a:t>God’s Foreknowledge &amp; man’s free will</a:t>
            </a:r>
          </a:p>
          <a:p>
            <a:r>
              <a:rPr lang="en-US" dirty="0"/>
              <a:t>Progressive Christianity</a:t>
            </a:r>
          </a:p>
          <a:p>
            <a:pPr lvl="1"/>
            <a:r>
              <a:rPr lang="en-US" dirty="0"/>
              <a:t>Grew from Emergent Church movement</a:t>
            </a:r>
          </a:p>
          <a:p>
            <a:pPr lvl="1"/>
            <a:r>
              <a:rPr lang="en-US" dirty="0"/>
              <a:t>”Progressive Christianity is an open, intelligent and collaborative approach to the Christian tradition and the life and teachings of Jesus that create pathways into an authentic and relevant religious experience.”</a:t>
            </a:r>
          </a:p>
          <a:p>
            <a:pPr lvl="1"/>
            <a:r>
              <a:rPr lang="en-US" dirty="0"/>
              <a:t>“The power of the Christian faith to transform lives does not require it to be exclusively true. Exclusivity is born out of fear. The fear that there is one train to God and if you aren’t on the right train, you’ll go to hell. We believe there are many trains, and God welcomes them all.”</a:t>
            </a:r>
          </a:p>
          <a:p>
            <a:pPr lvl="1"/>
            <a:r>
              <a:rPr lang="en-US" dirty="0"/>
              <a:t>Social Gospel</a:t>
            </a:r>
          </a:p>
          <a:p>
            <a:pPr lvl="1"/>
            <a:r>
              <a:rPr lang="en-US" dirty="0"/>
              <a:t>Reinterpret doctrine inclusively and culturally relevant</a:t>
            </a:r>
          </a:p>
          <a:p>
            <a:endParaRPr lang="en-US" dirty="0"/>
          </a:p>
        </p:txBody>
      </p:sp>
    </p:spTree>
    <p:extLst>
      <p:ext uri="{BB962C8B-B14F-4D97-AF65-F5344CB8AC3E}">
        <p14:creationId xmlns:p14="http://schemas.microsoft.com/office/powerpoint/2010/main" val="3568006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07A08-8E89-2CC9-B24E-EAB86EE9F143}"/>
              </a:ext>
            </a:extLst>
          </p:cNvPr>
          <p:cNvSpPr>
            <a:spLocks noGrp="1"/>
          </p:cNvSpPr>
          <p:nvPr>
            <p:ph type="title"/>
          </p:nvPr>
        </p:nvSpPr>
        <p:spPr/>
        <p:txBody>
          <a:bodyPr/>
          <a:lstStyle/>
          <a:p>
            <a:r>
              <a:rPr lang="en-US" dirty="0"/>
              <a:t>Books</a:t>
            </a:r>
          </a:p>
        </p:txBody>
      </p:sp>
      <p:sp>
        <p:nvSpPr>
          <p:cNvPr id="3" name="Content Placeholder 2">
            <a:extLst>
              <a:ext uri="{FF2B5EF4-FFF2-40B4-BE49-F238E27FC236}">
                <a16:creationId xmlns:a16="http://schemas.microsoft.com/office/drawing/2014/main" id="{8497F17E-D36B-1194-ADAB-B5B7F7BD2317}"/>
              </a:ext>
            </a:extLst>
          </p:cNvPr>
          <p:cNvSpPr>
            <a:spLocks noGrp="1"/>
          </p:cNvSpPr>
          <p:nvPr>
            <p:ph idx="1"/>
          </p:nvPr>
        </p:nvSpPr>
        <p:spPr>
          <a:xfrm>
            <a:off x="838200" y="1825625"/>
            <a:ext cx="5257800" cy="4351338"/>
          </a:xfrm>
        </p:spPr>
        <p:txBody>
          <a:bodyPr>
            <a:normAutofit fontScale="62500" lnSpcReduction="20000"/>
          </a:bodyPr>
          <a:lstStyle/>
          <a:p>
            <a:r>
              <a:rPr lang="en-US" dirty="0"/>
              <a:t>RC Sproul</a:t>
            </a:r>
          </a:p>
          <a:p>
            <a:pPr lvl="1"/>
            <a:r>
              <a:rPr lang="en-US" dirty="0"/>
              <a:t>Knowing Scripture</a:t>
            </a:r>
          </a:p>
          <a:p>
            <a:pPr lvl="1"/>
            <a:r>
              <a:rPr lang="en-US" dirty="0"/>
              <a:t>Holiness of God</a:t>
            </a:r>
          </a:p>
          <a:p>
            <a:pPr lvl="1"/>
            <a:r>
              <a:rPr lang="en-US" dirty="0"/>
              <a:t>Chosen by God</a:t>
            </a:r>
          </a:p>
          <a:p>
            <a:r>
              <a:rPr lang="en-US" dirty="0"/>
              <a:t>JI Packer</a:t>
            </a:r>
          </a:p>
          <a:p>
            <a:pPr lvl="1"/>
            <a:r>
              <a:rPr lang="en-US" dirty="0"/>
              <a:t>Knowing God</a:t>
            </a:r>
          </a:p>
          <a:p>
            <a:r>
              <a:rPr lang="en-US" dirty="0"/>
              <a:t>John Piper</a:t>
            </a:r>
          </a:p>
          <a:p>
            <a:pPr lvl="1"/>
            <a:r>
              <a:rPr lang="en-US" dirty="0"/>
              <a:t>Desiring God</a:t>
            </a:r>
          </a:p>
          <a:p>
            <a:pPr lvl="1"/>
            <a:r>
              <a:rPr lang="en-US" dirty="0"/>
              <a:t>Pleasures of God</a:t>
            </a:r>
          </a:p>
          <a:p>
            <a:r>
              <a:rPr lang="en-US" dirty="0"/>
              <a:t>John G. Reisinger</a:t>
            </a:r>
          </a:p>
          <a:p>
            <a:pPr lvl="1"/>
            <a:r>
              <a:rPr lang="en-US" dirty="0"/>
              <a:t>Abraham’s 4 seeds</a:t>
            </a:r>
          </a:p>
          <a:p>
            <a:pPr lvl="1"/>
            <a:r>
              <a:rPr lang="en-US" dirty="0"/>
              <a:t>Tablets of Stone</a:t>
            </a:r>
          </a:p>
          <a:p>
            <a:r>
              <a:rPr lang="en-US" dirty="0"/>
              <a:t>John MacArthur</a:t>
            </a:r>
          </a:p>
          <a:p>
            <a:pPr lvl="1"/>
            <a:r>
              <a:rPr lang="en-US" dirty="0"/>
              <a:t>Ashamed of the Gospel</a:t>
            </a:r>
          </a:p>
          <a:p>
            <a:r>
              <a:rPr lang="en-US" dirty="0"/>
              <a:t>John Bunyan</a:t>
            </a:r>
          </a:p>
          <a:p>
            <a:pPr lvl="1"/>
            <a:r>
              <a:rPr lang="en-US" dirty="0"/>
              <a:t>Pilgrim’s Progress</a:t>
            </a:r>
          </a:p>
        </p:txBody>
      </p:sp>
      <p:sp>
        <p:nvSpPr>
          <p:cNvPr id="4" name="Content Placeholder 2">
            <a:extLst>
              <a:ext uri="{FF2B5EF4-FFF2-40B4-BE49-F238E27FC236}">
                <a16:creationId xmlns:a16="http://schemas.microsoft.com/office/drawing/2014/main" id="{234AEA4F-BB96-1246-9FB0-280DEEF17343}"/>
              </a:ext>
            </a:extLst>
          </p:cNvPr>
          <p:cNvSpPr txBox="1">
            <a:spLocks/>
          </p:cNvSpPr>
          <p:nvPr/>
        </p:nvSpPr>
        <p:spPr>
          <a:xfrm>
            <a:off x="6096000" y="1825625"/>
            <a:ext cx="5257800" cy="4351338"/>
          </a:xfrm>
          <a:prstGeom prst="rect">
            <a:avLst/>
          </a:prstGeom>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Jerry Bridges</a:t>
            </a:r>
          </a:p>
          <a:p>
            <a:pPr lvl="1"/>
            <a:r>
              <a:rPr lang="en-US" dirty="0"/>
              <a:t>Disciplines of Grace</a:t>
            </a:r>
          </a:p>
          <a:p>
            <a:r>
              <a:rPr lang="en-US" dirty="0"/>
              <a:t>Peter Jeffrey</a:t>
            </a:r>
          </a:p>
          <a:p>
            <a:pPr lvl="1"/>
            <a:r>
              <a:rPr lang="en-US" dirty="0"/>
              <a:t>Great God of Wonders</a:t>
            </a:r>
          </a:p>
          <a:p>
            <a:r>
              <a:rPr lang="en-US" dirty="0"/>
              <a:t>John Stott</a:t>
            </a:r>
          </a:p>
          <a:p>
            <a:pPr lvl="1"/>
            <a:r>
              <a:rPr lang="en-US" dirty="0"/>
              <a:t>Cross of Christ</a:t>
            </a:r>
          </a:p>
          <a:p>
            <a:r>
              <a:rPr lang="en-US" dirty="0"/>
              <a:t>John Whitney</a:t>
            </a:r>
          </a:p>
          <a:p>
            <a:pPr lvl="1"/>
            <a:r>
              <a:rPr lang="en-US" dirty="0"/>
              <a:t>Spiritual Disciplines for the Christian Life</a:t>
            </a:r>
          </a:p>
          <a:p>
            <a:r>
              <a:rPr lang="en-US" dirty="0"/>
              <a:t>James R. White</a:t>
            </a:r>
          </a:p>
          <a:p>
            <a:pPr lvl="1"/>
            <a:r>
              <a:rPr lang="en-US" dirty="0"/>
              <a:t>The King James Only Controversy: Can You Trust Modern Translations?</a:t>
            </a:r>
          </a:p>
          <a:p>
            <a:pPr lvl="1"/>
            <a:r>
              <a:rPr lang="en-US" dirty="0"/>
              <a:t>The Potter’s Freedom</a:t>
            </a:r>
          </a:p>
          <a:p>
            <a:r>
              <a:rPr lang="en-US" dirty="0"/>
              <a:t>Michael Reeves</a:t>
            </a:r>
          </a:p>
          <a:p>
            <a:pPr lvl="1"/>
            <a:r>
              <a:rPr lang="en-US" dirty="0"/>
              <a:t>Delighting in the Trinity</a:t>
            </a:r>
          </a:p>
          <a:p>
            <a:r>
              <a:rPr lang="en-US" dirty="0"/>
              <a:t>Paul E. Little</a:t>
            </a:r>
          </a:p>
          <a:p>
            <a:pPr lvl="1"/>
            <a:r>
              <a:rPr lang="en-US" dirty="0"/>
              <a:t>Know What You Believe</a:t>
            </a:r>
          </a:p>
          <a:p>
            <a:pPr lvl="1"/>
            <a:r>
              <a:rPr lang="en-US" dirty="0"/>
              <a:t>Know Why You Believe</a:t>
            </a:r>
          </a:p>
          <a:p>
            <a:endParaRPr lang="en-US" dirty="0"/>
          </a:p>
        </p:txBody>
      </p:sp>
      <p:sp>
        <p:nvSpPr>
          <p:cNvPr id="6" name="AutoShape 2" descr="Michael Reeves">
            <a:hlinkClick r:id="rId2" tooltip="Michael Reeves"/>
            <a:extLst>
              <a:ext uri="{FF2B5EF4-FFF2-40B4-BE49-F238E27FC236}">
                <a16:creationId xmlns:a16="http://schemas.microsoft.com/office/drawing/2014/main" id="{9B73F0D1-5C85-0A44-B5D1-453A1D0C1043}"/>
              </a:ext>
            </a:extLst>
          </p:cNvPr>
          <p:cNvSpPr>
            <a:spLocks noChangeAspect="1" noChangeArrowheads="1"/>
          </p:cNvSpPr>
          <p:nvPr/>
        </p:nvSpPr>
        <p:spPr bwMode="auto">
          <a:xfrm>
            <a:off x="44450" y="-222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965966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4289</TotalTime>
  <Words>352</Words>
  <Application>Microsoft Office PowerPoint</Application>
  <PresentationFormat>Widescreen</PresentationFormat>
  <Paragraphs>78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Church History</vt:lpstr>
      <vt:lpstr>Evangelicalism</vt:lpstr>
      <vt:lpstr>New Covenant Theology/Progressive Covenantalism</vt:lpstr>
      <vt:lpstr>Heresies…</vt:lpstr>
      <vt:lpstr>Books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Schubert, Keith</dc:creator>
  <cp:lastModifiedBy>Schubert, Keith</cp:lastModifiedBy>
  <cp:revision>15</cp:revision>
  <dcterms:created xsi:type="dcterms:W3CDTF">2025-08-22T04:11:21Z</dcterms:created>
  <dcterms:modified xsi:type="dcterms:W3CDTF">2026-04-30T10:40:45Z</dcterms:modified>
</cp:coreProperties>
</file>