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81" r:id="rId3"/>
    <p:sldId id="261" r:id="rId4"/>
    <p:sldId id="262" r:id="rId5"/>
    <p:sldId id="263" r:id="rId6"/>
    <p:sldId id="264" r:id="rId7"/>
    <p:sldId id="265" r:id="rId8"/>
    <p:sldId id="266" r:id="rId9"/>
    <p:sldId id="258" r:id="rId10"/>
    <p:sldId id="276" r:id="rId11"/>
    <p:sldId id="273" r:id="rId12"/>
    <p:sldId id="259" r:id="rId13"/>
    <p:sldId id="260" r:id="rId14"/>
    <p:sldId id="268" r:id="rId15"/>
    <p:sldId id="269" r:id="rId16"/>
    <p:sldId id="270" r:id="rId17"/>
    <p:sldId id="271" r:id="rId18"/>
    <p:sldId id="275" r:id="rId19"/>
    <p:sldId id="272" r:id="rId20"/>
    <p:sldId id="274" r:id="rId21"/>
    <p:sldId id="278" r:id="rId22"/>
    <p:sldId id="279" r:id="rId23"/>
    <p:sldId id="280" r:id="rId24"/>
    <p:sldId id="257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990" y="2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817312e6a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817312e6a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817312e6ad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817312e6ad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817312e6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817312e6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17312e6ad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817312e6ad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817312e6a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817312e6a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817312e6a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817312e6a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17312e6ad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17312e6ad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817312e6ad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817312e6ad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17312e6ad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17312e6ad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817312e6ad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817312e6ad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817312e6ad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817312e6ad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17312e6a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817312e6a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817312e6ad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817312e6ad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17312e6ad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817312e6ad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817312e6ad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817312e6ad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17312e6ad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17312e6ad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817312e6a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817312e6a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17312e6a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817312e6a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817312e6ad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817312e6ad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17312e6a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817312e6ad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817312e6a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817312e6a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817312e6ad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817312e6ad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817312e6ad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817312e6ad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Testament Survey I: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Gospels and Acts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Keith Schubert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9328" y="0"/>
            <a:ext cx="622534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398822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0CAA9FF-0DB2-656E-9301-97367ADA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80" y="-1"/>
            <a:ext cx="5010520" cy="485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F8430-61DB-4F2B-B7F6-943E2632ADF4}"/>
              </a:ext>
            </a:extLst>
          </p:cNvPr>
          <p:cNvSpPr txBox="1"/>
          <p:nvPr/>
        </p:nvSpPr>
        <p:spPr>
          <a:xfrm>
            <a:off x="5715000" y="483347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Mt 3:7–10 &amp; Lk 3:7–9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Mark and the other Synoptics</a:t>
            </a:r>
            <a:endParaRPr dirty="0"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8222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" sz="1400" dirty="0">
                <a:latin typeface="Calibri" panose="020F0502020204030204" pitchFamily="34" charset="0"/>
                <a:cs typeface="Calibri" panose="020F0502020204030204" pitchFamily="34" charset="0"/>
              </a:rPr>
              <a:t>Unique to Mark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" sz="1400" dirty="0">
                <a:latin typeface="Calibri" panose="020F0502020204030204" pitchFamily="34" charset="0"/>
                <a:cs typeface="Calibri" panose="020F0502020204030204" pitchFamily="34" charset="0"/>
              </a:rPr>
              <a:t>	Mark 7:33-36 (healing deaf &amp; mute)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" sz="1400" dirty="0">
                <a:latin typeface="Calibri" panose="020F0502020204030204" pitchFamily="34" charset="0"/>
                <a:cs typeface="Calibri" panose="020F0502020204030204" pitchFamily="34" charset="0"/>
              </a:rPr>
              <a:t>	Mark 8:22-26 (healing blind in Bethsaida)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" sz="1400" dirty="0">
                <a:latin typeface="Calibri" panose="020F0502020204030204" pitchFamily="34" charset="0"/>
                <a:cs typeface="Calibri" panose="020F0502020204030204" pitchFamily="34" charset="0"/>
              </a:rPr>
              <a:t>	Mark 14:51-52 (naked runaway)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" sz="1400" dirty="0">
                <a:latin typeface="Calibri" panose="020F0502020204030204" pitchFamily="34" charset="0"/>
                <a:cs typeface="Calibri" panose="020F0502020204030204" pitchFamily="34" charset="0"/>
              </a:rPr>
              <a:t>	explanatory elaborations Mark 16:4 (for it was very large) 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" sz="1400" dirty="0">
                <a:latin typeface="Calibri" panose="020F0502020204030204" pitchFamily="34" charset="0"/>
                <a:cs typeface="Calibri" panose="020F0502020204030204" pitchFamily="34" charset="0"/>
              </a:rPr>
              <a:t>	Aramaisms Mark 5:41 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84;p17">
            <a:extLst>
              <a:ext uri="{FF2B5EF4-FFF2-40B4-BE49-F238E27FC236}">
                <a16:creationId xmlns:a16="http://schemas.microsoft.com/office/drawing/2014/main" id="{BE70DF1F-9C02-09F3-A81E-BC7E70AFF87C}"/>
              </a:ext>
            </a:extLst>
          </p:cNvPr>
          <p:cNvSpPr txBox="1">
            <a:spLocks/>
          </p:cNvSpPr>
          <p:nvPr/>
        </p:nvSpPr>
        <p:spPr>
          <a:xfrm>
            <a:off x="4693920" y="1152475"/>
            <a:ext cx="438222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/>
              <a:buNone/>
              <a:tabLst>
                <a:tab pos="342900" algn="l"/>
              </a:tabLs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Mark &amp; Luke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/>
              <a:buNone/>
              <a:tabLst>
                <a:tab pos="342900" algn="l"/>
              </a:tabLs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	Capernaum exorcism  Mk 1:23–28, Lk 4:33–37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/>
              <a:buNone/>
              <a:tabLst>
                <a:tab pos="342900" algn="l"/>
              </a:tabLs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	departure from Capernaum Mk 1:35–38, Lk 4:42–43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/>
              <a:buNone/>
              <a:tabLst>
                <a:tab pos="342900" algn="l"/>
              </a:tabLs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	the strange exorcist  Mk 9:38–41, Lk 9:49–50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/>
              <a:buNone/>
              <a:tabLst>
                <a:tab pos="342900" algn="l"/>
              </a:tabLs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	and the widow's mites Mk 12:41–44, Lk 21:1–4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tabLst>
                <a:tab pos="342900" algn="l"/>
              </a:tabLs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Mark &amp; Matthew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tabLst>
                <a:tab pos="342900" algn="l"/>
              </a:tabLs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	Mk 7:1-8:9, Mt 15:1-39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267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6" name="Google Shape;156;p26"/>
          <p:cNvSpPr txBox="1"/>
          <p:nvPr/>
        </p:nvSpPr>
        <p:spPr>
          <a:xfrm>
            <a:off x="7010400" y="870450"/>
            <a:ext cx="21336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72727"/>
                </a:solidFill>
                <a:highlight>
                  <a:srgbClr val="FFFFFF"/>
                </a:highlight>
              </a:rPr>
              <a:t>(1) Jesus predicts his death, </a:t>
            </a:r>
            <a:endParaRPr sz="1800">
              <a:solidFill>
                <a:srgbClr val="272727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72727"/>
                </a:solidFill>
                <a:highlight>
                  <a:srgbClr val="FFFFFF"/>
                </a:highlight>
              </a:rPr>
              <a:t>(2) the disciples misunderstand the nature of true discipleship, </a:t>
            </a:r>
            <a:endParaRPr sz="1800">
              <a:solidFill>
                <a:srgbClr val="272727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72727"/>
                </a:solidFill>
                <a:highlight>
                  <a:srgbClr val="FFFFFF"/>
                </a:highlight>
              </a:rPr>
              <a:t>(3) Jesus teaches that true discipleship is costly and involves suffering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677" y="0"/>
            <a:ext cx="542064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857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9" name="Google Shape;19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057" y="0"/>
            <a:ext cx="710788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2831A-BD93-DE79-FD4B-1C83BC58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New Testament Survey I: Gospels and 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9FD23-D6EB-7307-D821-29DE770C3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8/14	Geography and History 	-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8/21	Synoptics	Matthew, Mark, Luke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8/28	Mark	Mark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9/4	Matthew	Matthew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9/11	Luke	Luke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9/18	John	John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9/25	Narratives	still picking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10/2	Parables	still picking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10/9	Sermon on the Mount	Matthew 5-7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10/16	Acts Early Church &amp; Peter	Acts 1-12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10/23	Travels of Paul	Acts 13-28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76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822" y="0"/>
            <a:ext cx="821035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0" name="Google Shape;2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" y="39575"/>
            <a:ext cx="611256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4990" y="97000"/>
            <a:ext cx="683901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000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6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6088" y="171450"/>
            <a:ext cx="3171825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0375" y="381000"/>
            <a:ext cx="3143250" cy="43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On-screen Show (16:9)</PresentationFormat>
  <Paragraphs>43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Simple Light</vt:lpstr>
      <vt:lpstr>New Testament Survey I: Gospels and Acts</vt:lpstr>
      <vt:lpstr>New Testament Survey I: Gospels and 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 and the other Synoptics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Schubert, Keith</cp:lastModifiedBy>
  <cp:revision>1</cp:revision>
  <dcterms:modified xsi:type="dcterms:W3CDTF">2024-08-21T22:32:00Z</dcterms:modified>
</cp:coreProperties>
</file>