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74" r:id="rId3"/>
    <p:sldId id="262" r:id="rId4"/>
    <p:sldId id="260" r:id="rId5"/>
    <p:sldId id="282" r:id="rId6"/>
    <p:sldId id="283" r:id="rId7"/>
    <p:sldId id="284" r:id="rId8"/>
    <p:sldId id="285" r:id="rId9"/>
    <p:sldId id="287" r:id="rId10"/>
    <p:sldId id="286" r:id="rId11"/>
    <p:sldId id="288" r:id="rId12"/>
    <p:sldId id="289" r:id="rId13"/>
    <p:sldId id="290" r:id="rId14"/>
    <p:sldId id="291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14" y="6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8337dfd9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8337dfd99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8337dfd993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8337dfd993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8337dfd993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8337dfd993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-2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Testament Survey I: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Gospels and Acts</a:t>
            </a:r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 Keith Schubert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83535-7303-D332-1339-FB0C6AE98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92562"/>
            <a:ext cx="8520600" cy="57270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Luke: Way to Jerusalem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550C4-9ACB-5987-49DB-6D6282E3A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2175" y="665262"/>
            <a:ext cx="4260300" cy="435892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Living in the Kingdom of God</a:t>
            </a:r>
          </a:p>
          <a:p>
            <a:r>
              <a:rPr lang="en-US" dirty="0">
                <a:solidFill>
                  <a:schemeClr val="tx1"/>
                </a:solidFill>
              </a:rPr>
              <a:t>The Narrow Door  ( 13:22⁠–⁠30 )</a:t>
            </a:r>
          </a:p>
          <a:p>
            <a:r>
              <a:rPr lang="en-US" dirty="0">
                <a:solidFill>
                  <a:schemeClr val="tx1"/>
                </a:solidFill>
              </a:rPr>
              <a:t>Lament over Jerusalem  ( 13:31⁠–⁠35 )</a:t>
            </a:r>
          </a:p>
          <a:p>
            <a:pPr marL="11430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Pharisee’s house</a:t>
            </a:r>
          </a:p>
          <a:p>
            <a:r>
              <a:rPr lang="en-US" dirty="0">
                <a:solidFill>
                  <a:schemeClr val="tx1"/>
                </a:solidFill>
              </a:rPr>
              <a:t>Heal on Sabbath ( 14:1⁠–⁠6 )</a:t>
            </a:r>
          </a:p>
          <a:p>
            <a:r>
              <a:rPr lang="en-US" dirty="0">
                <a:solidFill>
                  <a:schemeClr val="tx1"/>
                </a:solidFill>
              </a:rPr>
              <a:t>Parable: Guests seats  ( 14:7⁠–⁠11 )</a:t>
            </a:r>
          </a:p>
          <a:p>
            <a:r>
              <a:rPr lang="en-US" dirty="0">
                <a:solidFill>
                  <a:schemeClr val="tx1"/>
                </a:solidFill>
              </a:rPr>
              <a:t>Parable: Inviting poor ( 14:12⁠–⁠14 )</a:t>
            </a:r>
          </a:p>
          <a:p>
            <a:r>
              <a:rPr lang="en-US" dirty="0">
                <a:solidFill>
                  <a:schemeClr val="tx1"/>
                </a:solidFill>
              </a:rPr>
              <a:t>Parable: Banquet  ( 14:15⁠–⁠24 )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Cost of Discipleship  ( 14:25⁠–⁠33 )</a:t>
            </a:r>
          </a:p>
          <a:p>
            <a:r>
              <a:rPr lang="en-US" dirty="0">
                <a:solidFill>
                  <a:schemeClr val="tx1"/>
                </a:solidFill>
              </a:rPr>
              <a:t>Good Salt  ( 14:34⁠–⁠35 )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304A0BA-D338-F773-8991-3B06A17957A1}"/>
              </a:ext>
            </a:extLst>
          </p:cNvPr>
          <p:cNvSpPr txBox="1">
            <a:spLocks/>
          </p:cNvSpPr>
          <p:nvPr/>
        </p:nvSpPr>
        <p:spPr>
          <a:xfrm>
            <a:off x="4581525" y="665262"/>
            <a:ext cx="4260300" cy="4358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Parable’s of Lost</a:t>
            </a:r>
          </a:p>
          <a:p>
            <a:r>
              <a:rPr lang="en-US" dirty="0">
                <a:solidFill>
                  <a:schemeClr val="tx1"/>
                </a:solidFill>
              </a:rPr>
              <a:t>Lost Sheep  ( 15:1⁠–⁠7 )</a:t>
            </a:r>
          </a:p>
          <a:p>
            <a:r>
              <a:rPr lang="en-US" dirty="0">
                <a:solidFill>
                  <a:schemeClr val="tx1"/>
                </a:solidFill>
              </a:rPr>
              <a:t>Lost Coin  ( 15:8⁠–⁠10 )</a:t>
            </a:r>
          </a:p>
          <a:p>
            <a:r>
              <a:rPr lang="en-US" dirty="0">
                <a:solidFill>
                  <a:schemeClr val="tx1"/>
                </a:solidFill>
              </a:rPr>
              <a:t>Prodigal Son  ( 15:11⁠–⁠32 )</a:t>
            </a:r>
          </a:p>
          <a:p>
            <a:r>
              <a:rPr lang="en-US" dirty="0">
                <a:solidFill>
                  <a:schemeClr val="tx1"/>
                </a:solidFill>
              </a:rPr>
              <a:t>Shrewd Manager  ( 16:1⁠–⁠13 )</a:t>
            </a:r>
          </a:p>
          <a:p>
            <a:pPr marL="11430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Lovers of Money</a:t>
            </a:r>
          </a:p>
          <a:p>
            <a:r>
              <a:rPr lang="en-US" dirty="0">
                <a:solidFill>
                  <a:schemeClr val="tx1"/>
                </a:solidFill>
              </a:rPr>
              <a:t>Law and the Prophets  ( 16:14⁠–⁠18 )</a:t>
            </a:r>
          </a:p>
          <a:p>
            <a:r>
              <a:rPr lang="en-US" dirty="0">
                <a:solidFill>
                  <a:schemeClr val="tx1"/>
                </a:solidFill>
              </a:rPr>
              <a:t>Rich Man and Lazarus  ( 16:19⁠–⁠31 )</a:t>
            </a:r>
          </a:p>
          <a:p>
            <a:r>
              <a:rPr lang="en-US" dirty="0">
                <a:solidFill>
                  <a:schemeClr val="tx1"/>
                </a:solidFill>
              </a:rPr>
              <a:t>Temptations and Trespasses  ( 17:1⁠–⁠4 )</a:t>
            </a:r>
          </a:p>
          <a:p>
            <a:r>
              <a:rPr lang="en-US" dirty="0">
                <a:solidFill>
                  <a:schemeClr val="tx1"/>
                </a:solidFill>
              </a:rPr>
              <a:t>Power of Faith  ( 17:5⁠–⁠10 )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06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83535-7303-D332-1339-FB0C6AE98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92562"/>
            <a:ext cx="8520600" cy="57270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Luke: Way to Jerusalem 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550C4-9ACB-5987-49DB-6D6282E3A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2175" y="665262"/>
            <a:ext cx="4260300" cy="4358926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Samaria/Galilee border</a:t>
            </a:r>
          </a:p>
          <a:p>
            <a:r>
              <a:rPr lang="en-US" dirty="0">
                <a:solidFill>
                  <a:schemeClr val="tx1"/>
                </a:solidFill>
              </a:rPr>
              <a:t>The Ten Lepers  ( 17:11⁠–⁠19 )</a:t>
            </a:r>
          </a:p>
          <a:p>
            <a:r>
              <a:rPr lang="en-US" dirty="0">
                <a:solidFill>
                  <a:schemeClr val="tx1"/>
                </a:solidFill>
              </a:rPr>
              <a:t>Coming of the Kingdom  ( 17:20⁠–⁠37 )</a:t>
            </a:r>
          </a:p>
          <a:p>
            <a:r>
              <a:rPr lang="en-US" dirty="0">
                <a:solidFill>
                  <a:schemeClr val="tx1"/>
                </a:solidFill>
              </a:rPr>
              <a:t>Persistent Widow  ( 18:1⁠–⁠8 )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304A0BA-D338-F773-8991-3B06A17957A1}"/>
              </a:ext>
            </a:extLst>
          </p:cNvPr>
          <p:cNvSpPr txBox="1">
            <a:spLocks/>
          </p:cNvSpPr>
          <p:nvPr/>
        </p:nvSpPr>
        <p:spPr>
          <a:xfrm>
            <a:off x="4581525" y="665262"/>
            <a:ext cx="4260300" cy="4358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Entrance into the Kingdom</a:t>
            </a:r>
          </a:p>
          <a:p>
            <a:r>
              <a:rPr lang="en-US" dirty="0">
                <a:solidFill>
                  <a:schemeClr val="tx1"/>
                </a:solidFill>
              </a:rPr>
              <a:t>Pharisee and the Tax Collector  ( 18:9⁠–⁠14 )</a:t>
            </a:r>
          </a:p>
          <a:p>
            <a:r>
              <a:rPr lang="en-US" dirty="0">
                <a:solidFill>
                  <a:schemeClr val="tx1"/>
                </a:solidFill>
              </a:rPr>
              <a:t>Little Children  ( 18:15⁠–⁠17 )</a:t>
            </a:r>
          </a:p>
          <a:p>
            <a:r>
              <a:rPr lang="en-US" dirty="0">
                <a:solidFill>
                  <a:schemeClr val="tx1"/>
                </a:solidFill>
              </a:rPr>
              <a:t>Rich Young Ruler  ( 18:18⁠–⁠30 )</a:t>
            </a:r>
          </a:p>
          <a:p>
            <a:r>
              <a:rPr lang="en-US" b="1" dirty="0">
                <a:solidFill>
                  <a:schemeClr val="tx1"/>
                </a:solidFill>
              </a:rPr>
              <a:t>3</a:t>
            </a:r>
            <a:r>
              <a:rPr lang="en-US" b="1" baseline="30000" dirty="0">
                <a:solidFill>
                  <a:schemeClr val="tx1"/>
                </a:solidFill>
              </a:rPr>
              <a:t>rd</a:t>
            </a:r>
            <a:r>
              <a:rPr lang="en-US" b="1" dirty="0">
                <a:solidFill>
                  <a:schemeClr val="tx1"/>
                </a:solidFill>
              </a:rPr>
              <a:t> Passion Prediction ( 18:31⁠–⁠34 )</a:t>
            </a:r>
          </a:p>
          <a:p>
            <a:r>
              <a:rPr lang="en-US" dirty="0">
                <a:solidFill>
                  <a:schemeClr val="tx1"/>
                </a:solidFill>
              </a:rPr>
              <a:t>Blind Beggar  ( 18:35⁠–⁠43 )</a:t>
            </a:r>
          </a:p>
          <a:p>
            <a:r>
              <a:rPr lang="en-US" dirty="0">
                <a:solidFill>
                  <a:schemeClr val="tx1"/>
                </a:solidFill>
              </a:rPr>
              <a:t>Zacchaeus  ( 19:1⁠–⁠10 )</a:t>
            </a:r>
          </a:p>
          <a:p>
            <a:r>
              <a:rPr lang="en-US" dirty="0">
                <a:solidFill>
                  <a:schemeClr val="tx1"/>
                </a:solidFill>
              </a:rPr>
              <a:t>Parable of the Ten Minas  ( 19:11⁠–⁠27 )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739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83535-7303-D332-1339-FB0C6AE98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92562"/>
            <a:ext cx="8520600" cy="57270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Luke: Ministry in Jerusalem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550C4-9ACB-5987-49DB-6D6282E3A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2175" y="665262"/>
            <a:ext cx="4260300" cy="4358926"/>
          </a:xfrm>
        </p:spPr>
        <p:txBody>
          <a:bodyPr>
            <a:normAutofit fontScale="92500"/>
          </a:bodyPr>
          <a:lstStyle/>
          <a:p>
            <a:pPr marL="11430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Arrive in Jerusalem</a:t>
            </a:r>
          </a:p>
          <a:p>
            <a:r>
              <a:rPr lang="en-US" dirty="0">
                <a:solidFill>
                  <a:schemeClr val="tx1"/>
                </a:solidFill>
              </a:rPr>
              <a:t>Triumphal Entry  ( 19:28⁠–⁠40 )</a:t>
            </a:r>
          </a:p>
          <a:p>
            <a:r>
              <a:rPr lang="en-US" dirty="0">
                <a:solidFill>
                  <a:schemeClr val="tx1"/>
                </a:solidFill>
              </a:rPr>
              <a:t>Weep over Jerusalem  ( 19:41⁠–⁠44 )</a:t>
            </a:r>
          </a:p>
          <a:p>
            <a:r>
              <a:rPr lang="en-US" dirty="0">
                <a:solidFill>
                  <a:schemeClr val="tx1"/>
                </a:solidFill>
              </a:rPr>
              <a:t>Cleans the Temple  ( 19:45⁠–⁠48 )</a:t>
            </a:r>
          </a:p>
          <a:p>
            <a:pPr marL="11430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Questioning</a:t>
            </a:r>
          </a:p>
          <a:p>
            <a:r>
              <a:rPr lang="en-US" dirty="0">
                <a:solidFill>
                  <a:schemeClr val="tx1"/>
                </a:solidFill>
              </a:rPr>
              <a:t>Authority Challenged  ( 20:1⁠–⁠8 )</a:t>
            </a:r>
          </a:p>
          <a:p>
            <a:r>
              <a:rPr lang="en-US" dirty="0">
                <a:solidFill>
                  <a:schemeClr val="tx1"/>
                </a:solidFill>
              </a:rPr>
              <a:t>Parable: Wicked Tenants  ( 20:9⁠–⁠18 )</a:t>
            </a:r>
          </a:p>
          <a:p>
            <a:r>
              <a:rPr lang="en-US" dirty="0">
                <a:solidFill>
                  <a:schemeClr val="tx1"/>
                </a:solidFill>
              </a:rPr>
              <a:t>Paying Taxes to Caesar  ( 20:19⁠–⁠26 )</a:t>
            </a:r>
          </a:p>
          <a:p>
            <a:r>
              <a:rPr lang="en-US" dirty="0">
                <a:solidFill>
                  <a:schemeClr val="tx1"/>
                </a:solidFill>
              </a:rPr>
              <a:t>Question the Resurrection  ( 20:27⁠–⁠40 )</a:t>
            </a:r>
          </a:p>
          <a:p>
            <a:r>
              <a:rPr lang="en-US" dirty="0">
                <a:solidFill>
                  <a:schemeClr val="tx1"/>
                </a:solidFill>
              </a:rPr>
              <a:t>Whose Son Is the Christ?  ( 20:41⁠–⁠44 )</a:t>
            </a:r>
          </a:p>
          <a:p>
            <a:r>
              <a:rPr lang="en-US" dirty="0">
                <a:solidFill>
                  <a:schemeClr val="tx1"/>
                </a:solidFill>
              </a:rPr>
              <a:t>Beware the Scribes  ( 20:45⁠–⁠47 )</a:t>
            </a:r>
          </a:p>
          <a:p>
            <a:r>
              <a:rPr lang="en-US" dirty="0">
                <a:solidFill>
                  <a:schemeClr val="tx1"/>
                </a:solidFill>
              </a:rPr>
              <a:t>Poor Widow’s Offering  ( 21:1⁠–⁠4 )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304A0BA-D338-F773-8991-3B06A17957A1}"/>
              </a:ext>
            </a:extLst>
          </p:cNvPr>
          <p:cNvSpPr txBox="1">
            <a:spLocks/>
          </p:cNvSpPr>
          <p:nvPr/>
        </p:nvSpPr>
        <p:spPr>
          <a:xfrm>
            <a:off x="4581524" y="665262"/>
            <a:ext cx="4562475" cy="4358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Temple Destruction Foretold</a:t>
            </a:r>
          </a:p>
          <a:p>
            <a:r>
              <a:rPr lang="en-US" dirty="0">
                <a:solidFill>
                  <a:schemeClr val="tx1"/>
                </a:solidFill>
              </a:rPr>
              <a:t>Let No Man Deceive You  ( 21:5⁠–⁠9 )</a:t>
            </a:r>
          </a:p>
          <a:p>
            <a:r>
              <a:rPr lang="en-US" dirty="0">
                <a:solidFill>
                  <a:schemeClr val="tx1"/>
                </a:solidFill>
              </a:rPr>
              <a:t>Witnessing to All Nations  ( 21:10⁠–⁠19 )</a:t>
            </a:r>
          </a:p>
          <a:p>
            <a:r>
              <a:rPr lang="en-US" dirty="0">
                <a:solidFill>
                  <a:schemeClr val="tx1"/>
                </a:solidFill>
              </a:rPr>
              <a:t>Destruction of Jerusalem  ( 21:20⁠–⁠24 )</a:t>
            </a:r>
          </a:p>
          <a:p>
            <a:r>
              <a:rPr lang="en-US" dirty="0">
                <a:solidFill>
                  <a:schemeClr val="tx1"/>
                </a:solidFill>
              </a:rPr>
              <a:t>Return of the Son of Man  ( 21:25⁠–⁠28 )</a:t>
            </a:r>
          </a:p>
          <a:p>
            <a:r>
              <a:rPr lang="en-US" dirty="0">
                <a:solidFill>
                  <a:schemeClr val="tx1"/>
                </a:solidFill>
              </a:rPr>
              <a:t>Lesson of the Fig Tree  ( 21:29⁠–⁠33 )</a:t>
            </a:r>
          </a:p>
          <a:p>
            <a:r>
              <a:rPr lang="en-US" dirty="0">
                <a:solidFill>
                  <a:schemeClr val="tx1"/>
                </a:solidFill>
              </a:rPr>
              <a:t>Be Watchful for the Day  ( 21:34⁠–⁠38 )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219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83535-7303-D332-1339-FB0C6AE98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92562"/>
            <a:ext cx="8520600" cy="57270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Luke: Ministry in Jerusalem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550C4-9ACB-5987-49DB-6D6282E3A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2175" y="665262"/>
            <a:ext cx="4260300" cy="4358926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Arrive in Jerusalem</a:t>
            </a:r>
          </a:p>
          <a:p>
            <a:r>
              <a:rPr lang="en-US" dirty="0">
                <a:solidFill>
                  <a:schemeClr val="tx1"/>
                </a:solidFill>
              </a:rPr>
              <a:t>Plot to Kill Jesus  ( 22:1⁠–⁠6 )</a:t>
            </a:r>
          </a:p>
          <a:p>
            <a:r>
              <a:rPr lang="en-US" dirty="0">
                <a:solidFill>
                  <a:schemeClr val="tx1"/>
                </a:solidFill>
              </a:rPr>
              <a:t>Preparing the Passover  ( 22:7⁠–⁠13 )</a:t>
            </a:r>
          </a:p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Last Supper</a:t>
            </a:r>
          </a:p>
          <a:p>
            <a:r>
              <a:rPr lang="en-US" dirty="0">
                <a:solidFill>
                  <a:schemeClr val="tx1"/>
                </a:solidFill>
              </a:rPr>
              <a:t>Bread and the Cup  ( 22:14⁠–⁠23 )</a:t>
            </a:r>
          </a:p>
          <a:p>
            <a:r>
              <a:rPr lang="en-US" dirty="0">
                <a:solidFill>
                  <a:schemeClr val="tx1"/>
                </a:solidFill>
              </a:rPr>
              <a:t>Who Is the Greatest?  ( 22:24⁠–⁠30 )</a:t>
            </a:r>
          </a:p>
          <a:p>
            <a:r>
              <a:rPr lang="en-US" dirty="0">
                <a:solidFill>
                  <a:schemeClr val="tx1"/>
                </a:solidFill>
              </a:rPr>
              <a:t>Predict Peter’s Denial  ( 22:31⁠–⁠38 )</a:t>
            </a:r>
          </a:p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Mount of Olive</a:t>
            </a:r>
          </a:p>
          <a:p>
            <a:r>
              <a:rPr lang="en-US" dirty="0">
                <a:solidFill>
                  <a:schemeClr val="tx1"/>
                </a:solidFill>
              </a:rPr>
              <a:t>Jesus Prays  ( 22:39⁠–⁠46 )</a:t>
            </a:r>
          </a:p>
          <a:p>
            <a:r>
              <a:rPr lang="en-US" dirty="0">
                <a:solidFill>
                  <a:schemeClr val="tx1"/>
                </a:solidFill>
              </a:rPr>
              <a:t>Betrayal of Jesus  ( 22:47⁠–⁠53 )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304A0BA-D338-F773-8991-3B06A17957A1}"/>
              </a:ext>
            </a:extLst>
          </p:cNvPr>
          <p:cNvSpPr txBox="1">
            <a:spLocks/>
          </p:cNvSpPr>
          <p:nvPr/>
        </p:nvSpPr>
        <p:spPr>
          <a:xfrm>
            <a:off x="4581525" y="665262"/>
            <a:ext cx="4260300" cy="4358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Long Night</a:t>
            </a:r>
          </a:p>
          <a:p>
            <a:r>
              <a:rPr lang="en-US" dirty="0">
                <a:solidFill>
                  <a:schemeClr val="tx1"/>
                </a:solidFill>
              </a:rPr>
              <a:t>( 22:54⁠–⁠23:25 )</a:t>
            </a:r>
          </a:p>
          <a:p>
            <a:r>
              <a:rPr lang="en-US" dirty="0">
                <a:solidFill>
                  <a:schemeClr val="tx1"/>
                </a:solidFill>
              </a:rPr>
              <a:t>Peter Denies Jesus  ( 22:54⁠–⁠62 )</a:t>
            </a:r>
          </a:p>
          <a:p>
            <a:r>
              <a:rPr lang="en-US" dirty="0">
                <a:solidFill>
                  <a:schemeClr val="tx1"/>
                </a:solidFill>
              </a:rPr>
              <a:t>Soldiers Mock Jesus  ( 22:63⁠–⁠65 )</a:t>
            </a:r>
          </a:p>
          <a:p>
            <a:r>
              <a:rPr lang="en-US" dirty="0">
                <a:solidFill>
                  <a:schemeClr val="tx1"/>
                </a:solidFill>
              </a:rPr>
              <a:t>before the Sanhedrin  ( 22:66⁠–⁠71 )</a:t>
            </a:r>
          </a:p>
          <a:p>
            <a:r>
              <a:rPr lang="en-US" dirty="0">
                <a:solidFill>
                  <a:schemeClr val="tx1"/>
                </a:solidFill>
              </a:rPr>
              <a:t>before Pilate  ( 23:1⁠–⁠5 )</a:t>
            </a:r>
          </a:p>
          <a:p>
            <a:r>
              <a:rPr lang="en-US" dirty="0">
                <a:solidFill>
                  <a:schemeClr val="tx1"/>
                </a:solidFill>
              </a:rPr>
              <a:t>before Herod  ( 23:6⁠–⁠12 )</a:t>
            </a:r>
          </a:p>
          <a:p>
            <a:r>
              <a:rPr lang="en-US" dirty="0">
                <a:solidFill>
                  <a:schemeClr val="tx1"/>
                </a:solidFill>
              </a:rPr>
              <a:t>Crowd Chooses Barabbas  ( 23:13⁠–⁠25 )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749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83535-7303-D332-1339-FB0C6AE98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92562"/>
            <a:ext cx="8520600" cy="57270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Luke: Crucifixion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550C4-9ACB-5987-49DB-6D6282E3A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2175" y="665262"/>
            <a:ext cx="4260300" cy="435892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Crucifixion  ( 23:26⁠–⁠49 )</a:t>
            </a:r>
          </a:p>
          <a:p>
            <a:r>
              <a:rPr lang="en-US" dirty="0">
                <a:solidFill>
                  <a:schemeClr val="tx1"/>
                </a:solidFill>
              </a:rPr>
              <a:t>Burial of Jesus  ( 23:50⁠–⁠56 )</a:t>
            </a:r>
          </a:p>
          <a:p>
            <a:r>
              <a:rPr lang="en-US" dirty="0">
                <a:solidFill>
                  <a:schemeClr val="tx1"/>
                </a:solidFill>
              </a:rPr>
              <a:t>Empty Tomb  ( 24:1⁠–⁠12 )</a:t>
            </a:r>
          </a:p>
          <a:p>
            <a:r>
              <a:rPr lang="en-US" dirty="0">
                <a:solidFill>
                  <a:schemeClr val="tx1"/>
                </a:solidFill>
              </a:rPr>
              <a:t>Road to Emmaus  ( 24:13⁠–⁠35 )</a:t>
            </a:r>
          </a:p>
          <a:p>
            <a:r>
              <a:rPr lang="en-US" dirty="0">
                <a:solidFill>
                  <a:schemeClr val="tx1"/>
                </a:solidFill>
              </a:rPr>
              <a:t>Disciples  ( 24:36⁠–⁠49 )</a:t>
            </a:r>
          </a:p>
          <a:p>
            <a:r>
              <a:rPr lang="en-US" dirty="0">
                <a:solidFill>
                  <a:schemeClr val="tx1"/>
                </a:solidFill>
              </a:rPr>
              <a:t>Ascension  ( 24:50⁠–⁠53 )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142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2831A-BD93-DE79-FD4B-1C83BC580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New Testament Survey I: Gospels and Acts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9FD23-D6EB-7307-D821-29DE770C37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tabLst>
                <a:tab pos="1146175" algn="l"/>
                <a:tab pos="5029200" algn="l"/>
              </a:tabLst>
            </a:pPr>
            <a:r>
              <a:rPr lang="en-US" dirty="0"/>
              <a:t>8/14	Geography and History 	-</a:t>
            </a:r>
          </a:p>
          <a:p>
            <a:pPr>
              <a:tabLst>
                <a:tab pos="1146175" algn="l"/>
                <a:tab pos="5029200" algn="l"/>
              </a:tabLst>
            </a:pPr>
            <a:r>
              <a:rPr lang="en-US" dirty="0"/>
              <a:t>8/21	Synoptics	Matthew, Mark, Luke</a:t>
            </a:r>
          </a:p>
          <a:p>
            <a:pPr>
              <a:tabLst>
                <a:tab pos="1146175" algn="l"/>
                <a:tab pos="5029200" algn="l"/>
              </a:tabLst>
            </a:pPr>
            <a:r>
              <a:rPr lang="en-US" dirty="0"/>
              <a:t>8/28	Mark	Mark</a:t>
            </a:r>
          </a:p>
          <a:p>
            <a:pPr>
              <a:tabLst>
                <a:tab pos="1146175" algn="l"/>
                <a:tab pos="5029200" algn="l"/>
              </a:tabLst>
            </a:pPr>
            <a:r>
              <a:rPr lang="en-US" dirty="0"/>
              <a:t>9/4	Matthew	Matthew</a:t>
            </a:r>
          </a:p>
          <a:p>
            <a:pPr>
              <a:tabLst>
                <a:tab pos="1146175" algn="l"/>
                <a:tab pos="5029200" algn="l"/>
              </a:tabLst>
            </a:pPr>
            <a:r>
              <a:rPr lang="en-US" dirty="0"/>
              <a:t>9/11	Luke	Luke</a:t>
            </a:r>
          </a:p>
          <a:p>
            <a:pPr>
              <a:tabLst>
                <a:tab pos="1146175" algn="l"/>
                <a:tab pos="5029200" algn="l"/>
              </a:tabLst>
            </a:pPr>
            <a:r>
              <a:rPr lang="en-US" dirty="0"/>
              <a:t>9/18	John	John</a:t>
            </a:r>
          </a:p>
          <a:p>
            <a:pPr>
              <a:tabLst>
                <a:tab pos="1146175" algn="l"/>
                <a:tab pos="5029200" algn="l"/>
              </a:tabLst>
            </a:pPr>
            <a:r>
              <a:rPr lang="en-US" dirty="0"/>
              <a:t>9/25	Narratives	still picking</a:t>
            </a:r>
          </a:p>
          <a:p>
            <a:pPr>
              <a:tabLst>
                <a:tab pos="1146175" algn="l"/>
                <a:tab pos="5029200" algn="l"/>
              </a:tabLst>
            </a:pPr>
            <a:r>
              <a:rPr lang="en-US" dirty="0"/>
              <a:t>10/2	Parables	still picking</a:t>
            </a:r>
          </a:p>
          <a:p>
            <a:pPr>
              <a:tabLst>
                <a:tab pos="1146175" algn="l"/>
                <a:tab pos="5029200" algn="l"/>
              </a:tabLst>
            </a:pPr>
            <a:r>
              <a:rPr lang="en-US" dirty="0"/>
              <a:t>10/9	Sermon on the Mount	Matthew 5-7</a:t>
            </a:r>
          </a:p>
          <a:p>
            <a:pPr>
              <a:tabLst>
                <a:tab pos="1146175" algn="l"/>
                <a:tab pos="5029200" algn="l"/>
              </a:tabLst>
            </a:pPr>
            <a:r>
              <a:rPr lang="en-US" dirty="0"/>
              <a:t>10/16	Acts Early Church &amp; Peter	Acts 1-12</a:t>
            </a:r>
          </a:p>
          <a:p>
            <a:pPr>
              <a:tabLst>
                <a:tab pos="1146175" algn="l"/>
                <a:tab pos="5029200" algn="l"/>
              </a:tabLst>
            </a:pPr>
            <a:r>
              <a:rPr lang="en-US" dirty="0"/>
              <a:t>10/23	Travels of Paul	Acts 13-28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576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" name="Picture 2" descr="A diagram of the bible&#10;&#10;Description automatically generated">
            <a:extLst>
              <a:ext uri="{FF2B5EF4-FFF2-40B4-BE49-F238E27FC236}">
                <a16:creationId xmlns:a16="http://schemas.microsoft.com/office/drawing/2014/main" id="{60AFC6D0-E85A-E51C-A5F0-AA8CC3DA2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0" y="66675"/>
            <a:ext cx="6572250" cy="5143500"/>
          </a:xfrm>
          <a:prstGeom prst="rect">
            <a:avLst/>
          </a:prstGeom>
        </p:spPr>
      </p:pic>
      <p:pic>
        <p:nvPicPr>
          <p:cNvPr id="2050" name="Picture 2" descr="bible-author-wrote-most">
            <a:extLst>
              <a:ext uri="{FF2B5EF4-FFF2-40B4-BE49-F238E27FC236}">
                <a16:creationId xmlns:a16="http://schemas.microsoft.com/office/drawing/2014/main" id="{065B7D62-77D0-58D7-9773-A775BD87C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7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3" name="Picture 2" descr="A whiteboard with writing on it&#10;&#10;Description automatically generated">
            <a:extLst>
              <a:ext uri="{FF2B5EF4-FFF2-40B4-BE49-F238E27FC236}">
                <a16:creationId xmlns:a16="http://schemas.microsoft.com/office/drawing/2014/main" id="{7BB9BE30-2469-D94B-2091-9A8D0534A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83535-7303-D332-1339-FB0C6AE98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92562"/>
            <a:ext cx="8520600" cy="57270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Luke: 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550C4-9ACB-5987-49DB-6D6282E3A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626951"/>
            <a:ext cx="4260300" cy="186585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Announce John’s Birth  ( 1:5⁠–⁠25 )</a:t>
            </a:r>
          </a:p>
          <a:p>
            <a:r>
              <a:rPr lang="en-US" dirty="0">
                <a:solidFill>
                  <a:schemeClr val="tx1"/>
                </a:solidFill>
              </a:rPr>
              <a:t>Announce Jesus’ Birth  ( 1:26⁠–⁠38 )</a:t>
            </a:r>
          </a:p>
          <a:p>
            <a:r>
              <a:rPr lang="en-US" dirty="0">
                <a:solidFill>
                  <a:schemeClr val="tx1"/>
                </a:solidFill>
              </a:rPr>
              <a:t>Mary Visits Elizabeth  ( 1:39⁠–⁠45 )</a:t>
            </a:r>
          </a:p>
          <a:p>
            <a:r>
              <a:rPr lang="en-US" dirty="0">
                <a:solidFill>
                  <a:schemeClr val="tx1"/>
                </a:solidFill>
              </a:rPr>
              <a:t>Mary’s Song  ( 1:46⁠–⁠56 )</a:t>
            </a:r>
          </a:p>
          <a:p>
            <a:r>
              <a:rPr lang="en-US" dirty="0">
                <a:solidFill>
                  <a:schemeClr val="tx1"/>
                </a:solidFill>
              </a:rPr>
              <a:t>Birth of John ( 1:57⁠–⁠66 )</a:t>
            </a:r>
          </a:p>
          <a:p>
            <a:r>
              <a:rPr lang="en-US" dirty="0">
                <a:solidFill>
                  <a:schemeClr val="tx1"/>
                </a:solidFill>
              </a:rPr>
              <a:t>Zechariah’s Song  ( 1:67⁠–⁠80 )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F7AB022-FB16-A20E-3D49-79D1ADA91867}"/>
              </a:ext>
            </a:extLst>
          </p:cNvPr>
          <p:cNvSpPr txBox="1">
            <a:spLocks/>
          </p:cNvSpPr>
          <p:nvPr/>
        </p:nvSpPr>
        <p:spPr>
          <a:xfrm>
            <a:off x="4883700" y="1626951"/>
            <a:ext cx="4260300" cy="1865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Birth in Bethlehem  ( 2:1⁠–⁠7 )</a:t>
            </a:r>
          </a:p>
          <a:p>
            <a:r>
              <a:rPr lang="en-US" dirty="0">
                <a:solidFill>
                  <a:schemeClr val="tx1"/>
                </a:solidFill>
              </a:rPr>
              <a:t>Shepherds &amp; Angels  ( 2:8⁠–⁠20 )</a:t>
            </a:r>
          </a:p>
          <a:p>
            <a:r>
              <a:rPr lang="en-US" dirty="0">
                <a:solidFill>
                  <a:schemeClr val="tx1"/>
                </a:solidFill>
              </a:rPr>
              <a:t>Temple Presentation  ( 2:21⁠–⁠24 )</a:t>
            </a:r>
          </a:p>
          <a:p>
            <a:r>
              <a:rPr lang="en-US" dirty="0">
                <a:solidFill>
                  <a:schemeClr val="tx1"/>
                </a:solidFill>
              </a:rPr>
              <a:t>Prophecy of Simeon  ( 2:25⁠–⁠35 )</a:t>
            </a:r>
          </a:p>
          <a:p>
            <a:r>
              <a:rPr lang="en-US" dirty="0">
                <a:solidFill>
                  <a:schemeClr val="tx1"/>
                </a:solidFill>
              </a:rPr>
              <a:t>Prophecy of Anna  ( 2:36⁠–⁠38 ) </a:t>
            </a:r>
          </a:p>
          <a:p>
            <a:r>
              <a:rPr lang="en-US" dirty="0">
                <a:solidFill>
                  <a:schemeClr val="tx1"/>
                </a:solidFill>
              </a:rPr>
              <a:t>Return to Nazareth  ( 2:39</a:t>
            </a:r>
            <a:r>
              <a:rPr lang="en-US" dirty="0"/>
              <a:t>⁠–⁠40 )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5A219EE-C892-9265-95BA-CCC0E06848C0}"/>
              </a:ext>
            </a:extLst>
          </p:cNvPr>
          <p:cNvSpPr txBox="1">
            <a:spLocks/>
          </p:cNvSpPr>
          <p:nvPr/>
        </p:nvSpPr>
        <p:spPr>
          <a:xfrm>
            <a:off x="311700" y="731374"/>
            <a:ext cx="8520600" cy="919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Dedication to Theophilus  ( 1:1⁠–⁠4 )</a:t>
            </a:r>
          </a:p>
          <a:p>
            <a:pPr marL="114300" indent="0" algn="ctr">
              <a:buFont typeface="Arial"/>
              <a:buNone/>
            </a:pPr>
            <a:r>
              <a:rPr lang="en-US" dirty="0">
                <a:solidFill>
                  <a:schemeClr val="tx1"/>
                </a:solidFill>
              </a:rPr>
              <a:t>Births: John &amp; Jesus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9A76FC1-134D-CFE5-CD16-B18860F43FEA}"/>
              </a:ext>
            </a:extLst>
          </p:cNvPr>
          <p:cNvSpPr txBox="1">
            <a:spLocks/>
          </p:cNvSpPr>
          <p:nvPr/>
        </p:nvSpPr>
        <p:spPr>
          <a:xfrm>
            <a:off x="2441850" y="3492807"/>
            <a:ext cx="4260300" cy="155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Jesus at the Temple  ( 2:41⁠–⁠52 )</a:t>
            </a:r>
          </a:p>
          <a:p>
            <a:r>
              <a:rPr lang="en-US" dirty="0">
                <a:solidFill>
                  <a:schemeClr val="tx1"/>
                </a:solidFill>
              </a:rPr>
              <a:t>John the Baptist  ( 3:1⁠–⁠20 )</a:t>
            </a:r>
          </a:p>
          <a:p>
            <a:r>
              <a:rPr lang="en-US" dirty="0">
                <a:solidFill>
                  <a:schemeClr val="tx1"/>
                </a:solidFill>
              </a:rPr>
              <a:t>Baptism of Jesus  ( 3:21⁠–⁠22 )</a:t>
            </a:r>
          </a:p>
          <a:p>
            <a:r>
              <a:rPr lang="en-US" dirty="0">
                <a:solidFill>
                  <a:schemeClr val="tx1"/>
                </a:solidFill>
              </a:rPr>
              <a:t>Genealogy of Jesus  ( 3:23⁠–⁠38 )</a:t>
            </a:r>
          </a:p>
          <a:p>
            <a:r>
              <a:rPr lang="en-US" dirty="0">
                <a:solidFill>
                  <a:schemeClr val="tx1"/>
                </a:solidFill>
              </a:rPr>
              <a:t>Temptation (4:1-13)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172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83535-7303-D332-1339-FB0C6AE98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92562"/>
            <a:ext cx="8520600" cy="57270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Luke: Jesus in Galilee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550C4-9ACB-5987-49DB-6D6282E3A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2175" y="665262"/>
            <a:ext cx="4260300" cy="4358926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2200" b="1" dirty="0">
                <a:solidFill>
                  <a:schemeClr val="tx1"/>
                </a:solidFill>
              </a:rPr>
              <a:t>Disciples</a:t>
            </a:r>
          </a:p>
          <a:p>
            <a:r>
              <a:rPr lang="en-US" dirty="0">
                <a:solidFill>
                  <a:schemeClr val="tx1"/>
                </a:solidFill>
              </a:rPr>
              <a:t>Rejection at Nazareth  ( 4:14–⁠30 ) Cast Out Unclean Spirit  ( 4:31⁠–⁠37 )</a:t>
            </a:r>
          </a:p>
          <a:p>
            <a:r>
              <a:rPr lang="en-US" dirty="0">
                <a:solidFill>
                  <a:schemeClr val="tx1"/>
                </a:solidFill>
              </a:rPr>
              <a:t>Heals at Peter’s House  ( 4:38⁠–⁠44 )</a:t>
            </a:r>
          </a:p>
          <a:p>
            <a:r>
              <a:rPr lang="en-US" dirty="0">
                <a:solidFill>
                  <a:schemeClr val="tx1"/>
                </a:solidFill>
              </a:rPr>
              <a:t>First Disciples  ( 5:1⁠–⁠11 )</a:t>
            </a:r>
          </a:p>
          <a:p>
            <a:r>
              <a:rPr lang="en-US" dirty="0">
                <a:solidFill>
                  <a:schemeClr val="tx1"/>
                </a:solidFill>
              </a:rPr>
              <a:t>Leper’s Prayer  ( 5:12⁠–⁠16 )</a:t>
            </a:r>
          </a:p>
          <a:p>
            <a:r>
              <a:rPr lang="en-US" dirty="0">
                <a:solidFill>
                  <a:schemeClr val="tx1"/>
                </a:solidFill>
              </a:rPr>
              <a:t>Paralytic  ( 5:17⁠–⁠26 )</a:t>
            </a:r>
          </a:p>
          <a:p>
            <a:r>
              <a:rPr lang="en-US" dirty="0">
                <a:solidFill>
                  <a:schemeClr val="tx1"/>
                </a:solidFill>
              </a:rPr>
              <a:t>Calling Levi  ( 5:27⁠–⁠32 )</a:t>
            </a:r>
          </a:p>
          <a:p>
            <a:r>
              <a:rPr lang="en-US" dirty="0">
                <a:solidFill>
                  <a:schemeClr val="tx1"/>
                </a:solidFill>
              </a:rPr>
              <a:t>Fasting  ( 5:33⁠–⁠35 )</a:t>
            </a:r>
          </a:p>
          <a:p>
            <a:r>
              <a:rPr lang="en-US" dirty="0">
                <a:solidFill>
                  <a:schemeClr val="tx1"/>
                </a:solidFill>
              </a:rPr>
              <a:t>Patches &amp; Wineskins  ( 5:36⁠–⁠39 )</a:t>
            </a:r>
          </a:p>
          <a:p>
            <a:r>
              <a:rPr lang="en-US" dirty="0">
                <a:solidFill>
                  <a:schemeClr val="tx1"/>
                </a:solidFill>
              </a:rPr>
              <a:t>Lord of the Sabbath  ( 6:1⁠–⁠5 )</a:t>
            </a:r>
          </a:p>
          <a:p>
            <a:r>
              <a:rPr lang="en-US" dirty="0">
                <a:solidFill>
                  <a:schemeClr val="tx1"/>
                </a:solidFill>
              </a:rPr>
              <a:t>Heals on the Sabbath  ( 6:6⁠–⁠11 )</a:t>
            </a:r>
          </a:p>
          <a:p>
            <a:r>
              <a:rPr lang="en-US" dirty="0">
                <a:solidFill>
                  <a:schemeClr val="tx1"/>
                </a:solidFill>
              </a:rPr>
              <a:t>Twelve Apostles  ( 6:12⁠–⁠16 )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304A0BA-D338-F773-8991-3B06A17957A1}"/>
              </a:ext>
            </a:extLst>
          </p:cNvPr>
          <p:cNvSpPr txBox="1">
            <a:spLocks/>
          </p:cNvSpPr>
          <p:nvPr/>
        </p:nvSpPr>
        <p:spPr>
          <a:xfrm>
            <a:off x="4581525" y="665262"/>
            <a:ext cx="4260300" cy="4358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buNone/>
            </a:pPr>
            <a:r>
              <a:rPr lang="en-US" sz="2200" b="1" dirty="0">
                <a:solidFill>
                  <a:schemeClr val="tx1"/>
                </a:solidFill>
              </a:rPr>
              <a:t>Sermon on the Plain</a:t>
            </a:r>
          </a:p>
          <a:p>
            <a:r>
              <a:rPr lang="en-US" dirty="0">
                <a:solidFill>
                  <a:schemeClr val="tx1"/>
                </a:solidFill>
              </a:rPr>
              <a:t>Healing Multitudes  ( 6:17⁠–⁠19 )</a:t>
            </a:r>
          </a:p>
          <a:p>
            <a:r>
              <a:rPr lang="en-US" dirty="0">
                <a:solidFill>
                  <a:schemeClr val="tx1"/>
                </a:solidFill>
              </a:rPr>
              <a:t>Beatitudes  ( 6:20⁠–⁠23 )</a:t>
            </a:r>
          </a:p>
          <a:p>
            <a:r>
              <a:rPr lang="en-US" dirty="0">
                <a:solidFill>
                  <a:schemeClr val="tx1"/>
                </a:solidFill>
              </a:rPr>
              <a:t>Woes to the Satisfied  ( 6:24⁠–⁠26 )</a:t>
            </a:r>
          </a:p>
          <a:p>
            <a:r>
              <a:rPr lang="en-US" dirty="0">
                <a:solidFill>
                  <a:schemeClr val="tx1"/>
                </a:solidFill>
              </a:rPr>
              <a:t>Laws of the Kingdom  ( 6:27⁠–⁠36 )</a:t>
            </a:r>
          </a:p>
          <a:p>
            <a:r>
              <a:rPr lang="en-US" dirty="0">
                <a:solidFill>
                  <a:schemeClr val="tx1"/>
                </a:solidFill>
              </a:rPr>
              <a:t>Judging  ( 6:37⁠–⁠42 )</a:t>
            </a:r>
          </a:p>
          <a:p>
            <a:r>
              <a:rPr lang="en-US" dirty="0">
                <a:solidFill>
                  <a:schemeClr val="tx1"/>
                </a:solidFill>
              </a:rPr>
              <a:t>Tree and Its Fruit  ( 6:43⁠–⁠45 )</a:t>
            </a:r>
          </a:p>
          <a:p>
            <a:r>
              <a:rPr lang="en-US" dirty="0">
                <a:solidFill>
                  <a:schemeClr val="tx1"/>
                </a:solidFill>
              </a:rPr>
              <a:t>House on the Rock  ( 6:46⁠–⁠49 )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114300" indent="0" algn="ctr">
              <a:buNone/>
            </a:pPr>
            <a:r>
              <a:rPr lang="en-US" sz="2200" b="1" dirty="0">
                <a:solidFill>
                  <a:schemeClr val="tx1"/>
                </a:solidFill>
              </a:rPr>
              <a:t>Miracles: Capernaum &amp; Nain</a:t>
            </a:r>
          </a:p>
          <a:p>
            <a:r>
              <a:rPr lang="en-US" dirty="0">
                <a:solidFill>
                  <a:schemeClr val="tx1"/>
                </a:solidFill>
              </a:rPr>
              <a:t>Faith of the Centurion  ( 7:1⁠–⁠10 )</a:t>
            </a:r>
          </a:p>
          <a:p>
            <a:r>
              <a:rPr lang="en-US" dirty="0">
                <a:solidFill>
                  <a:schemeClr val="tx1"/>
                </a:solidFill>
              </a:rPr>
              <a:t>Raises a Widow’s Son  ( 7:11⁠–⁠17 )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356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83535-7303-D332-1339-FB0C6AE98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92562"/>
            <a:ext cx="8520600" cy="57270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Luke: Jesus in Galilee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550C4-9ACB-5987-49DB-6D6282E3A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2175" y="665262"/>
            <a:ext cx="4260300" cy="4358926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John’s Inquiry  ( 7:18⁠–⁠23 )</a:t>
            </a:r>
          </a:p>
          <a:p>
            <a:r>
              <a:rPr lang="en-US" dirty="0">
                <a:solidFill>
                  <a:schemeClr val="tx1"/>
                </a:solidFill>
              </a:rPr>
              <a:t>Testifies about John  ( 7:24⁠–⁠35 )</a:t>
            </a:r>
          </a:p>
          <a:p>
            <a:r>
              <a:rPr lang="en-US" dirty="0">
                <a:solidFill>
                  <a:schemeClr val="tx1"/>
                </a:solidFill>
              </a:rPr>
              <a:t>Anointing Jesus  ( 7:36⁠–⁠50 )</a:t>
            </a:r>
          </a:p>
          <a:p>
            <a:r>
              <a:rPr lang="en-US" dirty="0">
                <a:solidFill>
                  <a:schemeClr val="tx1"/>
                </a:solidFill>
              </a:rPr>
              <a:t>Women Minister to Jesus  ( 8:1⁠–⁠3 )</a:t>
            </a:r>
          </a:p>
          <a:p>
            <a:pPr marL="11430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Parables</a:t>
            </a:r>
          </a:p>
          <a:p>
            <a:r>
              <a:rPr lang="en-US" dirty="0">
                <a:solidFill>
                  <a:schemeClr val="tx1"/>
                </a:solidFill>
              </a:rPr>
              <a:t>Parable of the Sower  ( 8:4⁠–⁠15 )</a:t>
            </a:r>
          </a:p>
          <a:p>
            <a:r>
              <a:rPr lang="en-US" dirty="0">
                <a:solidFill>
                  <a:schemeClr val="tx1"/>
                </a:solidFill>
              </a:rPr>
              <a:t>Lesson of the Lamp  ( 8:16⁠–⁠18 )</a:t>
            </a:r>
          </a:p>
          <a:p>
            <a:r>
              <a:rPr lang="en-US" dirty="0">
                <a:solidFill>
                  <a:schemeClr val="tx1"/>
                </a:solidFill>
              </a:rPr>
              <a:t>Jesus’ Mom &amp; Brothers  ( 8:19⁠–⁠21 )</a:t>
            </a:r>
          </a:p>
          <a:p>
            <a:pPr marL="11430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Authority</a:t>
            </a:r>
          </a:p>
          <a:p>
            <a:r>
              <a:rPr lang="en-US" dirty="0">
                <a:solidFill>
                  <a:schemeClr val="tx1"/>
                </a:solidFill>
              </a:rPr>
              <a:t>Jesus calms the Storm  ( 8:22⁠–⁠25 )</a:t>
            </a:r>
          </a:p>
          <a:p>
            <a:r>
              <a:rPr lang="en-US" dirty="0">
                <a:solidFill>
                  <a:schemeClr val="tx1"/>
                </a:solidFill>
              </a:rPr>
              <a:t>Demons and the Pigs  ( 8:26⁠–⁠39 )</a:t>
            </a:r>
          </a:p>
          <a:p>
            <a:pPr marL="11430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Healing</a:t>
            </a:r>
          </a:p>
          <a:p>
            <a:r>
              <a:rPr lang="en-US" dirty="0">
                <a:solidFill>
                  <a:schemeClr val="tx1"/>
                </a:solidFill>
              </a:rPr>
              <a:t>Jairus’ Daughter Dying ( 8:40⁠–⁠42 )</a:t>
            </a:r>
          </a:p>
          <a:p>
            <a:r>
              <a:rPr lang="en-US" dirty="0">
                <a:solidFill>
                  <a:schemeClr val="tx1"/>
                </a:solidFill>
              </a:rPr>
              <a:t>Woman with Bleeding  ( 8:43⁠–⁠48 )</a:t>
            </a:r>
          </a:p>
          <a:p>
            <a:r>
              <a:rPr lang="en-US" dirty="0">
                <a:solidFill>
                  <a:schemeClr val="tx1"/>
                </a:solidFill>
              </a:rPr>
              <a:t>Jairus’ Daughter Raised ( 8:49⁠–⁠56 )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304A0BA-D338-F773-8991-3B06A17957A1}"/>
              </a:ext>
            </a:extLst>
          </p:cNvPr>
          <p:cNvSpPr txBox="1">
            <a:spLocks/>
          </p:cNvSpPr>
          <p:nvPr/>
        </p:nvSpPr>
        <p:spPr>
          <a:xfrm>
            <a:off x="4419600" y="665262"/>
            <a:ext cx="4724399" cy="4358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Ministry of the Twelve  ( 9:1⁠–⁠6 )</a:t>
            </a:r>
          </a:p>
          <a:p>
            <a:r>
              <a:rPr lang="en-US" dirty="0">
                <a:solidFill>
                  <a:schemeClr val="tx1"/>
                </a:solidFill>
              </a:rPr>
              <a:t>Herod Tries to See Jesus  ( 9:7⁠–⁠9 )</a:t>
            </a:r>
          </a:p>
          <a:p>
            <a:r>
              <a:rPr lang="en-US" dirty="0">
                <a:solidFill>
                  <a:schemeClr val="tx1"/>
                </a:solidFill>
              </a:rPr>
              <a:t>Feeding of the Five Thousand  ( 9:10⁠–⁠17 )</a:t>
            </a:r>
          </a:p>
          <a:p>
            <a:r>
              <a:rPr lang="en-US" dirty="0">
                <a:solidFill>
                  <a:schemeClr val="tx1"/>
                </a:solidFill>
              </a:rPr>
              <a:t>Peter’s Confession of Christ  ( 9:18⁠–⁠20 )</a:t>
            </a:r>
          </a:p>
          <a:p>
            <a:r>
              <a:rPr lang="en-US" b="1" dirty="0">
                <a:solidFill>
                  <a:schemeClr val="tx1"/>
                </a:solidFill>
              </a:rPr>
              <a:t>1</a:t>
            </a:r>
            <a:r>
              <a:rPr lang="en-US" b="1" baseline="30000" dirty="0">
                <a:solidFill>
                  <a:schemeClr val="tx1"/>
                </a:solidFill>
              </a:rPr>
              <a:t>st</a:t>
            </a:r>
            <a:r>
              <a:rPr lang="en-US" b="1" dirty="0">
                <a:solidFill>
                  <a:schemeClr val="tx1"/>
                </a:solidFill>
              </a:rPr>
              <a:t> Passion Prediction  ( 9:21⁠–⁠22 )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Take Up Your Cross  ( 9:23⁠–⁠27 )</a:t>
            </a:r>
          </a:p>
          <a:p>
            <a:r>
              <a:rPr lang="en-US" dirty="0">
                <a:solidFill>
                  <a:schemeClr val="tx1"/>
                </a:solidFill>
              </a:rPr>
              <a:t>Transfiguration  ( 9:28⁠–⁠36 )</a:t>
            </a:r>
          </a:p>
          <a:p>
            <a:r>
              <a:rPr lang="en-US" dirty="0">
                <a:solidFill>
                  <a:schemeClr val="tx1"/>
                </a:solidFill>
              </a:rPr>
              <a:t>Boy with an Evil Spirit  ( 9:37⁠–⁠42 )</a:t>
            </a:r>
          </a:p>
          <a:p>
            <a:r>
              <a:rPr lang="en-US" b="1" dirty="0">
                <a:solidFill>
                  <a:schemeClr val="tx1"/>
                </a:solidFill>
              </a:rPr>
              <a:t>2</a:t>
            </a:r>
            <a:r>
              <a:rPr lang="en-US" b="1" baseline="30000" dirty="0">
                <a:solidFill>
                  <a:schemeClr val="tx1"/>
                </a:solidFill>
              </a:rPr>
              <a:t>nd</a:t>
            </a:r>
            <a:r>
              <a:rPr lang="en-US" b="1" dirty="0">
                <a:solidFill>
                  <a:schemeClr val="tx1"/>
                </a:solidFill>
              </a:rPr>
              <a:t> Passion Prediction  ( 9:43⁠–⁠45 )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Greatest in the Kingdom  ( 9:46⁠–⁠50 )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853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83535-7303-D332-1339-FB0C6AE98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92562"/>
            <a:ext cx="8520600" cy="57270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Luke: Way to Jerusalem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550C4-9ACB-5987-49DB-6D6282E3A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" y="665262"/>
            <a:ext cx="4486275" cy="4358926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Samaritans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Samaritans Reject Jesus  ( 9:51⁠–⁠56 )</a:t>
            </a:r>
          </a:p>
          <a:p>
            <a:r>
              <a:rPr lang="en-US" dirty="0">
                <a:solidFill>
                  <a:schemeClr val="tx1"/>
                </a:solidFill>
              </a:rPr>
              <a:t>Cost of Discipleship  ( 9:57⁠–⁠62 )</a:t>
            </a:r>
          </a:p>
          <a:p>
            <a:r>
              <a:rPr lang="en-US" dirty="0">
                <a:solidFill>
                  <a:schemeClr val="tx1"/>
                </a:solidFill>
              </a:rPr>
              <a:t>Sending the Seventy-Two  ( 10:1⁠–⁠12 )</a:t>
            </a:r>
          </a:p>
          <a:p>
            <a:r>
              <a:rPr lang="en-US" dirty="0">
                <a:solidFill>
                  <a:schemeClr val="tx1"/>
                </a:solidFill>
              </a:rPr>
              <a:t>Woe to the Unrepentant  ( 10:13⁠–⁠16 )</a:t>
            </a:r>
          </a:p>
          <a:p>
            <a:r>
              <a:rPr lang="en-US" dirty="0">
                <a:solidFill>
                  <a:schemeClr val="tx1"/>
                </a:solidFill>
              </a:rPr>
              <a:t>Joyful Return  ( 10:17⁠–⁠20 )</a:t>
            </a:r>
          </a:p>
          <a:p>
            <a:r>
              <a:rPr lang="en-US" dirty="0">
                <a:solidFill>
                  <a:schemeClr val="tx1"/>
                </a:solidFill>
              </a:rPr>
              <a:t>Prayer of Thanksgiving  ( 10:21⁠–⁠24 )</a:t>
            </a:r>
          </a:p>
          <a:p>
            <a:r>
              <a:rPr lang="en-US" dirty="0" err="1">
                <a:solidFill>
                  <a:schemeClr val="tx1"/>
                </a:solidFill>
              </a:rPr>
              <a:t>Parable:Good</a:t>
            </a:r>
            <a:r>
              <a:rPr lang="en-US" dirty="0">
                <a:solidFill>
                  <a:schemeClr val="tx1"/>
                </a:solidFill>
              </a:rPr>
              <a:t> Samaritan  ( 10:25⁠–⁠37 )</a:t>
            </a:r>
          </a:p>
          <a:p>
            <a:r>
              <a:rPr lang="en-US" dirty="0">
                <a:solidFill>
                  <a:schemeClr val="tx1"/>
                </a:solidFill>
              </a:rPr>
              <a:t>Martha and Mary  ( 10:38⁠–⁠42 )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304A0BA-D338-F773-8991-3B06A17957A1}"/>
              </a:ext>
            </a:extLst>
          </p:cNvPr>
          <p:cNvSpPr txBox="1">
            <a:spLocks/>
          </p:cNvSpPr>
          <p:nvPr/>
        </p:nvSpPr>
        <p:spPr>
          <a:xfrm>
            <a:off x="4581525" y="665262"/>
            <a:ext cx="4260300" cy="4358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Teaching &amp; Opposition</a:t>
            </a:r>
          </a:p>
          <a:p>
            <a:r>
              <a:rPr lang="en-US" dirty="0">
                <a:solidFill>
                  <a:schemeClr val="tx1"/>
                </a:solidFill>
              </a:rPr>
              <a:t>The Lord’s Prayer  ( 11:1⁠–⁠4 )</a:t>
            </a:r>
          </a:p>
          <a:p>
            <a:r>
              <a:rPr lang="en-US" dirty="0">
                <a:solidFill>
                  <a:schemeClr val="tx1"/>
                </a:solidFill>
              </a:rPr>
              <a:t>Ask, Seek, Knock  ( 11:5⁠–⁠13 )</a:t>
            </a:r>
          </a:p>
          <a:p>
            <a:r>
              <a:rPr lang="en-US" dirty="0">
                <a:solidFill>
                  <a:schemeClr val="tx1"/>
                </a:solidFill>
              </a:rPr>
              <a:t>House Divided  ( 11:14⁠–⁠23 )</a:t>
            </a:r>
          </a:p>
          <a:p>
            <a:r>
              <a:rPr lang="en-US" dirty="0">
                <a:solidFill>
                  <a:schemeClr val="tx1"/>
                </a:solidFill>
              </a:rPr>
              <a:t>Unclean Spirit Returns  ( 11:24⁠–⁠26 )</a:t>
            </a:r>
          </a:p>
          <a:p>
            <a:r>
              <a:rPr lang="en-US" dirty="0">
                <a:solidFill>
                  <a:schemeClr val="tx1"/>
                </a:solidFill>
              </a:rPr>
              <a:t>True Blessedness  ( 11:27⁠–⁠28 )</a:t>
            </a:r>
          </a:p>
          <a:p>
            <a:r>
              <a:rPr lang="en-US" dirty="0">
                <a:solidFill>
                  <a:schemeClr val="tx1"/>
                </a:solidFill>
              </a:rPr>
              <a:t>Sign of Jonah  ( 11:29⁠–⁠32 )</a:t>
            </a:r>
          </a:p>
          <a:p>
            <a:r>
              <a:rPr lang="en-US" dirty="0">
                <a:solidFill>
                  <a:schemeClr val="tx1"/>
                </a:solidFill>
              </a:rPr>
              <a:t>Lamp of the Body  ( 11:33⁠–⁠36 )</a:t>
            </a:r>
          </a:p>
          <a:p>
            <a:r>
              <a:rPr lang="en-US" dirty="0">
                <a:solidFill>
                  <a:schemeClr val="tx1"/>
                </a:solidFill>
              </a:rPr>
              <a:t>Woe to Pharisees &amp; Lawyers  ( 11:37⁠–⁠54 )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585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83535-7303-D332-1339-FB0C6AE98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92562"/>
            <a:ext cx="8520600" cy="57270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Luke: Way to Jerusalem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550C4-9ACB-5987-49DB-6D6282E3A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2175" y="665262"/>
            <a:ext cx="4260300" cy="4358926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The Leaven of the Pharisees  ( 12:1⁠–⁠3 )</a:t>
            </a:r>
          </a:p>
          <a:p>
            <a:r>
              <a:rPr lang="en-US" dirty="0">
                <a:solidFill>
                  <a:schemeClr val="tx1"/>
                </a:solidFill>
              </a:rPr>
              <a:t>Fear God Alone  ( 12:4⁠–⁠7 )</a:t>
            </a:r>
          </a:p>
          <a:p>
            <a:r>
              <a:rPr lang="en-US" dirty="0">
                <a:solidFill>
                  <a:schemeClr val="tx1"/>
                </a:solidFill>
              </a:rPr>
              <a:t>Confessing Christ  ( 12:8⁠–⁠12 )</a:t>
            </a:r>
          </a:p>
          <a:p>
            <a:r>
              <a:rPr lang="en-US" dirty="0">
                <a:solidFill>
                  <a:schemeClr val="tx1"/>
                </a:solidFill>
              </a:rPr>
              <a:t>Parable of the Rich Fool  ( 12:13⁠–⁠21 )</a:t>
            </a:r>
          </a:p>
          <a:p>
            <a:r>
              <a:rPr lang="en-US" dirty="0">
                <a:solidFill>
                  <a:schemeClr val="tx1"/>
                </a:solidFill>
              </a:rPr>
              <a:t>Do Not Worry  ( 12:22⁠–⁠34 )</a:t>
            </a:r>
          </a:p>
          <a:p>
            <a:pPr marL="11430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Readiness Parables</a:t>
            </a:r>
          </a:p>
          <a:p>
            <a:r>
              <a:rPr lang="en-US" dirty="0">
                <a:solidFill>
                  <a:schemeClr val="tx1"/>
                </a:solidFill>
              </a:rPr>
              <a:t>Watchful Servant  ( 12:35⁠–⁠38 )</a:t>
            </a:r>
          </a:p>
          <a:p>
            <a:r>
              <a:rPr lang="en-US" dirty="0">
                <a:solidFill>
                  <a:schemeClr val="tx1"/>
                </a:solidFill>
              </a:rPr>
              <a:t>Thief in the Night  ( 12:39⁠–⁠40 )</a:t>
            </a:r>
          </a:p>
          <a:p>
            <a:r>
              <a:rPr lang="en-US" dirty="0">
                <a:solidFill>
                  <a:schemeClr val="tx1"/>
                </a:solidFill>
              </a:rPr>
              <a:t>Wise Managers  ( 12:41⁠–⁠48 )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Not Peace but Division  ( 12:49⁠–⁠53 )</a:t>
            </a:r>
          </a:p>
          <a:p>
            <a:r>
              <a:rPr lang="en-US" dirty="0">
                <a:solidFill>
                  <a:schemeClr val="tx1"/>
                </a:solidFill>
              </a:rPr>
              <a:t>Interpreting Time  ( 12:54⁠–⁠56 )</a:t>
            </a:r>
          </a:p>
          <a:p>
            <a:r>
              <a:rPr lang="en-US" dirty="0">
                <a:solidFill>
                  <a:schemeClr val="tx1"/>
                </a:solidFill>
              </a:rPr>
              <a:t>Reconciling w/ Adversary  ( 12:57⁠–⁠59 )</a:t>
            </a:r>
          </a:p>
          <a:p>
            <a:r>
              <a:rPr lang="en-US" dirty="0">
                <a:solidFill>
                  <a:schemeClr val="tx1"/>
                </a:solidFill>
              </a:rPr>
              <a:t>Call to Repentance  ( 13:1⁠–⁠5 )</a:t>
            </a:r>
          </a:p>
          <a:p>
            <a:r>
              <a:rPr lang="en-US" dirty="0">
                <a:solidFill>
                  <a:schemeClr val="tx1"/>
                </a:solidFill>
              </a:rPr>
              <a:t>Parable: Barren Fig Tree  ( 13:6⁠–⁠9 )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304A0BA-D338-F773-8991-3B06A17957A1}"/>
              </a:ext>
            </a:extLst>
          </p:cNvPr>
          <p:cNvSpPr txBox="1">
            <a:spLocks/>
          </p:cNvSpPr>
          <p:nvPr/>
        </p:nvSpPr>
        <p:spPr>
          <a:xfrm>
            <a:off x="4581525" y="665262"/>
            <a:ext cx="4260300" cy="4358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Woman healed on Sabbath  ( 13:10⁠–⁠17 )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  <a:p>
            <a:pPr marL="11430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Kingdom of God Parables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Mustard Seed  ( 13:18⁠–⁠19 )</a:t>
            </a:r>
          </a:p>
          <a:p>
            <a:r>
              <a:rPr lang="en-US" dirty="0">
                <a:solidFill>
                  <a:schemeClr val="tx1"/>
                </a:solidFill>
              </a:rPr>
              <a:t>Leaven  ( 13:20⁠–⁠21 )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66235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</TotalTime>
  <Words>1776</Words>
  <Application>Microsoft Office PowerPoint</Application>
  <PresentationFormat>On-screen Show (16:9)</PresentationFormat>
  <Paragraphs>206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Arial</vt:lpstr>
      <vt:lpstr>Simple Light</vt:lpstr>
      <vt:lpstr>New Testament Survey I: Gospels and Acts</vt:lpstr>
      <vt:lpstr>New Testament Survey I: Gospels and Acts</vt:lpstr>
      <vt:lpstr>PowerPoint Presentation</vt:lpstr>
      <vt:lpstr>PowerPoint Presentation</vt:lpstr>
      <vt:lpstr>Luke: Introduction</vt:lpstr>
      <vt:lpstr>Luke: Jesus in Galilee</vt:lpstr>
      <vt:lpstr>Luke: Jesus in Galilee</vt:lpstr>
      <vt:lpstr>Luke: Way to Jerusalem 1</vt:lpstr>
      <vt:lpstr>Luke: Way to Jerusalem 1</vt:lpstr>
      <vt:lpstr>Luke: Way to Jerusalem 2</vt:lpstr>
      <vt:lpstr>Luke: Way to Jerusalem 3</vt:lpstr>
      <vt:lpstr>Luke: Ministry in Jerusalem</vt:lpstr>
      <vt:lpstr>Luke: Ministry in Jerusalem</vt:lpstr>
      <vt:lpstr>Luke: Crucifixion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Schubert, Keith</cp:lastModifiedBy>
  <cp:revision>15</cp:revision>
  <dcterms:modified xsi:type="dcterms:W3CDTF">2024-09-26T16:37:22Z</dcterms:modified>
</cp:coreProperties>
</file>