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74" r:id="rId3"/>
    <p:sldId id="290" r:id="rId4"/>
    <p:sldId id="260" r:id="rId5"/>
    <p:sldId id="286" r:id="rId6"/>
    <p:sldId id="287" r:id="rId7"/>
    <p:sldId id="289" r:id="rId8"/>
    <p:sldId id="292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30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8337dfd9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8337dfd99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8337dfd993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8337dfd993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-2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Testament Survey I: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Gospels and Acts</a:t>
            </a:r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 Keith Schubert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2831A-BD93-DE79-FD4B-1C83BC580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New Testament Survey I: Gospels and Acts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9FD23-D6EB-7307-D821-29DE770C37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tabLst>
                <a:tab pos="1146175" algn="l"/>
                <a:tab pos="5029200" algn="l"/>
              </a:tabLst>
            </a:pPr>
            <a:r>
              <a:rPr lang="en-US" dirty="0"/>
              <a:t>8/14	Geography and History 	-</a:t>
            </a:r>
          </a:p>
          <a:p>
            <a:pPr>
              <a:tabLst>
                <a:tab pos="1146175" algn="l"/>
                <a:tab pos="5029200" algn="l"/>
              </a:tabLst>
            </a:pPr>
            <a:r>
              <a:rPr lang="en-US" dirty="0"/>
              <a:t>8/21	Synoptics	Matthew, Mark, Luke</a:t>
            </a:r>
          </a:p>
          <a:p>
            <a:pPr>
              <a:tabLst>
                <a:tab pos="1146175" algn="l"/>
                <a:tab pos="5029200" algn="l"/>
              </a:tabLst>
            </a:pPr>
            <a:r>
              <a:rPr lang="en-US" dirty="0"/>
              <a:t>8/28	Mark	Mark</a:t>
            </a:r>
          </a:p>
          <a:p>
            <a:pPr>
              <a:tabLst>
                <a:tab pos="1146175" algn="l"/>
                <a:tab pos="5029200" algn="l"/>
              </a:tabLst>
            </a:pPr>
            <a:r>
              <a:rPr lang="en-US" dirty="0"/>
              <a:t>9/4	Matthew	Matthew</a:t>
            </a:r>
          </a:p>
          <a:p>
            <a:pPr>
              <a:tabLst>
                <a:tab pos="1146175" algn="l"/>
                <a:tab pos="5029200" algn="l"/>
              </a:tabLst>
            </a:pPr>
            <a:r>
              <a:rPr lang="en-US" dirty="0"/>
              <a:t>9/11	Luke	Luke</a:t>
            </a:r>
          </a:p>
          <a:p>
            <a:pPr>
              <a:tabLst>
                <a:tab pos="1146175" algn="l"/>
                <a:tab pos="5029200" algn="l"/>
              </a:tabLst>
            </a:pPr>
            <a:r>
              <a:rPr lang="en-US" dirty="0"/>
              <a:t>9/18	John	John</a:t>
            </a:r>
          </a:p>
          <a:p>
            <a:pPr>
              <a:tabLst>
                <a:tab pos="1146175" algn="l"/>
                <a:tab pos="5029200" algn="l"/>
              </a:tabLst>
            </a:pPr>
            <a:r>
              <a:rPr lang="en-US" dirty="0"/>
              <a:t>9/25	Narratives	still picking</a:t>
            </a:r>
          </a:p>
          <a:p>
            <a:pPr>
              <a:tabLst>
                <a:tab pos="1146175" algn="l"/>
                <a:tab pos="5029200" algn="l"/>
              </a:tabLst>
            </a:pPr>
            <a:r>
              <a:rPr lang="en-US" dirty="0"/>
              <a:t>10/2	Parables	still picking</a:t>
            </a:r>
          </a:p>
          <a:p>
            <a:pPr>
              <a:tabLst>
                <a:tab pos="1146175" algn="l"/>
                <a:tab pos="5029200" algn="l"/>
              </a:tabLst>
            </a:pPr>
            <a:r>
              <a:rPr lang="en-US" dirty="0"/>
              <a:t>10/9	Sermon on the Mount	Matthew 5-7</a:t>
            </a:r>
          </a:p>
          <a:p>
            <a:pPr>
              <a:tabLst>
                <a:tab pos="1146175" algn="l"/>
                <a:tab pos="5029200" algn="l"/>
              </a:tabLst>
            </a:pPr>
            <a:r>
              <a:rPr lang="en-US" dirty="0"/>
              <a:t>10/16	Acts Early Church &amp; Peter	Acts 1-12</a:t>
            </a:r>
          </a:p>
          <a:p>
            <a:pPr>
              <a:tabLst>
                <a:tab pos="1146175" algn="l"/>
                <a:tab pos="5029200" algn="l"/>
              </a:tabLst>
            </a:pPr>
            <a:r>
              <a:rPr lang="en-US" dirty="0"/>
              <a:t>10/23	Travels of Paul	Acts 13-28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576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F42F4-C265-E17E-FF46-8019A1216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0EA54-06D8-659E-48AA-BEC6936FA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4260300" cy="3416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Style</a:t>
            </a:r>
          </a:p>
          <a:p>
            <a:pPr lvl="1"/>
            <a:r>
              <a:rPr lang="en-US" dirty="0"/>
              <a:t>Personal interaction vs Public teaching</a:t>
            </a:r>
          </a:p>
          <a:p>
            <a:pPr lvl="1"/>
            <a:r>
              <a:rPr lang="en-US" dirty="0"/>
              <a:t>Lengthy discourses (</a:t>
            </a:r>
            <a:r>
              <a:rPr lang="en-US" dirty="0" err="1"/>
              <a:t>Kaphalaia</a:t>
            </a:r>
            <a:r>
              <a:rPr lang="en-US" dirty="0"/>
              <a:t>: Matthew has 68; Mark has 48, Luke has 83, and John has 18 or 19)</a:t>
            </a:r>
          </a:p>
          <a:p>
            <a:pPr lvl="1"/>
            <a:r>
              <a:rPr lang="en-US" dirty="0"/>
              <a:t>Clear divinity statements</a:t>
            </a:r>
          </a:p>
          <a:p>
            <a:r>
              <a:rPr lang="en-US" dirty="0"/>
              <a:t>Not used:  </a:t>
            </a:r>
          </a:p>
          <a:p>
            <a:pPr lvl="1"/>
            <a:r>
              <a:rPr lang="en-US" dirty="0"/>
              <a:t>temptation, </a:t>
            </a:r>
          </a:p>
          <a:p>
            <a:pPr lvl="1"/>
            <a:r>
              <a:rPr lang="en-US" dirty="0"/>
              <a:t>sermon on mount, </a:t>
            </a:r>
          </a:p>
          <a:p>
            <a:pPr lvl="1"/>
            <a:r>
              <a:rPr lang="en-US" dirty="0"/>
              <a:t>Lord’s prayer, </a:t>
            </a:r>
          </a:p>
          <a:p>
            <a:pPr lvl="1"/>
            <a:r>
              <a:rPr lang="en-US" dirty="0"/>
              <a:t>transfiguration, </a:t>
            </a:r>
          </a:p>
          <a:p>
            <a:pPr lvl="1"/>
            <a:r>
              <a:rPr lang="en-US" dirty="0"/>
              <a:t>institution of Lord’s Supper, </a:t>
            </a:r>
          </a:p>
          <a:p>
            <a:pPr lvl="1"/>
            <a:r>
              <a:rPr lang="en-US" dirty="0"/>
              <a:t>no casting out demons, </a:t>
            </a:r>
          </a:p>
          <a:p>
            <a:pPr lvl="1"/>
            <a:r>
              <a:rPr lang="en-US" dirty="0"/>
              <a:t>narrative parables (John 15:1-8 not technically a parables)</a:t>
            </a:r>
          </a:p>
          <a:p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C3A617-29D7-4CEB-911C-A24B41AB8341}"/>
              </a:ext>
            </a:extLst>
          </p:cNvPr>
          <p:cNvSpPr txBox="1">
            <a:spLocks/>
          </p:cNvSpPr>
          <p:nvPr/>
        </p:nvSpPr>
        <p:spPr>
          <a:xfrm>
            <a:off x="4572000" y="1151064"/>
            <a:ext cx="4260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Unique extras</a:t>
            </a:r>
          </a:p>
          <a:p>
            <a:pPr lvl="1"/>
            <a:r>
              <a:rPr lang="en-US" dirty="0"/>
              <a:t>Starts at creation</a:t>
            </a:r>
          </a:p>
          <a:p>
            <a:pPr lvl="1"/>
            <a:r>
              <a:rPr lang="en-US" dirty="0"/>
              <a:t>Early Galilean ministry (John 2-4)</a:t>
            </a:r>
          </a:p>
          <a:p>
            <a:pPr lvl="1"/>
            <a:r>
              <a:rPr lang="en-US" dirty="0" err="1"/>
              <a:t>Earler</a:t>
            </a:r>
            <a:r>
              <a:rPr lang="en-US" dirty="0"/>
              <a:t> ministry visits of Jesus to Jerusalem (prior to Passion Week)</a:t>
            </a:r>
          </a:p>
          <a:p>
            <a:pPr lvl="2"/>
            <a:r>
              <a:rPr lang="en-US" dirty="0"/>
              <a:t>Three Passovers (2, 6, 11-19)</a:t>
            </a:r>
          </a:p>
          <a:p>
            <a:pPr lvl="2"/>
            <a:r>
              <a:rPr lang="en-US" dirty="0"/>
              <a:t>Possible 4</a:t>
            </a:r>
            <a:r>
              <a:rPr lang="en-US" baseline="30000" dirty="0"/>
              <a:t>th</a:t>
            </a:r>
            <a:r>
              <a:rPr lang="en-US" dirty="0"/>
              <a:t> (5)</a:t>
            </a:r>
          </a:p>
          <a:p>
            <a:pPr lvl="1"/>
            <a:r>
              <a:rPr lang="en-US" dirty="0"/>
              <a:t>Bread of Life (</a:t>
            </a:r>
            <a:r>
              <a:rPr lang="en-US" dirty="0" err="1"/>
              <a:t>ch</a:t>
            </a:r>
            <a:r>
              <a:rPr lang="en-US" dirty="0"/>
              <a:t> 6)</a:t>
            </a:r>
          </a:p>
          <a:p>
            <a:pPr lvl="1"/>
            <a:r>
              <a:rPr lang="en-US" dirty="0"/>
              <a:t>Resurrection of Lazarus (John 11)</a:t>
            </a:r>
          </a:p>
          <a:p>
            <a:pPr lvl="1"/>
            <a:r>
              <a:rPr lang="en-US" dirty="0"/>
              <a:t>Teaching at Supper (John 13)</a:t>
            </a:r>
          </a:p>
          <a:p>
            <a:pPr lvl="1"/>
            <a:r>
              <a:rPr lang="en-US" dirty="0"/>
              <a:t>Farewell Discourse (John 14-17) </a:t>
            </a:r>
          </a:p>
          <a:p>
            <a:pPr lvl="1"/>
            <a:r>
              <a:rPr lang="en-US" dirty="0"/>
              <a:t>I am sayings</a:t>
            </a:r>
          </a:p>
          <a:p>
            <a:pPr lvl="1"/>
            <a:r>
              <a:rPr lang="en-US" dirty="0"/>
              <a:t>Washing feet</a:t>
            </a:r>
          </a:p>
          <a:p>
            <a:pPr lvl="1"/>
            <a:r>
              <a:rPr lang="en-US" dirty="0"/>
              <a:t>Emphasis on Holy Spirit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124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4" name="Picture 3" descr="A diagram of the bible&#10;&#10;Description automatically generated">
            <a:extLst>
              <a:ext uri="{FF2B5EF4-FFF2-40B4-BE49-F238E27FC236}">
                <a16:creationId xmlns:a16="http://schemas.microsoft.com/office/drawing/2014/main" id="{A81424EE-F553-7A5C-E603-DA9436378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09550"/>
            <a:ext cx="7620000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35394-3DE4-4F3C-6B80-EF5863351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C0B559-4B50-BE4A-FD79-C539ED1470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whiteboard with writing on it&#10;&#10;Description automatically generated">
            <a:extLst>
              <a:ext uri="{FF2B5EF4-FFF2-40B4-BE49-F238E27FC236}">
                <a16:creationId xmlns:a16="http://schemas.microsoft.com/office/drawing/2014/main" id="{2B8A66F4-1E0D-8951-E3FD-9BAEE5B07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865" y="0"/>
            <a:ext cx="738426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84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A4D28-7293-C034-F693-36983A270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6997280" cy="5727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Seven I AM Sayings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1C9637-AAB4-8C80-2DDA-3C5DAD3175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+mj-lt"/>
              <a:buAutoNum type="arabicPeriod"/>
            </a:pPr>
            <a:r>
              <a:rPr lang="en-US" dirty="0"/>
              <a:t>“</a:t>
            </a:r>
            <a:r>
              <a:rPr lang="en-US" b="1" dirty="0"/>
              <a:t>I am the bread of life</a:t>
            </a:r>
            <a:r>
              <a:rPr lang="en-US" dirty="0"/>
              <a:t>. He who comes to Me shall never hunger, and he who believes in Me shall never thirst” (John 6:35, 41, 48, 51).  </a:t>
            </a:r>
            <a:r>
              <a:rPr lang="en-US" i="1" dirty="0"/>
              <a:t>After feeding of 5k.</a:t>
            </a:r>
          </a:p>
          <a:p>
            <a:pPr>
              <a:buFont typeface="+mj-lt"/>
              <a:buAutoNum type="arabicPeriod"/>
            </a:pPr>
            <a:r>
              <a:rPr lang="en-US" dirty="0"/>
              <a:t>“</a:t>
            </a:r>
            <a:r>
              <a:rPr lang="en-US" b="1" dirty="0"/>
              <a:t>I am the light of the world</a:t>
            </a:r>
            <a:r>
              <a:rPr lang="en-US" dirty="0"/>
              <a:t>. He who follows Me shall not walk in darkness, but have the light of life” (John 8:12, 9:5). </a:t>
            </a:r>
            <a:r>
              <a:rPr lang="en-US" i="1" dirty="0"/>
              <a:t>During Feast of Tabernacles, great menorah.</a:t>
            </a:r>
          </a:p>
          <a:p>
            <a:pPr>
              <a:buFont typeface="+mj-lt"/>
              <a:buAutoNum type="arabicPeriod"/>
            </a:pPr>
            <a:r>
              <a:rPr lang="en-US" dirty="0"/>
              <a:t>“</a:t>
            </a:r>
            <a:r>
              <a:rPr lang="en-US" b="1" dirty="0"/>
              <a:t>I am the door of the sheep</a:t>
            </a:r>
            <a:r>
              <a:rPr lang="en-US" dirty="0"/>
              <a:t>. All who ever came before Me are thieves and robbers, but the sheep did not hear them. </a:t>
            </a:r>
            <a:r>
              <a:rPr lang="en-US" b="1" dirty="0"/>
              <a:t>I am the door</a:t>
            </a:r>
            <a:r>
              <a:rPr lang="en-US" dirty="0"/>
              <a:t>. If anyone enters by me, he will be saved and will go in and out and find pasture” (John 10:7-9). </a:t>
            </a:r>
            <a:r>
              <a:rPr lang="en-US" i="1" dirty="0"/>
              <a:t>During discourse with unfit leaders, excluded.</a:t>
            </a:r>
          </a:p>
          <a:p>
            <a:pPr>
              <a:buFont typeface="+mj-lt"/>
              <a:buAutoNum type="arabicPeriod"/>
            </a:pPr>
            <a:r>
              <a:rPr lang="en-US" dirty="0"/>
              <a:t>“</a:t>
            </a:r>
            <a:r>
              <a:rPr lang="en-US" b="1" dirty="0"/>
              <a:t>I am the good shepherd</a:t>
            </a:r>
            <a:r>
              <a:rPr lang="en-US" dirty="0"/>
              <a:t>. The good shepherd gives His life for the sheep…I am the good shepherd; and I know my sheep, and am known by My own.” (John 10:11, 14). </a:t>
            </a:r>
            <a:r>
              <a:rPr lang="en-US" i="1" dirty="0"/>
              <a:t>Ibid, protect selves.</a:t>
            </a:r>
          </a:p>
          <a:p>
            <a:pPr>
              <a:buFont typeface="+mj-lt"/>
              <a:buAutoNum type="arabicPeriod"/>
            </a:pPr>
            <a:r>
              <a:rPr lang="en-US" dirty="0"/>
              <a:t>“</a:t>
            </a:r>
            <a:r>
              <a:rPr lang="en-US" b="1" dirty="0"/>
              <a:t>I am the resurrection and the life</a:t>
            </a:r>
            <a:r>
              <a:rPr lang="en-US" dirty="0"/>
              <a:t>. He who believes in Me, though he may die, he shall live” (John 11:25). </a:t>
            </a:r>
            <a:r>
              <a:rPr lang="en-US" i="1" dirty="0"/>
              <a:t>Lazarus’s grave</a:t>
            </a:r>
          </a:p>
          <a:p>
            <a:pPr>
              <a:buFont typeface="+mj-lt"/>
              <a:buAutoNum type="arabicPeriod"/>
            </a:pPr>
            <a:r>
              <a:rPr lang="en-US" dirty="0"/>
              <a:t>“</a:t>
            </a:r>
            <a:r>
              <a:rPr lang="en-US" b="1" dirty="0"/>
              <a:t>I am the way, the truth, and the life</a:t>
            </a:r>
            <a:r>
              <a:rPr lang="en-US" dirty="0"/>
              <a:t>. No one comes to the Father except through Me” (John 14:6). </a:t>
            </a:r>
            <a:r>
              <a:rPr lang="en-US" i="1" dirty="0"/>
              <a:t>Disciples do not know where Jesus is going.</a:t>
            </a:r>
          </a:p>
          <a:p>
            <a:pPr>
              <a:buFont typeface="+mj-lt"/>
              <a:buAutoNum type="arabicPeriod"/>
            </a:pPr>
            <a:r>
              <a:rPr lang="en-US" dirty="0"/>
              <a:t>“</a:t>
            </a:r>
            <a:r>
              <a:rPr lang="en-US" b="1" dirty="0"/>
              <a:t>I am the true vine </a:t>
            </a:r>
            <a:r>
              <a:rPr lang="en-US" dirty="0"/>
              <a:t>and My Father is the vinedresser… </a:t>
            </a:r>
            <a:r>
              <a:rPr lang="en-US" b="1" dirty="0"/>
              <a:t>I am the vine</a:t>
            </a:r>
            <a:r>
              <a:rPr lang="en-US" dirty="0"/>
              <a:t>, you are the branches. He who abides in Me, and I in him, bears much fruit; for without Me you can do nothing” (John 15:1-5). Final discourse, OT refs to Israel as God’s vine (Psalm 80:8; Isaiah 5:1-7; Ezekiel 15; Hosea 10:1).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420015-C2BD-9E86-A467-ADDE1CD0D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1339" y="1"/>
            <a:ext cx="1542661" cy="109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62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113C1-43B2-DDC4-80BA-7F1C9A7FF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>
                <a:solidFill>
                  <a:srgbClr val="111111"/>
                </a:solidFill>
                <a:highlight>
                  <a:srgbClr val="FFFFFF"/>
                </a:highlight>
                <a:latin typeface="Georgia" panose="02040502050405020303" pitchFamily="18" charset="0"/>
              </a:rPr>
              <a:t>P</a:t>
            </a:r>
            <a:r>
              <a:rPr lang="en-US" b="0" i="1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</a:rPr>
              <a:t>ericope </a:t>
            </a:r>
            <a:r>
              <a:rPr lang="en-US" i="1" dirty="0" err="1">
                <a:solidFill>
                  <a:srgbClr val="111111"/>
                </a:solidFill>
                <a:highlight>
                  <a:srgbClr val="FFFFFF"/>
                </a:highlight>
                <a:latin typeface="Georgia" panose="02040502050405020303" pitchFamily="18" charset="0"/>
              </a:rPr>
              <a:t>A</a:t>
            </a:r>
            <a:r>
              <a:rPr lang="en-US" b="0" i="1" dirty="0" err="1">
                <a:solidFill>
                  <a:srgbClr val="111111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</a:rPr>
              <a:t>dulterae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FB2BBA-3DAE-DCBF-599C-3B611E490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4"/>
            <a:ext cx="8520600" cy="3991025"/>
          </a:xfrm>
        </p:spPr>
        <p:txBody>
          <a:bodyPr>
            <a:normAutofit fontScale="62500" lnSpcReduction="20000"/>
          </a:bodyPr>
          <a:lstStyle/>
          <a:p>
            <a:r>
              <a:rPr lang="en-US" b="0" i="0" dirty="0">
                <a:solidFill>
                  <a:srgbClr val="444444"/>
                </a:solidFill>
                <a:effectLst/>
                <a:highlight>
                  <a:srgbClr val="FFFFFF"/>
                </a:highlight>
                <a:latin typeface="DDG_ProximaNova"/>
              </a:rPr>
              <a:t>John 7:53–8:11</a:t>
            </a:r>
          </a:p>
          <a:p>
            <a:pPr lvl="1"/>
            <a:r>
              <a:rPr lang="en-US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Interrupts narrative</a:t>
            </a:r>
          </a:p>
          <a:p>
            <a:pPr lvl="1"/>
            <a:r>
              <a:rPr lang="en-US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Different words</a:t>
            </a:r>
          </a:p>
          <a:p>
            <a:pPr lvl="2"/>
            <a:r>
              <a:rPr lang="en-US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“the scribes”</a:t>
            </a:r>
          </a:p>
          <a:p>
            <a:pPr lvl="1"/>
            <a:r>
              <a:rPr lang="en-US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Little manuscript support for it in John</a:t>
            </a:r>
          </a:p>
          <a:p>
            <a:pPr lvl="2"/>
            <a:r>
              <a:rPr lang="en-US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First surviving Greek or Latin appearance in this place in John is Codex </a:t>
            </a:r>
            <a:r>
              <a:rPr lang="en-US" dirty="0" err="1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Bezea</a:t>
            </a:r>
            <a:r>
              <a:rPr lang="en-US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 (4</a:t>
            </a:r>
            <a:r>
              <a:rPr lang="en-US" baseline="30000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th</a:t>
            </a:r>
            <a:r>
              <a:rPr lang="en-US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-5th) </a:t>
            </a:r>
          </a:p>
          <a:p>
            <a:pPr lvl="3"/>
            <a:r>
              <a:rPr lang="en-US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Next Greek Gospel inclusion is the 8</a:t>
            </a:r>
            <a:r>
              <a:rPr lang="en-US" baseline="30000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th</a:t>
            </a:r>
            <a:r>
              <a:rPr lang="en-US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 century</a:t>
            </a:r>
          </a:p>
          <a:p>
            <a:pPr lvl="3"/>
            <a:r>
              <a:rPr lang="en-US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Later annotators marked in margins not for liturgy</a:t>
            </a:r>
          </a:p>
          <a:p>
            <a:pPr lvl="2"/>
            <a:r>
              <a:rPr lang="en-US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Not in P66 or P75 from 100s-200s </a:t>
            </a:r>
          </a:p>
          <a:p>
            <a:pPr lvl="2"/>
            <a:r>
              <a:rPr lang="en-US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Not in Sinaiticus or </a:t>
            </a:r>
            <a:r>
              <a:rPr lang="en-US" dirty="0" err="1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Vaticanus</a:t>
            </a:r>
            <a:r>
              <a:rPr lang="en-US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 from 300’s</a:t>
            </a:r>
          </a:p>
          <a:p>
            <a:pPr lvl="2"/>
            <a:r>
              <a:rPr lang="en-US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Appears in all but one Vulgate (</a:t>
            </a:r>
            <a:r>
              <a:rPr lang="en-US" dirty="0" err="1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latin</a:t>
            </a:r>
            <a:r>
              <a:rPr lang="en-US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 text) of late 4</a:t>
            </a:r>
            <a:r>
              <a:rPr lang="en-US" baseline="30000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th</a:t>
            </a:r>
            <a:r>
              <a:rPr lang="en-US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 century and in </a:t>
            </a:r>
            <a:r>
              <a:rPr lang="en-US" dirty="0" err="1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Vetus</a:t>
            </a:r>
            <a:r>
              <a:rPr lang="en-US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 Latina (late 4</a:t>
            </a:r>
            <a:r>
              <a:rPr lang="en-US" baseline="30000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th</a:t>
            </a:r>
            <a:r>
              <a:rPr lang="en-US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)</a:t>
            </a:r>
          </a:p>
          <a:p>
            <a:pPr lvl="2"/>
            <a:r>
              <a:rPr lang="en-US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Some Byzantine manuscripts (4</a:t>
            </a:r>
            <a:r>
              <a:rPr lang="en-US" baseline="30000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th</a:t>
            </a:r>
            <a:r>
              <a:rPr lang="en-US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-10</a:t>
            </a:r>
            <a:r>
              <a:rPr lang="en-US" baseline="30000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th</a:t>
            </a:r>
            <a:r>
              <a:rPr lang="en-US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) have text as its own </a:t>
            </a:r>
            <a:r>
              <a:rPr lang="en-US" dirty="0" err="1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Kephalaion</a:t>
            </a:r>
            <a:endParaRPr lang="en-US" dirty="0">
              <a:solidFill>
                <a:srgbClr val="444444"/>
              </a:solidFill>
              <a:highlight>
                <a:srgbClr val="FFFFFF"/>
              </a:highlight>
              <a:latin typeface="DDG_ProximaNova"/>
            </a:endParaRPr>
          </a:p>
          <a:p>
            <a:pPr lvl="2"/>
            <a:r>
              <a:rPr lang="en-US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Earliest translations of the Greek New Testament (Syriac, Coptic, Armenian, Old Latin, and Georgian) omit it</a:t>
            </a:r>
          </a:p>
          <a:p>
            <a:pPr lvl="1"/>
            <a:r>
              <a:rPr lang="en-US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A few manuscripts include these verses, wholly or in part, after John 7:36 (</a:t>
            </a:r>
            <a:r>
              <a:rPr lang="en-US" dirty="0" err="1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ms.</a:t>
            </a:r>
            <a:r>
              <a:rPr lang="en-US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 225), John 7:44 ( several Georgian </a:t>
            </a:r>
            <a:r>
              <a:rPr lang="en-US" dirty="0" err="1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mss.</a:t>
            </a:r>
            <a:r>
              <a:rPr lang="en-US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), John 21:25 (1 565 1076 1570 1582 Armenian </a:t>
            </a:r>
            <a:r>
              <a:rPr lang="en-US" dirty="0" err="1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mss.</a:t>
            </a:r>
            <a:r>
              <a:rPr lang="en-US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), Luke 21:38 (</a:t>
            </a:r>
            <a:r>
              <a:rPr lang="en-US" dirty="0" err="1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Ferrar</a:t>
            </a:r>
            <a:r>
              <a:rPr lang="en-US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 Group, 11</a:t>
            </a:r>
            <a:r>
              <a:rPr lang="en-US" baseline="30000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th</a:t>
            </a:r>
            <a:r>
              <a:rPr lang="en-US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-15</a:t>
            </a:r>
            <a:r>
              <a:rPr lang="en-US" baseline="30000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th</a:t>
            </a:r>
            <a:r>
              <a:rPr lang="en-US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) or Luke 24:53(a corrector of manuscript 1333).</a:t>
            </a:r>
          </a:p>
          <a:p>
            <a:pPr lvl="1"/>
            <a:r>
              <a:rPr lang="en-US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Early church fathers debated </a:t>
            </a:r>
          </a:p>
          <a:p>
            <a:pPr lvl="2"/>
            <a:r>
              <a:rPr lang="en-US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Origen (2</a:t>
            </a:r>
            <a:r>
              <a:rPr lang="en-US" baseline="30000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nd</a:t>
            </a:r>
            <a:r>
              <a:rPr lang="en-US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-3</a:t>
            </a:r>
            <a:r>
              <a:rPr lang="en-US" baseline="30000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rd</a:t>
            </a:r>
            <a:r>
              <a:rPr lang="en-US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) marked as an addition</a:t>
            </a:r>
          </a:p>
          <a:p>
            <a:pPr lvl="2"/>
            <a:r>
              <a:rPr lang="en-US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Tertullian (2</a:t>
            </a:r>
            <a:r>
              <a:rPr lang="en-US" baseline="30000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nd</a:t>
            </a:r>
            <a:r>
              <a:rPr lang="en-US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-3</a:t>
            </a:r>
            <a:r>
              <a:rPr lang="en-US" baseline="30000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rd</a:t>
            </a:r>
            <a:r>
              <a:rPr lang="en-US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), Cyprian (early 3</a:t>
            </a:r>
            <a:r>
              <a:rPr lang="en-US" baseline="30000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rd</a:t>
            </a:r>
            <a:r>
              <a:rPr lang="en-US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), any eastern church father never quoted</a:t>
            </a:r>
          </a:p>
          <a:p>
            <a:pPr lvl="2"/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DDG_ProximaNova"/>
              </a:rPr>
              <a:t>John Chrysostom (4</a:t>
            </a:r>
            <a:r>
              <a:rPr lang="en-US" baseline="30000" dirty="0">
                <a:solidFill>
                  <a:schemeClr val="tx1"/>
                </a:solidFill>
                <a:highlight>
                  <a:srgbClr val="FFFFFF"/>
                </a:highlight>
                <a:latin typeface="DDG_ProximaNova"/>
              </a:rPr>
              <a:t>th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DDG_ProximaNova"/>
              </a:rPr>
              <a:t>-5</a:t>
            </a:r>
            <a:r>
              <a:rPr lang="en-US" baseline="30000" dirty="0">
                <a:solidFill>
                  <a:schemeClr val="tx1"/>
                </a:solidFill>
                <a:highlight>
                  <a:srgbClr val="FFFFFF"/>
                </a:highlight>
                <a:latin typeface="DDG_ProximaNova"/>
              </a:rPr>
              <a:t>th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DDG_ProximaNova"/>
              </a:rPr>
              <a:t>), Cyril of Alexandria (4</a:t>
            </a:r>
            <a:r>
              <a:rPr lang="en-US" baseline="30000" dirty="0">
                <a:solidFill>
                  <a:schemeClr val="tx1"/>
                </a:solidFill>
                <a:highlight>
                  <a:srgbClr val="FFFFFF"/>
                </a:highlight>
                <a:latin typeface="DDG_ProximaNova"/>
              </a:rPr>
              <a:t>th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DDG_ProximaNova"/>
              </a:rPr>
              <a:t>-5</a:t>
            </a:r>
            <a:r>
              <a:rPr lang="en-US" baseline="30000" dirty="0">
                <a:solidFill>
                  <a:schemeClr val="tx1"/>
                </a:solidFill>
                <a:highlight>
                  <a:srgbClr val="FFFFFF"/>
                </a:highlight>
                <a:latin typeface="DDG_ProximaNova"/>
              </a:rPr>
              <a:t>th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DDG_ProximaNova"/>
              </a:rPr>
              <a:t>) didn’t have in commentaries on John</a:t>
            </a:r>
          </a:p>
          <a:p>
            <a:pPr lvl="2"/>
            <a:r>
              <a:rPr lang="en-US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Referenced in the </a:t>
            </a:r>
            <a:r>
              <a:rPr lang="en-US" dirty="0" err="1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Didascalia</a:t>
            </a:r>
            <a:r>
              <a:rPr lang="en-US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 </a:t>
            </a:r>
            <a:r>
              <a:rPr lang="en-US" dirty="0" err="1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Apostolorum</a:t>
            </a:r>
            <a:r>
              <a:rPr lang="en-US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 (3</a:t>
            </a:r>
            <a:r>
              <a:rPr lang="en-US" baseline="30000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rd</a:t>
            </a:r>
            <a:r>
              <a:rPr lang="en-US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)</a:t>
            </a:r>
          </a:p>
          <a:p>
            <a:pPr lvl="2"/>
            <a:r>
              <a:rPr lang="en-US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Eusebius (3</a:t>
            </a:r>
            <a:r>
              <a:rPr lang="en-US" baseline="30000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rd</a:t>
            </a:r>
            <a:r>
              <a:rPr lang="en-US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-4</a:t>
            </a:r>
            <a:r>
              <a:rPr lang="en-US" baseline="30000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th</a:t>
            </a:r>
            <a:r>
              <a:rPr lang="en-US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) cited Papias (1</a:t>
            </a:r>
            <a:r>
              <a:rPr lang="en-US" baseline="30000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st</a:t>
            </a:r>
            <a:r>
              <a:rPr lang="en-US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-2</a:t>
            </a:r>
            <a:r>
              <a:rPr lang="en-US" baseline="30000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nd</a:t>
            </a:r>
            <a:r>
              <a:rPr lang="en-US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) as saying a similar story was in the Gospel of the Hebrews (lost)</a:t>
            </a:r>
          </a:p>
          <a:p>
            <a:pPr lvl="2"/>
            <a:r>
              <a:rPr lang="en-US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Didymus the Blind (4</a:t>
            </a:r>
            <a:r>
              <a:rPr lang="en-US" baseline="30000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th</a:t>
            </a:r>
            <a:r>
              <a:rPr lang="en-US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) says the story was “in certain gospels” </a:t>
            </a:r>
          </a:p>
          <a:p>
            <a:pPr lvl="2"/>
            <a:r>
              <a:rPr lang="en-US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Jerome (4</a:t>
            </a:r>
            <a:r>
              <a:rPr lang="en-US" baseline="30000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th</a:t>
            </a:r>
            <a:r>
              <a:rPr lang="en-US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) noted it was in many Latin manuscripts and chose to include it in Vulgate</a:t>
            </a:r>
          </a:p>
          <a:p>
            <a:pPr lvl="2"/>
            <a:r>
              <a:rPr lang="en-US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Augustine (4</a:t>
            </a:r>
            <a:r>
              <a:rPr lang="en-US" baseline="30000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th</a:t>
            </a:r>
            <a:r>
              <a:rPr lang="en-US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 to 5</a:t>
            </a:r>
            <a:r>
              <a:rPr lang="en-US" baseline="30000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th</a:t>
            </a:r>
            <a:r>
              <a:rPr lang="en-US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) proposed it was removed by those who didn’t want a passage forgiving adultery</a:t>
            </a:r>
          </a:p>
          <a:p>
            <a:pPr lvl="2"/>
            <a:r>
              <a:rPr lang="en-US" dirty="0" err="1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Pacian</a:t>
            </a:r>
            <a:r>
              <a:rPr lang="en-US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 of Barcelona (4</a:t>
            </a:r>
            <a:r>
              <a:rPr lang="en-US" baseline="30000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th</a:t>
            </a:r>
            <a:r>
              <a:rPr lang="en-US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)Hilary of Poitiers (4</a:t>
            </a:r>
            <a:r>
              <a:rPr lang="en-US" baseline="30000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th</a:t>
            </a:r>
            <a:r>
              <a:rPr lang="en-US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), Ambrose (4</a:t>
            </a:r>
            <a:r>
              <a:rPr lang="en-US" baseline="30000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th</a:t>
            </a:r>
            <a:r>
              <a:rPr lang="en-US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), </a:t>
            </a:r>
            <a:r>
              <a:rPr lang="en-US" dirty="0" err="1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Ambrosiaster</a:t>
            </a:r>
            <a:r>
              <a:rPr lang="en-US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 (4</a:t>
            </a:r>
            <a:r>
              <a:rPr lang="en-US" baseline="30000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th</a:t>
            </a:r>
            <a:r>
              <a:rPr lang="en-US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), Leo the Great (5</a:t>
            </a:r>
            <a:r>
              <a:rPr lang="en-US" baseline="30000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th</a:t>
            </a:r>
            <a:r>
              <a:rPr lang="en-US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), Gregory the Great (6</a:t>
            </a:r>
            <a:r>
              <a:rPr lang="en-US" baseline="30000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th</a:t>
            </a:r>
            <a:r>
              <a:rPr lang="en-US" dirty="0">
                <a:solidFill>
                  <a:srgbClr val="444444"/>
                </a:solidFill>
                <a:highlight>
                  <a:srgbClr val="FFFFFF"/>
                </a:highlight>
                <a:latin typeface="DDG_ProximaNova"/>
              </a:rPr>
              <a:t>) quoted or mentioned</a:t>
            </a:r>
          </a:p>
          <a:p>
            <a:pPr lvl="1"/>
            <a:r>
              <a:rPr lang="en-US" dirty="0"/>
              <a:t>Favorite true story of Jesus not in the Bible</a:t>
            </a:r>
          </a:p>
          <a:p>
            <a:pPr lvl="1"/>
            <a:r>
              <a:rPr lang="en-US" dirty="0"/>
              <a:t>Adultery punishment: Leviticus 20:10, Deuteronomy 22:23-4</a:t>
            </a:r>
          </a:p>
        </p:txBody>
      </p:sp>
    </p:spTree>
    <p:extLst>
      <p:ext uri="{BB962C8B-B14F-4D97-AF65-F5344CB8AC3E}">
        <p14:creationId xmlns:p14="http://schemas.microsoft.com/office/powerpoint/2010/main" val="134554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DEAB2-B5A3-1614-C66B-4D240ED52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John 21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E4DE9-C783-8EA1-5260-12FE67BD7D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John 21:15</a:t>
            </a:r>
          </a:p>
          <a:p>
            <a:pPr lvl="1"/>
            <a:r>
              <a:rPr lang="en-US" dirty="0" err="1"/>
              <a:t>Agapas</a:t>
            </a:r>
            <a:r>
              <a:rPr lang="en-US" dirty="0"/>
              <a:t> more than these </a:t>
            </a:r>
          </a:p>
          <a:p>
            <a:pPr lvl="1"/>
            <a:r>
              <a:rPr lang="en-US" dirty="0"/>
              <a:t>Philo</a:t>
            </a:r>
          </a:p>
          <a:p>
            <a:pPr lvl="1"/>
            <a:r>
              <a:rPr lang="en-US" dirty="0"/>
              <a:t>feed (</a:t>
            </a:r>
            <a:r>
              <a:rPr lang="en-US" dirty="0" err="1"/>
              <a:t>boske</a:t>
            </a:r>
            <a:r>
              <a:rPr lang="en-US" dirty="0"/>
              <a:t>) my lambs (</a:t>
            </a:r>
            <a:r>
              <a:rPr lang="en-US" dirty="0" err="1"/>
              <a:t>arnia</a:t>
            </a:r>
            <a:r>
              <a:rPr lang="en-US" dirty="0"/>
              <a:t>)</a:t>
            </a:r>
          </a:p>
          <a:p>
            <a:r>
              <a:rPr lang="en-US" dirty="0"/>
              <a:t>John 21:16</a:t>
            </a:r>
          </a:p>
          <a:p>
            <a:pPr lvl="1"/>
            <a:r>
              <a:rPr lang="en-US" dirty="0" err="1"/>
              <a:t>Agapas</a:t>
            </a:r>
            <a:endParaRPr lang="en-US" dirty="0"/>
          </a:p>
          <a:p>
            <a:pPr lvl="1"/>
            <a:r>
              <a:rPr lang="en-US" dirty="0"/>
              <a:t>Philo</a:t>
            </a:r>
          </a:p>
          <a:p>
            <a:pPr lvl="1"/>
            <a:r>
              <a:rPr lang="en-US" dirty="0"/>
              <a:t>shepherd (</a:t>
            </a:r>
            <a:r>
              <a:rPr lang="en-US" dirty="0" err="1"/>
              <a:t>poimaine</a:t>
            </a:r>
            <a:r>
              <a:rPr lang="en-US" dirty="0"/>
              <a:t>) my sheep (</a:t>
            </a:r>
            <a:r>
              <a:rPr lang="en-US" dirty="0" err="1"/>
              <a:t>probata</a:t>
            </a:r>
            <a:r>
              <a:rPr lang="en-US" dirty="0"/>
              <a:t>)</a:t>
            </a:r>
          </a:p>
          <a:p>
            <a:r>
              <a:rPr lang="en-US" dirty="0"/>
              <a:t>John 21:17</a:t>
            </a:r>
          </a:p>
          <a:p>
            <a:pPr lvl="1"/>
            <a:r>
              <a:rPr lang="en-US" dirty="0" err="1"/>
              <a:t>Phileis</a:t>
            </a:r>
            <a:endParaRPr lang="en-US" dirty="0"/>
          </a:p>
          <a:p>
            <a:pPr lvl="1"/>
            <a:r>
              <a:rPr lang="en-US" dirty="0"/>
              <a:t>grieved because the third time He said </a:t>
            </a:r>
            <a:r>
              <a:rPr lang="en-US" dirty="0" err="1"/>
              <a:t>Phileis</a:t>
            </a:r>
            <a:endParaRPr lang="en-US" dirty="0"/>
          </a:p>
          <a:p>
            <a:pPr lvl="1"/>
            <a:r>
              <a:rPr lang="en-US" dirty="0"/>
              <a:t>all things you </a:t>
            </a:r>
            <a:r>
              <a:rPr lang="en-US" dirty="0" err="1"/>
              <a:t>oidas</a:t>
            </a:r>
            <a:r>
              <a:rPr lang="en-US" dirty="0"/>
              <a:t>, you </a:t>
            </a:r>
            <a:r>
              <a:rPr lang="en-US" dirty="0" err="1"/>
              <a:t>ginoskeis</a:t>
            </a:r>
            <a:endParaRPr lang="en-US" dirty="0"/>
          </a:p>
          <a:p>
            <a:pPr lvl="1"/>
            <a:r>
              <a:rPr lang="en-US" dirty="0"/>
              <a:t>Philo</a:t>
            </a:r>
          </a:p>
          <a:p>
            <a:pPr lvl="1"/>
            <a:r>
              <a:rPr lang="en-US" dirty="0"/>
              <a:t>feed (</a:t>
            </a:r>
            <a:r>
              <a:rPr lang="en-US" dirty="0" err="1"/>
              <a:t>boske</a:t>
            </a:r>
            <a:r>
              <a:rPr lang="en-US" dirty="0"/>
              <a:t>) my sheep (</a:t>
            </a:r>
            <a:r>
              <a:rPr lang="en-US" dirty="0" err="1"/>
              <a:t>probata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3272312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2640</TotalTime>
  <Words>993</Words>
  <Application>Microsoft Office PowerPoint</Application>
  <PresentationFormat>On-screen Show (16:9)</PresentationFormat>
  <Paragraphs>91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DDG_ProximaNova</vt:lpstr>
      <vt:lpstr>Georgia</vt:lpstr>
      <vt:lpstr>Simple Light</vt:lpstr>
      <vt:lpstr>New Testament Survey I: Gospels and Acts</vt:lpstr>
      <vt:lpstr>New Testament Survey I: Gospels and Acts</vt:lpstr>
      <vt:lpstr>Differences</vt:lpstr>
      <vt:lpstr>PowerPoint Presentation</vt:lpstr>
      <vt:lpstr>PowerPoint Presentation</vt:lpstr>
      <vt:lpstr>The Seven I AM Sayings</vt:lpstr>
      <vt:lpstr>Pericope Adulterae</vt:lpstr>
      <vt:lpstr>John 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Schubert, Keith</cp:lastModifiedBy>
  <cp:revision>21</cp:revision>
  <dcterms:modified xsi:type="dcterms:W3CDTF">2024-09-19T13:17:33Z</dcterms:modified>
</cp:coreProperties>
</file>