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74" r:id="rId3"/>
    <p:sldId id="277" r:id="rId4"/>
    <p:sldId id="276" r:id="rId5"/>
    <p:sldId id="275" r:id="rId6"/>
    <p:sldId id="278" r:id="rId7"/>
    <p:sldId id="280" r:id="rId8"/>
    <p:sldId id="27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6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337dfd9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337dfd9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50000"/>
          </a:blip>
          <a:stretch>
            <a:fillRect/>
          </a:stretch>
        </p:blipFill>
        <p:spPr>
          <a:xfrm>
            <a:off x="-2" y="0"/>
            <a:ext cx="9144000" cy="5143500"/>
          </a:xfrm>
          <a:prstGeom prst="rect">
            <a:avLst/>
          </a:prstGeom>
          <a:noFill/>
          <a:ln>
            <a:noFill/>
          </a:ln>
        </p:spPr>
      </p:pic>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New Testament Survey I:</a:t>
            </a:r>
            <a:endParaRPr/>
          </a:p>
          <a:p>
            <a:pPr marL="0" lvl="0" indent="0" algn="ctr" rtl="0">
              <a:spcBef>
                <a:spcPts val="0"/>
              </a:spcBef>
              <a:spcAft>
                <a:spcPts val="0"/>
              </a:spcAft>
              <a:buNone/>
            </a:pPr>
            <a:r>
              <a:rPr lang="en"/>
              <a:t>Gospels and Acts</a:t>
            </a:r>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Dr. Keith Schubert</a:t>
            </a:r>
            <a:endParaRPr/>
          </a:p>
        </p:txBody>
      </p:sp>
      <p:sp>
        <p:nvSpPr>
          <p:cNvPr id="3" name="TextBox 2">
            <a:extLst>
              <a:ext uri="{FF2B5EF4-FFF2-40B4-BE49-F238E27FC236}">
                <a16:creationId xmlns:a16="http://schemas.microsoft.com/office/drawing/2014/main" id="{1DF5FC12-F51F-5BA9-556F-8F33710371AB}"/>
              </a:ext>
            </a:extLst>
          </p:cNvPr>
          <p:cNvSpPr txBox="1"/>
          <p:nvPr/>
        </p:nvSpPr>
        <p:spPr>
          <a:xfrm>
            <a:off x="2286000" y="2417862"/>
            <a:ext cx="4572000" cy="307777"/>
          </a:xfrm>
          <a:prstGeom prst="rect">
            <a:avLst/>
          </a:prstGeom>
          <a:noFill/>
        </p:spPr>
        <p:txBody>
          <a:bodyPr wrap="square">
            <a:spAutoFit/>
          </a:bodyPr>
          <a:lstStyle/>
          <a:p>
            <a:pPr marL="0" marR="0"/>
            <a:r>
              <a:rPr lang="en-US" sz="1400" dirty="0">
                <a:effectLst/>
                <a:latin typeface="Aptos" panose="020B0004020202020204" pitchFamily="34" charset="0"/>
                <a:ea typeface="Aptos" panose="020B0004020202020204" pitchFamily="34" charset="0"/>
                <a:cs typeface="Aptos" panose="020B0004020202020204" pitchFamily="34" charset="0"/>
              </a:rPr>
              <a:t>cabcwaco.org/new-testament-class</a:t>
            </a:r>
          </a:p>
        </p:txBody>
      </p:sp>
      <p:pic>
        <p:nvPicPr>
          <p:cNvPr id="5" name="Picture 4" descr="A qr code on a white background">
            <a:extLst>
              <a:ext uri="{FF2B5EF4-FFF2-40B4-BE49-F238E27FC236}">
                <a16:creationId xmlns:a16="http://schemas.microsoft.com/office/drawing/2014/main" id="{EA72DFC1-F9A5-EDCF-D541-1319365DFFDA}"/>
              </a:ext>
            </a:extLst>
          </p:cNvPr>
          <p:cNvPicPr>
            <a:picLocks noChangeAspect="1"/>
          </p:cNvPicPr>
          <p:nvPr/>
        </p:nvPicPr>
        <p:blipFill rotWithShape="1">
          <a:blip r:embed="rId4"/>
          <a:srcRect l="9450" t="9182" r="10183" b="9581"/>
          <a:stretch/>
        </p:blipFill>
        <p:spPr>
          <a:xfrm>
            <a:off x="6847528" y="2840637"/>
            <a:ext cx="2296470" cy="2321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831A-BD93-DE79-FD4B-1C83BC580E30}"/>
              </a:ext>
            </a:extLst>
          </p:cNvPr>
          <p:cNvSpPr>
            <a:spLocks noGrp="1"/>
          </p:cNvSpPr>
          <p:nvPr>
            <p:ph type="title"/>
          </p:nvPr>
        </p:nvSpPr>
        <p:spPr/>
        <p:txBody>
          <a:bodyPr>
            <a:normAutofit fontScale="90000"/>
          </a:bodyPr>
          <a:lstStyle/>
          <a:p>
            <a:pPr marL="0" lvl="0" indent="0" rtl="0">
              <a:spcBef>
                <a:spcPts val="0"/>
              </a:spcBef>
              <a:spcAft>
                <a:spcPts val="0"/>
              </a:spcAft>
            </a:pPr>
            <a:r>
              <a:rPr lang="en-US" dirty="0"/>
              <a:t>New Testament Survey I: Gospels and Acts</a:t>
            </a:r>
          </a:p>
        </p:txBody>
      </p:sp>
      <p:sp>
        <p:nvSpPr>
          <p:cNvPr id="3" name="Text Placeholder 2">
            <a:extLst>
              <a:ext uri="{FF2B5EF4-FFF2-40B4-BE49-F238E27FC236}">
                <a16:creationId xmlns:a16="http://schemas.microsoft.com/office/drawing/2014/main" id="{AD59FD23-D6EB-7307-D821-29DE770C377B}"/>
              </a:ext>
            </a:extLst>
          </p:cNvPr>
          <p:cNvSpPr>
            <a:spLocks noGrp="1"/>
          </p:cNvSpPr>
          <p:nvPr>
            <p:ph type="body" idx="1"/>
          </p:nvPr>
        </p:nvSpPr>
        <p:spPr/>
        <p:txBody>
          <a:bodyPr>
            <a:normAutofit fontScale="92500" lnSpcReduction="20000"/>
          </a:bodyPr>
          <a:lstStyle/>
          <a:p>
            <a:pPr>
              <a:tabLst>
                <a:tab pos="1146175" algn="l"/>
                <a:tab pos="5029200" algn="l"/>
              </a:tabLst>
            </a:pPr>
            <a:r>
              <a:rPr lang="en-US" dirty="0"/>
              <a:t>8/14	Geography and History 	-</a:t>
            </a:r>
          </a:p>
          <a:p>
            <a:pPr>
              <a:tabLst>
                <a:tab pos="1146175" algn="l"/>
                <a:tab pos="5029200" algn="l"/>
              </a:tabLst>
            </a:pPr>
            <a:r>
              <a:rPr lang="en-US" dirty="0"/>
              <a:t>8/21	Synoptics	Matthew, Mark, Luke</a:t>
            </a:r>
          </a:p>
          <a:p>
            <a:pPr>
              <a:tabLst>
                <a:tab pos="1146175" algn="l"/>
                <a:tab pos="5029200" algn="l"/>
              </a:tabLst>
            </a:pPr>
            <a:r>
              <a:rPr lang="en-US" dirty="0"/>
              <a:t>8/28	Mark	Mark</a:t>
            </a:r>
          </a:p>
          <a:p>
            <a:pPr>
              <a:tabLst>
                <a:tab pos="1146175" algn="l"/>
                <a:tab pos="5029200" algn="l"/>
              </a:tabLst>
            </a:pPr>
            <a:r>
              <a:rPr lang="en-US" dirty="0"/>
              <a:t>9/4	Matthew	Matthew</a:t>
            </a:r>
          </a:p>
          <a:p>
            <a:pPr>
              <a:tabLst>
                <a:tab pos="1146175" algn="l"/>
                <a:tab pos="5029200" algn="l"/>
              </a:tabLst>
            </a:pPr>
            <a:r>
              <a:rPr lang="en-US" dirty="0"/>
              <a:t>9/11	Luke	Luke</a:t>
            </a:r>
          </a:p>
          <a:p>
            <a:pPr>
              <a:tabLst>
                <a:tab pos="1146175" algn="l"/>
                <a:tab pos="5029200" algn="l"/>
              </a:tabLst>
            </a:pPr>
            <a:r>
              <a:rPr lang="en-US" dirty="0"/>
              <a:t>9/18	John	John</a:t>
            </a:r>
          </a:p>
          <a:p>
            <a:pPr>
              <a:tabLst>
                <a:tab pos="1146175" algn="l"/>
                <a:tab pos="5029200" algn="l"/>
              </a:tabLst>
            </a:pPr>
            <a:r>
              <a:rPr lang="en-US" dirty="0"/>
              <a:t>9/25	Narratives	various</a:t>
            </a:r>
          </a:p>
          <a:p>
            <a:pPr>
              <a:tabLst>
                <a:tab pos="1146175" algn="l"/>
                <a:tab pos="5029200" algn="l"/>
              </a:tabLst>
            </a:pPr>
            <a:r>
              <a:rPr lang="en-US" dirty="0"/>
              <a:t>10/2	Parables	Sower, Good Samaritan, </a:t>
            </a:r>
          </a:p>
          <a:p>
            <a:pPr marL="1511300" lvl="3" indent="0">
              <a:buNone/>
              <a:tabLst>
                <a:tab pos="1146175" algn="l"/>
                <a:tab pos="5029200" algn="l"/>
              </a:tabLst>
            </a:pPr>
            <a:r>
              <a:rPr lang="en-US" sz="1800" dirty="0"/>
              <a:t>	Shrewd Manager</a:t>
            </a:r>
          </a:p>
          <a:p>
            <a:pPr>
              <a:tabLst>
                <a:tab pos="1146175" algn="l"/>
                <a:tab pos="5029200" algn="l"/>
              </a:tabLst>
            </a:pPr>
            <a:r>
              <a:rPr lang="en-US" dirty="0"/>
              <a:t>10/9	Sermon on the Mount	Matthew 5-7</a:t>
            </a:r>
          </a:p>
          <a:p>
            <a:pPr>
              <a:tabLst>
                <a:tab pos="1146175" algn="l"/>
                <a:tab pos="5029200" algn="l"/>
              </a:tabLst>
            </a:pPr>
            <a:r>
              <a:rPr lang="en-US" dirty="0"/>
              <a:t>10/16	Acts Early Church &amp; Peter	Acts 1-12</a:t>
            </a:r>
          </a:p>
          <a:p>
            <a:pPr>
              <a:tabLst>
                <a:tab pos="1146175" algn="l"/>
                <a:tab pos="5029200" algn="l"/>
              </a:tabLst>
            </a:pPr>
            <a:r>
              <a:rPr lang="en-US" dirty="0"/>
              <a:t>10/23	Travels of Paul	Acts 13-28</a:t>
            </a:r>
          </a:p>
          <a:p>
            <a:endParaRPr lang="en-US" dirty="0"/>
          </a:p>
        </p:txBody>
      </p:sp>
    </p:spTree>
    <p:extLst>
      <p:ext uri="{BB962C8B-B14F-4D97-AF65-F5344CB8AC3E}">
        <p14:creationId xmlns:p14="http://schemas.microsoft.com/office/powerpoint/2010/main" val="161457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EB97-480C-A2A5-2A6E-7D1DDF8EED58}"/>
              </a:ext>
            </a:extLst>
          </p:cNvPr>
          <p:cNvSpPr>
            <a:spLocks noGrp="1"/>
          </p:cNvSpPr>
          <p:nvPr>
            <p:ph type="title"/>
          </p:nvPr>
        </p:nvSpPr>
        <p:spPr/>
        <p:txBody>
          <a:bodyPr>
            <a:normAutofit fontScale="90000"/>
          </a:bodyPr>
          <a:lstStyle/>
          <a:p>
            <a:r>
              <a:rPr lang="en-US" dirty="0"/>
              <a:t>Parables</a:t>
            </a:r>
          </a:p>
        </p:txBody>
      </p:sp>
      <p:sp>
        <p:nvSpPr>
          <p:cNvPr id="3" name="Text Placeholder 2">
            <a:extLst>
              <a:ext uri="{FF2B5EF4-FFF2-40B4-BE49-F238E27FC236}">
                <a16:creationId xmlns:a16="http://schemas.microsoft.com/office/drawing/2014/main" id="{090DB91B-25FE-A8F0-F82F-E7EF3E1424D3}"/>
              </a:ext>
            </a:extLst>
          </p:cNvPr>
          <p:cNvSpPr>
            <a:spLocks noGrp="1"/>
          </p:cNvSpPr>
          <p:nvPr>
            <p:ph type="body" idx="1"/>
          </p:nvPr>
        </p:nvSpPr>
        <p:spPr/>
        <p:txBody>
          <a:bodyPr>
            <a:normAutofit fontScale="70000" lnSpcReduction="20000"/>
          </a:bodyPr>
          <a:lstStyle/>
          <a:p>
            <a:r>
              <a:rPr lang="en-US" dirty="0"/>
              <a:t>Short story “thrown alongside” a teaching to illustrate a moral lesson by an example that could happen in real life or nature</a:t>
            </a:r>
          </a:p>
          <a:p>
            <a:pPr lvl="1"/>
            <a:r>
              <a:rPr lang="en-US" dirty="0"/>
              <a:t>Typically, only one point</a:t>
            </a:r>
          </a:p>
          <a:p>
            <a:pPr lvl="1"/>
            <a:r>
              <a:rPr lang="en-US" dirty="0"/>
              <a:t>Typically, one main character</a:t>
            </a:r>
          </a:p>
          <a:p>
            <a:pPr lvl="1"/>
            <a:r>
              <a:rPr lang="en-US" dirty="0"/>
              <a:t>Subtext explaining the right action (or to avoid the wrong action)</a:t>
            </a:r>
          </a:p>
          <a:p>
            <a:pPr lvl="1"/>
            <a:r>
              <a:rPr lang="en-US" dirty="0"/>
              <a:t>Many applications</a:t>
            </a:r>
          </a:p>
          <a:p>
            <a:pPr lvl="1"/>
            <a:r>
              <a:rPr lang="en-US" dirty="0"/>
              <a:t>Used throughout the Bible, e.g. Nathan’s parable to David in 2 Samuel 12:1-10</a:t>
            </a:r>
          </a:p>
          <a:p>
            <a:r>
              <a:rPr lang="en-US" dirty="0"/>
              <a:t>Not a metaphor or simile</a:t>
            </a:r>
          </a:p>
          <a:p>
            <a:pPr lvl="1"/>
            <a:r>
              <a:rPr lang="en-US" dirty="0"/>
              <a:t>Comparison to illustrate/explain</a:t>
            </a:r>
          </a:p>
          <a:p>
            <a:pPr lvl="1"/>
            <a:r>
              <a:rPr lang="en-US" dirty="0"/>
              <a:t>John 15:1-8</a:t>
            </a:r>
          </a:p>
          <a:p>
            <a:r>
              <a:rPr lang="en-US" dirty="0"/>
              <a:t>Not a proverb</a:t>
            </a:r>
          </a:p>
          <a:p>
            <a:pPr lvl="1"/>
            <a:r>
              <a:rPr lang="en-US" dirty="0"/>
              <a:t>Short saying that expresses common wisdom/sense</a:t>
            </a:r>
          </a:p>
          <a:p>
            <a:r>
              <a:rPr lang="en-US" dirty="0"/>
              <a:t>Not an allegory</a:t>
            </a:r>
          </a:p>
          <a:p>
            <a:pPr lvl="1"/>
            <a:r>
              <a:rPr lang="en-US" dirty="0"/>
              <a:t>In an allegory everything stands for something</a:t>
            </a:r>
          </a:p>
          <a:p>
            <a:pPr lvl="1"/>
            <a:r>
              <a:rPr lang="en-US" dirty="0"/>
              <a:t>Symbolic representation of abstract ideas</a:t>
            </a:r>
          </a:p>
          <a:p>
            <a:pPr lvl="1"/>
            <a:r>
              <a:rPr lang="en-US" dirty="0"/>
              <a:t>E.g.: Pilgrim’s Progress</a:t>
            </a:r>
          </a:p>
          <a:p>
            <a:r>
              <a:rPr lang="en-US" dirty="0"/>
              <a:t>Not an Apologue</a:t>
            </a:r>
          </a:p>
          <a:p>
            <a:pPr lvl="1"/>
            <a:r>
              <a:rPr lang="en-US" dirty="0"/>
              <a:t>Brief fable or allegory to teach a moral truth through exaggeration</a:t>
            </a:r>
          </a:p>
          <a:p>
            <a:pPr lvl="1"/>
            <a:r>
              <a:rPr lang="en-US" dirty="0"/>
              <a:t>E.g.: Jotham’s apologue in Judges 9:7-21</a:t>
            </a:r>
          </a:p>
        </p:txBody>
      </p:sp>
    </p:spTree>
    <p:extLst>
      <p:ext uri="{BB962C8B-B14F-4D97-AF65-F5344CB8AC3E}">
        <p14:creationId xmlns:p14="http://schemas.microsoft.com/office/powerpoint/2010/main" val="351833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BAA5-3139-DF14-D544-C6B90B72B6DA}"/>
              </a:ext>
            </a:extLst>
          </p:cNvPr>
          <p:cNvSpPr>
            <a:spLocks noGrp="1"/>
          </p:cNvSpPr>
          <p:nvPr>
            <p:ph type="title"/>
          </p:nvPr>
        </p:nvSpPr>
        <p:spPr>
          <a:xfrm>
            <a:off x="2337941" y="0"/>
            <a:ext cx="4392189" cy="1558636"/>
          </a:xfrm>
        </p:spPr>
        <p:txBody>
          <a:bodyPr>
            <a:noAutofit/>
          </a:bodyPr>
          <a:lstStyle/>
          <a:p>
            <a:pPr algn="ctr"/>
            <a:r>
              <a:rPr lang="en-US" sz="4400" dirty="0">
                <a:latin typeface="Baguet Script" panose="00000500000000000000" pitchFamily="2" charset="0"/>
              </a:rPr>
              <a:t>Parables in the Gospels</a:t>
            </a:r>
          </a:p>
        </p:txBody>
      </p:sp>
      <p:pic>
        <p:nvPicPr>
          <p:cNvPr id="5" name="Picture 4">
            <a:extLst>
              <a:ext uri="{FF2B5EF4-FFF2-40B4-BE49-F238E27FC236}">
                <a16:creationId xmlns:a16="http://schemas.microsoft.com/office/drawing/2014/main" id="{89B3FB0A-2D27-4F13-CFDE-CAF2E72E2346}"/>
              </a:ext>
            </a:extLst>
          </p:cNvPr>
          <p:cNvPicPr>
            <a:picLocks noChangeAspect="1"/>
          </p:cNvPicPr>
          <p:nvPr/>
        </p:nvPicPr>
        <p:blipFill rotWithShape="1">
          <a:blip r:embed="rId2"/>
          <a:srcRect l="1939" t="5123" r="1791" b="50000"/>
          <a:stretch/>
        </p:blipFill>
        <p:spPr>
          <a:xfrm>
            <a:off x="1" y="1804555"/>
            <a:ext cx="4468091" cy="3338945"/>
          </a:xfrm>
          <a:prstGeom prst="rect">
            <a:avLst/>
          </a:prstGeom>
        </p:spPr>
      </p:pic>
      <p:pic>
        <p:nvPicPr>
          <p:cNvPr id="6" name="Picture 5">
            <a:extLst>
              <a:ext uri="{FF2B5EF4-FFF2-40B4-BE49-F238E27FC236}">
                <a16:creationId xmlns:a16="http://schemas.microsoft.com/office/drawing/2014/main" id="{4A7D2E69-7020-710F-77FA-D76A6F961EDA}"/>
              </a:ext>
            </a:extLst>
          </p:cNvPr>
          <p:cNvPicPr>
            <a:picLocks noChangeAspect="1"/>
          </p:cNvPicPr>
          <p:nvPr/>
        </p:nvPicPr>
        <p:blipFill rotWithShape="1">
          <a:blip r:embed="rId2"/>
          <a:srcRect l="1494" t="50000" r="2239" b="5124"/>
          <a:stretch/>
        </p:blipFill>
        <p:spPr>
          <a:xfrm>
            <a:off x="4675909" y="1804555"/>
            <a:ext cx="4468091" cy="3338945"/>
          </a:xfrm>
          <a:prstGeom prst="rect">
            <a:avLst/>
          </a:prstGeom>
        </p:spPr>
      </p:pic>
      <p:pic>
        <p:nvPicPr>
          <p:cNvPr id="1026" name="Picture 2">
            <a:extLst>
              <a:ext uri="{FF2B5EF4-FFF2-40B4-BE49-F238E27FC236}">
                <a16:creationId xmlns:a16="http://schemas.microsoft.com/office/drawing/2014/main" id="{A24E8BAE-6656-A74B-F380-75BEBD248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131" y="0"/>
            <a:ext cx="2413870" cy="1804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E5C3D72-F3F8-4521-4FB1-5FBDA08A0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64301" cy="180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8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F48F-1B80-0ED8-21BE-A8E190C2232B}"/>
              </a:ext>
            </a:extLst>
          </p:cNvPr>
          <p:cNvSpPr>
            <a:spLocks noGrp="1"/>
          </p:cNvSpPr>
          <p:nvPr>
            <p:ph type="title"/>
          </p:nvPr>
        </p:nvSpPr>
        <p:spPr/>
        <p:txBody>
          <a:bodyPr>
            <a:normAutofit fontScale="90000"/>
          </a:bodyPr>
          <a:lstStyle/>
          <a:p>
            <a:r>
              <a:rPr lang="en-US" dirty="0"/>
              <a:t>Parables</a:t>
            </a:r>
          </a:p>
        </p:txBody>
      </p:sp>
      <p:sp>
        <p:nvSpPr>
          <p:cNvPr id="3" name="Text Placeholder 2">
            <a:extLst>
              <a:ext uri="{FF2B5EF4-FFF2-40B4-BE49-F238E27FC236}">
                <a16:creationId xmlns:a16="http://schemas.microsoft.com/office/drawing/2014/main" id="{78EAA0DC-BF75-259E-366F-67107A378F8E}"/>
              </a:ext>
            </a:extLst>
          </p:cNvPr>
          <p:cNvSpPr>
            <a:spLocks noGrp="1"/>
          </p:cNvSpPr>
          <p:nvPr>
            <p:ph type="body" idx="1"/>
          </p:nvPr>
        </p:nvSpPr>
        <p:spPr/>
        <p:txBody>
          <a:bodyPr/>
          <a:lstStyle/>
          <a:p>
            <a:pPr marR="0">
              <a:lnSpc>
                <a:spcPct val="107000"/>
              </a:lnSpc>
              <a:spcBef>
                <a:spcPts val="0"/>
              </a:spcBef>
              <a:spcAft>
                <a:spcPts val="800"/>
              </a:spcAft>
              <a:tabLst>
                <a:tab pos="228600" algn="l"/>
              </a:tabLst>
            </a:pPr>
            <a:r>
              <a:rPr lang="en-US" dirty="0"/>
              <a:t>Sower  (Matthew 13:1–23, Mark 4:1–20, Luke 8:4–15)</a:t>
            </a:r>
          </a:p>
          <a:p>
            <a:pPr marR="0">
              <a:lnSpc>
                <a:spcPct val="107000"/>
              </a:lnSpc>
              <a:spcBef>
                <a:spcPts val="0"/>
              </a:spcBef>
              <a:spcAft>
                <a:spcPts val="800"/>
              </a:spcAft>
              <a:tabLst>
                <a:tab pos="228600" algn="l"/>
              </a:tabLst>
            </a:pPr>
            <a:r>
              <a:rPr lang="en-US" dirty="0"/>
              <a:t>Good Samaritan (Luke 10:25-37)</a:t>
            </a:r>
          </a:p>
          <a:p>
            <a:pPr marR="0">
              <a:lnSpc>
                <a:spcPct val="107000"/>
              </a:lnSpc>
              <a:spcBef>
                <a:spcPts val="0"/>
              </a:spcBef>
              <a:spcAft>
                <a:spcPts val="800"/>
              </a:spcAft>
              <a:tabLst>
                <a:tab pos="228600" algn="l"/>
              </a:tabLst>
            </a:pPr>
            <a:r>
              <a:rPr lang="en-US" dirty="0"/>
              <a:t>Parable of Shrewd Manager (Luke 16:1-15)</a:t>
            </a:r>
          </a:p>
          <a:p>
            <a:pPr marR="0">
              <a:lnSpc>
                <a:spcPct val="107000"/>
              </a:lnSpc>
              <a:spcBef>
                <a:spcPts val="0"/>
              </a:spcBef>
              <a:spcAft>
                <a:spcPts val="800"/>
              </a:spcAft>
              <a:tabLst>
                <a:tab pos="228600" algn="l"/>
              </a:tabLst>
            </a:pPr>
            <a:endParaRPr lang="en-US" dirty="0"/>
          </a:p>
        </p:txBody>
      </p:sp>
    </p:spTree>
    <p:extLst>
      <p:ext uri="{BB962C8B-B14F-4D97-AF65-F5344CB8AC3E}">
        <p14:creationId xmlns:p14="http://schemas.microsoft.com/office/powerpoint/2010/main" val="404513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F48F-1B80-0ED8-21BE-A8E190C2232B}"/>
              </a:ext>
            </a:extLst>
          </p:cNvPr>
          <p:cNvSpPr>
            <a:spLocks noGrp="1"/>
          </p:cNvSpPr>
          <p:nvPr>
            <p:ph type="title"/>
          </p:nvPr>
        </p:nvSpPr>
        <p:spPr/>
        <p:txBody>
          <a:bodyPr>
            <a:normAutofit fontScale="90000"/>
          </a:bodyPr>
          <a:lstStyle/>
          <a:p>
            <a:r>
              <a:rPr lang="en-US" dirty="0"/>
              <a:t>Parables</a:t>
            </a:r>
          </a:p>
        </p:txBody>
      </p:sp>
      <p:sp>
        <p:nvSpPr>
          <p:cNvPr id="3" name="Text Placeholder 2">
            <a:extLst>
              <a:ext uri="{FF2B5EF4-FFF2-40B4-BE49-F238E27FC236}">
                <a16:creationId xmlns:a16="http://schemas.microsoft.com/office/drawing/2014/main" id="{78EAA0DC-BF75-259E-366F-67107A378F8E}"/>
              </a:ext>
            </a:extLst>
          </p:cNvPr>
          <p:cNvSpPr>
            <a:spLocks noGrp="1"/>
          </p:cNvSpPr>
          <p:nvPr>
            <p:ph type="body" idx="1"/>
          </p:nvPr>
        </p:nvSpPr>
        <p:spPr/>
        <p:txBody>
          <a:bodyPr>
            <a:normAutofit/>
          </a:bodyPr>
          <a:lstStyle/>
          <a:p>
            <a:pPr marR="0">
              <a:lnSpc>
                <a:spcPct val="107000"/>
              </a:lnSpc>
              <a:spcBef>
                <a:spcPts val="0"/>
              </a:spcBef>
              <a:spcAft>
                <a:spcPts val="800"/>
              </a:spcAft>
              <a:tabLst>
                <a:tab pos="228600" algn="l"/>
              </a:tabLst>
            </a:pPr>
            <a:r>
              <a:rPr lang="en-US" dirty="0"/>
              <a:t>Sower  (Matthew 13:1–23, Mark 4:1–20, Luke 8:1–15)</a:t>
            </a:r>
          </a:p>
          <a:p>
            <a:pPr marR="0">
              <a:lnSpc>
                <a:spcPct val="107000"/>
              </a:lnSpc>
              <a:spcBef>
                <a:spcPts val="0"/>
              </a:spcBef>
              <a:spcAft>
                <a:spcPts val="800"/>
              </a:spcAft>
              <a:tabLst>
                <a:tab pos="228600" algn="l"/>
              </a:tabLst>
            </a:pPr>
            <a:r>
              <a:rPr lang="en-US" dirty="0"/>
              <a:t>Why parables? (Matthew 13:10-17, Mark 4:10-12, Luke 8:9-10)</a:t>
            </a:r>
          </a:p>
          <a:p>
            <a:pPr lvl="1">
              <a:lnSpc>
                <a:spcPct val="107000"/>
              </a:lnSpc>
              <a:spcAft>
                <a:spcPts val="800"/>
              </a:spcAft>
              <a:tabLst>
                <a:tab pos="228600" algn="l"/>
              </a:tabLst>
            </a:pPr>
            <a:r>
              <a:rPr lang="en-US" dirty="0"/>
              <a:t>Ref Isaiah 6</a:t>
            </a:r>
          </a:p>
          <a:p>
            <a:pPr>
              <a:lnSpc>
                <a:spcPct val="107000"/>
              </a:lnSpc>
              <a:spcAft>
                <a:spcPts val="800"/>
              </a:spcAft>
              <a:tabLst>
                <a:tab pos="228600" algn="l"/>
              </a:tabLst>
            </a:pPr>
            <a:r>
              <a:rPr lang="en-US" dirty="0"/>
              <a:t>Parable (Matthew 13:1–9, Mark 4:1–9, Luke 8:1–8)</a:t>
            </a:r>
          </a:p>
          <a:p>
            <a:pPr lvl="1">
              <a:lnSpc>
                <a:spcPct val="107000"/>
              </a:lnSpc>
              <a:spcAft>
                <a:spcPts val="800"/>
              </a:spcAft>
              <a:tabLst>
                <a:tab pos="228600" algn="l"/>
              </a:tabLst>
            </a:pPr>
            <a:r>
              <a:rPr lang="en-US" dirty="0"/>
              <a:t>Context where teaching appears</a:t>
            </a:r>
          </a:p>
          <a:p>
            <a:pPr lvl="1">
              <a:lnSpc>
                <a:spcPct val="107000"/>
              </a:lnSpc>
              <a:spcAft>
                <a:spcPts val="800"/>
              </a:spcAft>
              <a:tabLst>
                <a:tab pos="228600" algn="l"/>
              </a:tabLst>
            </a:pPr>
            <a:r>
              <a:rPr lang="en-US" dirty="0"/>
              <a:t>Characters?</a:t>
            </a:r>
          </a:p>
          <a:p>
            <a:pPr lvl="1">
              <a:lnSpc>
                <a:spcPct val="107000"/>
              </a:lnSpc>
              <a:spcAft>
                <a:spcPts val="800"/>
              </a:spcAft>
              <a:tabLst>
                <a:tab pos="228600" algn="l"/>
              </a:tabLst>
            </a:pPr>
            <a:r>
              <a:rPr lang="en-US" dirty="0"/>
              <a:t>What do they do?</a:t>
            </a:r>
          </a:p>
          <a:p>
            <a:pPr>
              <a:lnSpc>
                <a:spcPct val="107000"/>
              </a:lnSpc>
              <a:spcAft>
                <a:spcPts val="800"/>
              </a:spcAft>
              <a:tabLst>
                <a:tab pos="228600" algn="l"/>
              </a:tabLst>
            </a:pPr>
            <a:r>
              <a:rPr lang="en-US" dirty="0"/>
              <a:t>Explanation (Matthew 13:18–23, Mark 4:10–20, Luke 8:9–15)</a:t>
            </a:r>
          </a:p>
          <a:p>
            <a:pPr lvl="1">
              <a:lnSpc>
                <a:spcPct val="107000"/>
              </a:lnSpc>
              <a:spcAft>
                <a:spcPts val="800"/>
              </a:spcAft>
              <a:tabLst>
                <a:tab pos="228600" algn="l"/>
              </a:tabLst>
            </a:pPr>
            <a:r>
              <a:rPr lang="en-US" dirty="0"/>
              <a:t>Who do we follow?</a:t>
            </a:r>
          </a:p>
          <a:p>
            <a:pPr lvl="1">
              <a:lnSpc>
                <a:spcPct val="107000"/>
              </a:lnSpc>
              <a:spcAft>
                <a:spcPts val="800"/>
              </a:spcAft>
              <a:tabLst>
                <a:tab pos="228600" algn="l"/>
              </a:tabLst>
            </a:pPr>
            <a:endParaRPr lang="en-US" dirty="0"/>
          </a:p>
          <a:p>
            <a:pPr lvl="1">
              <a:lnSpc>
                <a:spcPct val="107000"/>
              </a:lnSpc>
              <a:spcAft>
                <a:spcPts val="800"/>
              </a:spcAft>
              <a:tabLst>
                <a:tab pos="228600" algn="l"/>
              </a:tabLst>
            </a:pPr>
            <a:endParaRPr lang="en-US" dirty="0"/>
          </a:p>
          <a:p>
            <a:pPr>
              <a:lnSpc>
                <a:spcPct val="107000"/>
              </a:lnSpc>
              <a:spcAft>
                <a:spcPts val="800"/>
              </a:spcAft>
              <a:tabLst>
                <a:tab pos="228600" algn="l"/>
              </a:tabLst>
            </a:pPr>
            <a:endParaRPr lang="en-US" dirty="0"/>
          </a:p>
        </p:txBody>
      </p:sp>
    </p:spTree>
    <p:extLst>
      <p:ext uri="{BB962C8B-B14F-4D97-AF65-F5344CB8AC3E}">
        <p14:creationId xmlns:p14="http://schemas.microsoft.com/office/powerpoint/2010/main" val="305292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F48F-1B80-0ED8-21BE-A8E190C2232B}"/>
              </a:ext>
            </a:extLst>
          </p:cNvPr>
          <p:cNvSpPr>
            <a:spLocks noGrp="1"/>
          </p:cNvSpPr>
          <p:nvPr>
            <p:ph type="title"/>
          </p:nvPr>
        </p:nvSpPr>
        <p:spPr/>
        <p:txBody>
          <a:bodyPr>
            <a:normAutofit fontScale="90000"/>
          </a:bodyPr>
          <a:lstStyle/>
          <a:p>
            <a:r>
              <a:rPr lang="en-US" dirty="0"/>
              <a:t>Parables</a:t>
            </a:r>
          </a:p>
        </p:txBody>
      </p:sp>
      <p:sp>
        <p:nvSpPr>
          <p:cNvPr id="3" name="Text Placeholder 2">
            <a:extLst>
              <a:ext uri="{FF2B5EF4-FFF2-40B4-BE49-F238E27FC236}">
                <a16:creationId xmlns:a16="http://schemas.microsoft.com/office/drawing/2014/main" id="{78EAA0DC-BF75-259E-366F-67107A378F8E}"/>
              </a:ext>
            </a:extLst>
          </p:cNvPr>
          <p:cNvSpPr>
            <a:spLocks noGrp="1"/>
          </p:cNvSpPr>
          <p:nvPr>
            <p:ph type="body" idx="1"/>
          </p:nvPr>
        </p:nvSpPr>
        <p:spPr/>
        <p:txBody>
          <a:bodyPr>
            <a:normAutofit fontScale="85000" lnSpcReduction="10000"/>
          </a:bodyPr>
          <a:lstStyle/>
          <a:p>
            <a:pPr marR="0">
              <a:lnSpc>
                <a:spcPct val="107000"/>
              </a:lnSpc>
              <a:spcBef>
                <a:spcPts val="0"/>
              </a:spcBef>
              <a:spcAft>
                <a:spcPts val="800"/>
              </a:spcAft>
              <a:tabLst>
                <a:tab pos="228600" algn="l"/>
              </a:tabLst>
            </a:pPr>
            <a:r>
              <a:rPr lang="en-US" dirty="0"/>
              <a:t>Good Samaritan (Luke 10:25-37)</a:t>
            </a:r>
          </a:p>
          <a:p>
            <a:pPr lvl="1">
              <a:lnSpc>
                <a:spcPct val="107000"/>
              </a:lnSpc>
              <a:spcAft>
                <a:spcPts val="800"/>
              </a:spcAft>
              <a:tabLst>
                <a:tab pos="228600" algn="l"/>
              </a:tabLst>
            </a:pPr>
            <a:r>
              <a:rPr lang="en-US" dirty="0"/>
              <a:t>Context where teaching appears (Luke 10:25-29)</a:t>
            </a:r>
          </a:p>
          <a:p>
            <a:pPr lvl="1">
              <a:lnSpc>
                <a:spcPct val="107000"/>
              </a:lnSpc>
              <a:spcAft>
                <a:spcPts val="800"/>
              </a:spcAft>
              <a:tabLst>
                <a:tab pos="228600" algn="l"/>
              </a:tabLst>
            </a:pPr>
            <a:r>
              <a:rPr lang="en-US" dirty="0"/>
              <a:t>Characters?</a:t>
            </a:r>
          </a:p>
          <a:p>
            <a:pPr lvl="1">
              <a:lnSpc>
                <a:spcPct val="107000"/>
              </a:lnSpc>
              <a:spcAft>
                <a:spcPts val="800"/>
              </a:spcAft>
              <a:tabLst>
                <a:tab pos="228600" algn="l"/>
              </a:tabLst>
            </a:pPr>
            <a:r>
              <a:rPr lang="en-US" dirty="0"/>
              <a:t>What do they do?</a:t>
            </a:r>
          </a:p>
          <a:p>
            <a:pPr lvl="1">
              <a:lnSpc>
                <a:spcPct val="107000"/>
              </a:lnSpc>
              <a:spcAft>
                <a:spcPts val="800"/>
              </a:spcAft>
              <a:tabLst>
                <a:tab pos="228600" algn="l"/>
              </a:tabLst>
            </a:pPr>
            <a:r>
              <a:rPr lang="en-US" dirty="0"/>
              <a:t>Who do we follow?</a:t>
            </a:r>
          </a:p>
          <a:p>
            <a:pPr marR="0">
              <a:lnSpc>
                <a:spcPct val="107000"/>
              </a:lnSpc>
              <a:spcBef>
                <a:spcPts val="0"/>
              </a:spcBef>
              <a:spcAft>
                <a:spcPts val="800"/>
              </a:spcAft>
              <a:tabLst>
                <a:tab pos="228600" algn="l"/>
              </a:tabLst>
            </a:pPr>
            <a:r>
              <a:rPr lang="en-US" dirty="0"/>
              <a:t>Incorrect allegorical view common in church history</a:t>
            </a:r>
          </a:p>
          <a:p>
            <a:pPr lvl="1">
              <a:lnSpc>
                <a:spcPct val="107000"/>
              </a:lnSpc>
              <a:spcAft>
                <a:spcPts val="800"/>
              </a:spcAft>
              <a:tabLst>
                <a:tab pos="228600" algn="l"/>
              </a:tabLst>
            </a:pPr>
            <a:r>
              <a:rPr lang="en-US" dirty="0" err="1"/>
              <a:t>Caird</a:t>
            </a:r>
            <a:r>
              <a:rPr lang="en-US" dirty="0"/>
              <a:t>, George Bradford (1980). The Language and Imagery of the Bible. </a:t>
            </a:r>
          </a:p>
          <a:p>
            <a:pPr lvl="1">
              <a:lnSpc>
                <a:spcPct val="107000"/>
              </a:lnSpc>
              <a:spcAft>
                <a:spcPts val="800"/>
              </a:spcAft>
              <a:tabLst>
                <a:tab pos="228600" algn="l"/>
              </a:tabLst>
            </a:pPr>
            <a:r>
              <a:rPr lang="en-US" dirty="0"/>
              <a:t>Dodd quotes as a cautionary example Augustine’s </a:t>
            </a:r>
            <a:r>
              <a:rPr lang="en-US" dirty="0" err="1"/>
              <a:t>allegorization</a:t>
            </a:r>
            <a:r>
              <a:rPr lang="en-US" dirty="0"/>
              <a:t> of the Good Samaritan, in which the man is Adam, Jerusalem the heavenly city, Jericho the moon – the symbol of immortality; the thieves are the devil and his angels, who strip the man of immortality by persuading him to sin and so leave him (spiritually) half dead; the priest and Levite represent the Old Testament, the Samaritan Christ, the beast his flesh which he assumed at the Incarnation; the inn is the church and the innkeeper the apostle Paul. Most modern readers would agree with Dodd that this farrago bears no relationship to the real meaning of the parable.</a:t>
            </a:r>
          </a:p>
        </p:txBody>
      </p:sp>
    </p:spTree>
    <p:extLst>
      <p:ext uri="{BB962C8B-B14F-4D97-AF65-F5344CB8AC3E}">
        <p14:creationId xmlns:p14="http://schemas.microsoft.com/office/powerpoint/2010/main" val="70456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a:extLst>
              <a:ext uri="{FF2B5EF4-FFF2-40B4-BE49-F238E27FC236}">
                <a16:creationId xmlns:a16="http://schemas.microsoft.com/office/drawing/2014/main" id="{9137379C-5EF3-D0C9-5A0A-46FD27811562}"/>
              </a:ext>
            </a:extLst>
          </p:cNvPr>
          <p:cNvSpPr/>
          <p:nvPr/>
        </p:nvSpPr>
        <p:spPr>
          <a:xfrm rot="11650569">
            <a:off x="4837543" y="3598605"/>
            <a:ext cx="5036575" cy="2794819"/>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AF48F-1B80-0ED8-21BE-A8E190C2232B}"/>
              </a:ext>
            </a:extLst>
          </p:cNvPr>
          <p:cNvSpPr>
            <a:spLocks noGrp="1"/>
          </p:cNvSpPr>
          <p:nvPr>
            <p:ph type="title"/>
          </p:nvPr>
        </p:nvSpPr>
        <p:spPr/>
        <p:txBody>
          <a:bodyPr>
            <a:normAutofit fontScale="90000"/>
          </a:bodyPr>
          <a:lstStyle/>
          <a:p>
            <a:r>
              <a:rPr lang="en-US" dirty="0"/>
              <a:t>Parables</a:t>
            </a:r>
          </a:p>
        </p:txBody>
      </p:sp>
      <p:sp>
        <p:nvSpPr>
          <p:cNvPr id="3" name="Text Placeholder 2">
            <a:extLst>
              <a:ext uri="{FF2B5EF4-FFF2-40B4-BE49-F238E27FC236}">
                <a16:creationId xmlns:a16="http://schemas.microsoft.com/office/drawing/2014/main" id="{78EAA0DC-BF75-259E-366F-67107A378F8E}"/>
              </a:ext>
            </a:extLst>
          </p:cNvPr>
          <p:cNvSpPr>
            <a:spLocks noGrp="1"/>
          </p:cNvSpPr>
          <p:nvPr>
            <p:ph type="body" idx="1"/>
          </p:nvPr>
        </p:nvSpPr>
        <p:spPr>
          <a:xfrm>
            <a:off x="311700" y="1152474"/>
            <a:ext cx="4370913" cy="3242545"/>
          </a:xfrm>
        </p:spPr>
        <p:txBody>
          <a:bodyPr>
            <a:normAutofit fontScale="92500" lnSpcReduction="10000"/>
          </a:bodyPr>
          <a:lstStyle/>
          <a:p>
            <a:pPr marR="0">
              <a:lnSpc>
                <a:spcPct val="107000"/>
              </a:lnSpc>
              <a:spcBef>
                <a:spcPts val="0"/>
              </a:spcBef>
              <a:spcAft>
                <a:spcPts val="800"/>
              </a:spcAft>
              <a:tabLst>
                <a:tab pos="228600" algn="l"/>
              </a:tabLst>
            </a:pPr>
            <a:r>
              <a:rPr lang="en-US" dirty="0"/>
              <a:t>Parable of Shrewd Manager </a:t>
            </a:r>
            <a:br>
              <a:rPr lang="en-US" dirty="0"/>
            </a:br>
            <a:r>
              <a:rPr lang="en-US" dirty="0"/>
              <a:t>                           (Luke 16:1-15)</a:t>
            </a:r>
          </a:p>
          <a:p>
            <a:pPr lvl="1">
              <a:lnSpc>
                <a:spcPct val="107000"/>
              </a:lnSpc>
              <a:spcAft>
                <a:spcPts val="800"/>
              </a:spcAft>
              <a:tabLst>
                <a:tab pos="228600" algn="l"/>
              </a:tabLst>
            </a:pPr>
            <a:r>
              <a:rPr lang="en-US" dirty="0"/>
              <a:t>Considered one of the harder parables</a:t>
            </a:r>
          </a:p>
          <a:p>
            <a:pPr lvl="1">
              <a:lnSpc>
                <a:spcPct val="107000"/>
              </a:lnSpc>
              <a:spcAft>
                <a:spcPts val="800"/>
              </a:spcAft>
              <a:tabLst>
                <a:tab pos="228600" algn="l"/>
              </a:tabLst>
            </a:pPr>
            <a:r>
              <a:rPr lang="en-US" dirty="0"/>
              <a:t>Context where teaching appears </a:t>
            </a:r>
          </a:p>
          <a:p>
            <a:pPr lvl="2">
              <a:lnSpc>
                <a:spcPct val="107000"/>
              </a:lnSpc>
              <a:spcAft>
                <a:spcPts val="800"/>
              </a:spcAft>
              <a:tabLst>
                <a:tab pos="228600" algn="l"/>
              </a:tabLst>
            </a:pPr>
            <a:r>
              <a:rPr lang="en-US" dirty="0"/>
              <a:t>Luke 16:1</a:t>
            </a:r>
          </a:p>
          <a:p>
            <a:pPr lvl="2">
              <a:lnSpc>
                <a:spcPct val="107000"/>
              </a:lnSpc>
              <a:spcAft>
                <a:spcPts val="800"/>
              </a:spcAft>
              <a:tabLst>
                <a:tab pos="228600" algn="l"/>
              </a:tabLst>
            </a:pPr>
            <a:r>
              <a:rPr lang="en-US" dirty="0"/>
              <a:t>Luke 15:11-32</a:t>
            </a:r>
          </a:p>
          <a:p>
            <a:pPr lvl="2">
              <a:lnSpc>
                <a:spcPct val="107000"/>
              </a:lnSpc>
              <a:spcAft>
                <a:spcPts val="800"/>
              </a:spcAft>
              <a:tabLst>
                <a:tab pos="228600" algn="l"/>
              </a:tabLst>
            </a:pPr>
            <a:r>
              <a:rPr lang="en-US" dirty="0"/>
              <a:t>Luke 15:1</a:t>
            </a:r>
          </a:p>
          <a:p>
            <a:pPr lvl="1">
              <a:lnSpc>
                <a:spcPct val="107000"/>
              </a:lnSpc>
              <a:spcAft>
                <a:spcPts val="800"/>
              </a:spcAft>
              <a:tabLst>
                <a:tab pos="228600" algn="l"/>
              </a:tabLst>
            </a:pPr>
            <a:r>
              <a:rPr lang="en-US" dirty="0"/>
              <a:t>Characters?</a:t>
            </a:r>
          </a:p>
          <a:p>
            <a:pPr lvl="1">
              <a:lnSpc>
                <a:spcPct val="107000"/>
              </a:lnSpc>
              <a:spcAft>
                <a:spcPts val="800"/>
              </a:spcAft>
              <a:tabLst>
                <a:tab pos="228600" algn="l"/>
              </a:tabLst>
            </a:pPr>
            <a:r>
              <a:rPr lang="en-US" dirty="0"/>
              <a:t>What do they do?</a:t>
            </a:r>
          </a:p>
          <a:p>
            <a:pPr lvl="1">
              <a:lnSpc>
                <a:spcPct val="107000"/>
              </a:lnSpc>
              <a:spcAft>
                <a:spcPts val="800"/>
              </a:spcAft>
              <a:tabLst>
                <a:tab pos="228600" algn="l"/>
              </a:tabLst>
            </a:pPr>
            <a:r>
              <a:rPr lang="en-US" dirty="0"/>
              <a:t>Who do we follow?</a:t>
            </a:r>
          </a:p>
          <a:p>
            <a:pPr marR="0">
              <a:lnSpc>
                <a:spcPct val="107000"/>
              </a:lnSpc>
              <a:spcBef>
                <a:spcPts val="0"/>
              </a:spcBef>
              <a:spcAft>
                <a:spcPts val="800"/>
              </a:spcAft>
              <a:tabLst>
                <a:tab pos="228600" algn="l"/>
              </a:tabLst>
            </a:pPr>
            <a:endParaRPr lang="en-US" dirty="0"/>
          </a:p>
        </p:txBody>
      </p:sp>
      <p:sp>
        <p:nvSpPr>
          <p:cNvPr id="11" name="Oval 10">
            <a:extLst>
              <a:ext uri="{FF2B5EF4-FFF2-40B4-BE49-F238E27FC236}">
                <a16:creationId xmlns:a16="http://schemas.microsoft.com/office/drawing/2014/main" id="{7C0D1A67-8230-0074-A4F0-B9477D181C22}"/>
              </a:ext>
            </a:extLst>
          </p:cNvPr>
          <p:cNvSpPr/>
          <p:nvPr/>
        </p:nvSpPr>
        <p:spPr>
          <a:xfrm>
            <a:off x="5530645" y="4092677"/>
            <a:ext cx="855407" cy="73742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1930C8-616D-CF1B-391E-F95D90A389C4}"/>
              </a:ext>
            </a:extLst>
          </p:cNvPr>
          <p:cNvSpPr/>
          <p:nvPr/>
        </p:nvSpPr>
        <p:spPr>
          <a:xfrm>
            <a:off x="6378677" y="3856184"/>
            <a:ext cx="855407" cy="73742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1091BE-DC20-4136-0C1D-DAA2C03DB65F}"/>
              </a:ext>
            </a:extLst>
          </p:cNvPr>
          <p:cNvSpPr txBox="1"/>
          <p:nvPr/>
        </p:nvSpPr>
        <p:spPr>
          <a:xfrm>
            <a:off x="5773994" y="3832948"/>
            <a:ext cx="3370006" cy="1343509"/>
          </a:xfrm>
          <a:prstGeom prst="rect">
            <a:avLst/>
          </a:prstGeom>
          <a:noFill/>
        </p:spPr>
        <p:txBody>
          <a:bodyPr wrap="square">
            <a:spAutoFit/>
          </a:bodyPr>
          <a:lstStyle/>
          <a:p>
            <a:pPr marR="0">
              <a:lnSpc>
                <a:spcPct val="107000"/>
              </a:lnSpc>
              <a:spcBef>
                <a:spcPts val="0"/>
              </a:spcBef>
              <a:spcAft>
                <a:spcPts val="800"/>
              </a:spcAft>
              <a:tabLst>
                <a:tab pos="228600" algn="l"/>
              </a:tabLst>
            </a:pPr>
            <a:r>
              <a:rPr lang="en-US" sz="1600" b="1" dirty="0"/>
              <a:t>Interesting facts</a:t>
            </a:r>
          </a:p>
          <a:p>
            <a:pPr lvl="1">
              <a:lnSpc>
                <a:spcPct val="107000"/>
              </a:lnSpc>
              <a:spcAft>
                <a:spcPts val="800"/>
              </a:spcAft>
              <a:tabLst>
                <a:tab pos="228600" algn="l"/>
              </a:tabLst>
            </a:pPr>
            <a:r>
              <a:rPr lang="en-US" b="0" i="0" dirty="0">
                <a:solidFill>
                  <a:srgbClr val="000000"/>
                </a:solidFill>
                <a:effectLst/>
                <a:latin typeface="-apple-system"/>
              </a:rPr>
              <a:t>1 measure of oil </a:t>
            </a:r>
            <a:r>
              <a:rPr lang="en-US" b="0" i="0" dirty="0">
                <a:solidFill>
                  <a:srgbClr val="000000"/>
                </a:solidFill>
                <a:effectLst/>
                <a:latin typeface="Arial" panose="020B0604020202020204" pitchFamily="34" charset="0"/>
                <a:cs typeface="Arial" panose="020B0604020202020204" pitchFamily="34" charset="0"/>
              </a:rPr>
              <a:t>≈ </a:t>
            </a:r>
            <a:r>
              <a:rPr lang="en-US" b="0" i="0" dirty="0">
                <a:solidFill>
                  <a:srgbClr val="000000"/>
                </a:solidFill>
                <a:effectLst/>
                <a:latin typeface="-apple-system"/>
              </a:rPr>
              <a:t>875 gallons </a:t>
            </a:r>
          </a:p>
          <a:p>
            <a:pPr lvl="1">
              <a:lnSpc>
                <a:spcPct val="107000"/>
              </a:lnSpc>
              <a:spcAft>
                <a:spcPts val="800"/>
              </a:spcAft>
              <a:tabLst>
                <a:tab pos="228600" algn="l"/>
              </a:tabLst>
            </a:pPr>
            <a:r>
              <a:rPr lang="en-US" dirty="0">
                <a:solidFill>
                  <a:srgbClr val="000000"/>
                </a:solidFill>
                <a:latin typeface="-apple-system"/>
              </a:rPr>
              <a:t>1 </a:t>
            </a:r>
            <a:r>
              <a:rPr lang="en-US" b="0" i="0" dirty="0">
                <a:solidFill>
                  <a:srgbClr val="000000"/>
                </a:solidFill>
                <a:effectLst/>
                <a:latin typeface="-apple-system"/>
              </a:rPr>
              <a:t>measure of wheat  </a:t>
            </a:r>
            <a:r>
              <a:rPr lang="en-US" b="0" i="0" dirty="0">
                <a:solidFill>
                  <a:srgbClr val="000000"/>
                </a:solidFill>
                <a:effectLst/>
                <a:latin typeface="Arial" panose="020B0604020202020204" pitchFamily="34" charset="0"/>
                <a:cs typeface="Arial" panose="020B0604020202020204" pitchFamily="34" charset="0"/>
              </a:rPr>
              <a:t>≈ </a:t>
            </a:r>
            <a:r>
              <a:rPr lang="en-US" b="0" i="0" dirty="0">
                <a:solidFill>
                  <a:srgbClr val="000000"/>
                </a:solidFill>
                <a:effectLst/>
                <a:latin typeface="-apple-system"/>
              </a:rPr>
              <a:t>10 and 12 bushels </a:t>
            </a:r>
          </a:p>
          <a:p>
            <a:pPr lvl="1">
              <a:lnSpc>
                <a:spcPct val="107000"/>
              </a:lnSpc>
              <a:spcAft>
                <a:spcPts val="800"/>
              </a:spcAft>
              <a:tabLst>
                <a:tab pos="228600" algn="l"/>
              </a:tabLst>
            </a:pPr>
            <a:r>
              <a:rPr lang="en-US" dirty="0">
                <a:latin typeface="-apple-system"/>
              </a:rPr>
              <a:t>		               </a:t>
            </a:r>
            <a:r>
              <a:rPr lang="en-US" b="0" i="0" dirty="0">
                <a:solidFill>
                  <a:srgbClr val="000000"/>
                </a:solidFill>
                <a:effectLst/>
                <a:latin typeface="Arial" panose="020B0604020202020204" pitchFamily="34" charset="0"/>
                <a:cs typeface="Arial" panose="020B0604020202020204" pitchFamily="34" charset="0"/>
              </a:rPr>
              <a:t>≈ </a:t>
            </a:r>
            <a:r>
              <a:rPr lang="en-US" b="0" i="0" dirty="0">
                <a:solidFill>
                  <a:srgbClr val="000000"/>
                </a:solidFill>
                <a:effectLst/>
                <a:latin typeface="-apple-system"/>
              </a:rPr>
              <a:t>90-110 gallons</a:t>
            </a:r>
            <a:endParaRPr lang="en-US" dirty="0"/>
          </a:p>
        </p:txBody>
      </p:sp>
      <p:sp>
        <p:nvSpPr>
          <p:cNvPr id="8" name="Text Placeholder 2">
            <a:extLst>
              <a:ext uri="{FF2B5EF4-FFF2-40B4-BE49-F238E27FC236}">
                <a16:creationId xmlns:a16="http://schemas.microsoft.com/office/drawing/2014/main" id="{9CF6F870-F9F5-91A2-2C7F-0851B2A49BCA}"/>
              </a:ext>
            </a:extLst>
          </p:cNvPr>
          <p:cNvSpPr txBox="1">
            <a:spLocks/>
          </p:cNvSpPr>
          <p:nvPr/>
        </p:nvSpPr>
        <p:spPr>
          <a:xfrm>
            <a:off x="4129074" y="1152475"/>
            <a:ext cx="4864984" cy="2680473"/>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lvl="1">
              <a:lnSpc>
                <a:spcPct val="107000"/>
              </a:lnSpc>
              <a:spcAft>
                <a:spcPts val="800"/>
              </a:spcAft>
              <a:tabLst>
                <a:tab pos="228600" algn="l"/>
              </a:tabLst>
            </a:pPr>
            <a:r>
              <a:rPr lang="en-US" dirty="0"/>
              <a:t>What does Jesus say about it?</a:t>
            </a:r>
          </a:p>
          <a:p>
            <a:pPr lvl="2">
              <a:lnSpc>
                <a:spcPct val="107000"/>
              </a:lnSpc>
              <a:spcAft>
                <a:spcPts val="800"/>
              </a:spcAft>
              <a:tabLst>
                <a:tab pos="228600" algn="l"/>
              </a:tabLst>
            </a:pPr>
            <a:r>
              <a:rPr lang="en-US" dirty="0"/>
              <a:t>Luke 16:10-13</a:t>
            </a:r>
          </a:p>
          <a:p>
            <a:pPr lvl="2">
              <a:lnSpc>
                <a:spcPct val="107000"/>
              </a:lnSpc>
              <a:spcAft>
                <a:spcPts val="800"/>
              </a:spcAft>
              <a:tabLst>
                <a:tab pos="228600" algn="l"/>
              </a:tabLst>
            </a:pPr>
            <a:r>
              <a:rPr lang="en-US" dirty="0"/>
              <a:t>Luke 16:14-15</a:t>
            </a:r>
          </a:p>
          <a:p>
            <a:pPr lvl="2">
              <a:lnSpc>
                <a:spcPct val="107000"/>
              </a:lnSpc>
              <a:spcAft>
                <a:spcPts val="800"/>
              </a:spcAft>
              <a:tabLst>
                <a:tab pos="228600" algn="l"/>
              </a:tabLst>
            </a:pPr>
            <a:r>
              <a:rPr lang="en-US" dirty="0"/>
              <a:t>Luke 16:9</a:t>
            </a:r>
          </a:p>
          <a:p>
            <a:pPr lvl="1">
              <a:lnSpc>
                <a:spcPct val="107000"/>
              </a:lnSpc>
              <a:spcAft>
                <a:spcPts val="800"/>
              </a:spcAft>
              <a:tabLst>
                <a:tab pos="228600" algn="l"/>
              </a:tabLst>
            </a:pPr>
            <a:r>
              <a:rPr lang="en-US" dirty="0"/>
              <a:t>Two options:</a:t>
            </a:r>
          </a:p>
          <a:p>
            <a:pPr lvl="2">
              <a:lnSpc>
                <a:spcPct val="107000"/>
              </a:lnSpc>
              <a:spcAft>
                <a:spcPts val="800"/>
              </a:spcAft>
              <a:tabLst>
                <a:tab pos="228600" algn="l"/>
              </a:tabLst>
            </a:pPr>
            <a:r>
              <a:rPr lang="en-US" dirty="0"/>
              <a:t>Sarcasm -yeah, trusting in rich friends works</a:t>
            </a:r>
          </a:p>
          <a:p>
            <a:pPr lvl="2">
              <a:lnSpc>
                <a:spcPct val="107000"/>
              </a:lnSpc>
              <a:spcAft>
                <a:spcPts val="800"/>
              </a:spcAft>
              <a:tabLst>
                <a:tab pos="228600" algn="l"/>
              </a:tabLst>
            </a:pPr>
            <a:r>
              <a:rPr lang="en-US" dirty="0"/>
              <a:t>Principle -they use master’s resources to win friends, we should use master’s resources to win friends = people to Christ</a:t>
            </a:r>
          </a:p>
          <a:p>
            <a:pPr>
              <a:lnSpc>
                <a:spcPct val="107000"/>
              </a:lnSpc>
              <a:spcAft>
                <a:spcPts val="800"/>
              </a:spcAft>
              <a:tabLst>
                <a:tab pos="228600" algn="l"/>
              </a:tabLst>
            </a:pPr>
            <a:endParaRPr lang="en-US" dirty="0"/>
          </a:p>
        </p:txBody>
      </p:sp>
    </p:spTree>
    <p:extLst>
      <p:ext uri="{BB962C8B-B14F-4D97-AF65-F5344CB8AC3E}">
        <p14:creationId xmlns:p14="http://schemas.microsoft.com/office/powerpoint/2010/main" val="43835046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615</Words>
  <Application>Microsoft Office PowerPoint</Application>
  <PresentationFormat>On-screen Show (16:9)</PresentationFormat>
  <Paragraphs>82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-apple-system</vt:lpstr>
      <vt:lpstr>Aptos</vt:lpstr>
      <vt:lpstr>Arial</vt:lpstr>
      <vt:lpstr>Baguet Script</vt:lpstr>
      <vt:lpstr>Simple Light</vt:lpstr>
      <vt:lpstr>New Testament Survey I: Gospels and Acts</vt:lpstr>
      <vt:lpstr>New Testament Survey I: Gospels and Acts</vt:lpstr>
      <vt:lpstr>Parables</vt:lpstr>
      <vt:lpstr>Parables in the Gospels</vt:lpstr>
      <vt:lpstr>Parables</vt:lpstr>
      <vt:lpstr>Parables</vt:lpstr>
      <vt:lpstr>Parables</vt:lpstr>
      <vt:lpstr>Parables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Schubert, Keith</cp:lastModifiedBy>
  <cp:revision>17</cp:revision>
  <dcterms:modified xsi:type="dcterms:W3CDTF">2024-10-09T22:09:25Z</dcterms:modified>
</cp:coreProperties>
</file>