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74" r:id="rId3"/>
    <p:sldId id="297" r:id="rId4"/>
    <p:sldId id="295" r:id="rId5"/>
    <p:sldId id="294" r:id="rId6"/>
    <p:sldId id="300" r:id="rId7"/>
    <p:sldId id="301" r:id="rId8"/>
    <p:sldId id="302" r:id="rId9"/>
    <p:sldId id="303" r:id="rId10"/>
    <p:sldId id="284" r:id="rId11"/>
    <p:sldId id="275" r:id="rId12"/>
    <p:sldId id="287" r:id="rId13"/>
    <p:sldId id="289" r:id="rId14"/>
    <p:sldId id="290" r:id="rId15"/>
    <p:sldId id="291" r:id="rId16"/>
    <p:sldId id="299" r:id="rId17"/>
    <p:sldId id="296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13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8337dfd9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8337dfd99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passages</a:t>
            </a:r>
          </a:p>
          <a:p>
            <a:pPr lvl="1"/>
            <a:r>
              <a:rPr lang="en-US" dirty="0"/>
              <a:t>Acts 16:10-17 Troas to Philippi</a:t>
            </a:r>
          </a:p>
          <a:p>
            <a:pPr lvl="1"/>
            <a:r>
              <a:rPr lang="en-US" dirty="0"/>
              <a:t>Acts 20:5-15 Philippi to Troas to Miletus </a:t>
            </a:r>
          </a:p>
          <a:p>
            <a:pPr lvl="1"/>
            <a:r>
              <a:rPr lang="en-US" dirty="0"/>
              <a:t>Acts 21:1-18 Miletus to Jerusalem</a:t>
            </a:r>
          </a:p>
          <a:p>
            <a:pPr lvl="1"/>
            <a:r>
              <a:rPr lang="en-US" dirty="0"/>
              <a:t>Acts 27:1–28:16</a:t>
            </a:r>
          </a:p>
          <a:p>
            <a:r>
              <a:rPr lang="en-US" dirty="0"/>
              <a:t>1 manuscript has “we” in Acts 11:28</a:t>
            </a:r>
          </a:p>
          <a:p>
            <a:r>
              <a:rPr lang="en-US" dirty="0"/>
              <a:t>Luke mentioned</a:t>
            </a:r>
          </a:p>
          <a:p>
            <a:pPr lvl="1"/>
            <a:r>
              <a:rPr lang="en-US" dirty="0"/>
              <a:t>Philemon 1:24</a:t>
            </a:r>
          </a:p>
          <a:p>
            <a:pPr lvl="1"/>
            <a:r>
              <a:rPr lang="en-US" dirty="0"/>
              <a:t>Colossians 4:14</a:t>
            </a:r>
          </a:p>
          <a:p>
            <a:pPr lvl="1"/>
            <a:r>
              <a:rPr lang="en-US" dirty="0"/>
              <a:t>II Timothy 4:11</a:t>
            </a:r>
          </a:p>
        </p:txBody>
      </p:sp>
    </p:spTree>
    <p:extLst>
      <p:ext uri="{BB962C8B-B14F-4D97-AF65-F5344CB8AC3E}">
        <p14:creationId xmlns:p14="http://schemas.microsoft.com/office/powerpoint/2010/main" val="2842426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passages</a:t>
            </a:r>
          </a:p>
          <a:p>
            <a:pPr lvl="1"/>
            <a:r>
              <a:rPr lang="en-US" dirty="0"/>
              <a:t>Acts 16:10-17 Troas to Philippi</a:t>
            </a:r>
          </a:p>
          <a:p>
            <a:pPr lvl="1"/>
            <a:r>
              <a:rPr lang="en-US" dirty="0"/>
              <a:t>Acts 20:5-15 Philippi to Troas to Miletus </a:t>
            </a:r>
          </a:p>
          <a:p>
            <a:pPr lvl="1"/>
            <a:r>
              <a:rPr lang="en-US" dirty="0"/>
              <a:t>Acts 21:1-18 Miletus to Jerusalem</a:t>
            </a:r>
          </a:p>
          <a:p>
            <a:pPr lvl="1"/>
            <a:r>
              <a:rPr lang="en-US" dirty="0"/>
              <a:t>Acts 27:1–28:16</a:t>
            </a:r>
          </a:p>
          <a:p>
            <a:r>
              <a:rPr lang="en-US" dirty="0"/>
              <a:t>1 manuscript has “we” in Acts 11:28</a:t>
            </a:r>
          </a:p>
          <a:p>
            <a:r>
              <a:rPr lang="en-US" dirty="0"/>
              <a:t>Luke mentioned</a:t>
            </a:r>
          </a:p>
          <a:p>
            <a:pPr lvl="1"/>
            <a:r>
              <a:rPr lang="en-US" dirty="0"/>
              <a:t>Philemon 1:24</a:t>
            </a:r>
          </a:p>
          <a:p>
            <a:pPr lvl="1"/>
            <a:r>
              <a:rPr lang="en-US" dirty="0"/>
              <a:t>Colossians 4:14</a:t>
            </a:r>
          </a:p>
          <a:p>
            <a:pPr lvl="1"/>
            <a:r>
              <a:rPr lang="en-US" dirty="0"/>
              <a:t>II Timothy 4:11</a:t>
            </a:r>
          </a:p>
        </p:txBody>
      </p:sp>
    </p:spTree>
    <p:extLst>
      <p:ext uri="{BB962C8B-B14F-4D97-AF65-F5344CB8AC3E}">
        <p14:creationId xmlns:p14="http://schemas.microsoft.com/office/powerpoint/2010/main" val="3367566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passages</a:t>
            </a:r>
          </a:p>
          <a:p>
            <a:pPr lvl="1"/>
            <a:r>
              <a:rPr lang="en-US" dirty="0"/>
              <a:t>Acts 16:10-17 Troas to Philippi</a:t>
            </a:r>
          </a:p>
          <a:p>
            <a:pPr lvl="1"/>
            <a:r>
              <a:rPr lang="en-US" dirty="0"/>
              <a:t>Acts 20:5-15 Philippi to Troas to Miletus </a:t>
            </a:r>
          </a:p>
          <a:p>
            <a:pPr lvl="1"/>
            <a:r>
              <a:rPr lang="en-US" dirty="0"/>
              <a:t>Acts 21:1-18 Miletus to Jerusalem</a:t>
            </a:r>
          </a:p>
          <a:p>
            <a:pPr lvl="1"/>
            <a:r>
              <a:rPr lang="en-US" dirty="0"/>
              <a:t>Acts 27:1–28:16</a:t>
            </a:r>
          </a:p>
          <a:p>
            <a:r>
              <a:rPr lang="en-US" dirty="0"/>
              <a:t>1 manuscript has “we” in Acts 11:28</a:t>
            </a:r>
          </a:p>
          <a:p>
            <a:r>
              <a:rPr lang="en-US" dirty="0"/>
              <a:t>Luke mentioned</a:t>
            </a:r>
          </a:p>
          <a:p>
            <a:pPr lvl="1"/>
            <a:r>
              <a:rPr lang="en-US" dirty="0"/>
              <a:t>Philemon 1:24</a:t>
            </a:r>
          </a:p>
          <a:p>
            <a:pPr lvl="1"/>
            <a:r>
              <a:rPr lang="en-US" dirty="0"/>
              <a:t>Colossians 4:14</a:t>
            </a:r>
          </a:p>
          <a:p>
            <a:pPr lvl="1"/>
            <a:r>
              <a:rPr lang="en-US" dirty="0"/>
              <a:t>II Timothy 4:11</a:t>
            </a:r>
          </a:p>
        </p:txBody>
      </p:sp>
    </p:spTree>
    <p:extLst>
      <p:ext uri="{BB962C8B-B14F-4D97-AF65-F5344CB8AC3E}">
        <p14:creationId xmlns:p14="http://schemas.microsoft.com/office/powerpoint/2010/main" val="3989767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passages</a:t>
            </a:r>
          </a:p>
          <a:p>
            <a:pPr lvl="1"/>
            <a:r>
              <a:rPr lang="en-US" dirty="0"/>
              <a:t>Acts 16:10-17 Troas to Philippi</a:t>
            </a:r>
          </a:p>
          <a:p>
            <a:pPr lvl="1"/>
            <a:r>
              <a:rPr lang="en-US" dirty="0"/>
              <a:t>Acts 20:5-15 Philippi to Troas to Miletus </a:t>
            </a:r>
          </a:p>
          <a:p>
            <a:pPr lvl="1"/>
            <a:r>
              <a:rPr lang="en-US" dirty="0"/>
              <a:t>Acts 21:1-18 Miletus to Jerusalem</a:t>
            </a:r>
          </a:p>
          <a:p>
            <a:pPr lvl="1"/>
            <a:r>
              <a:rPr lang="en-US" dirty="0"/>
              <a:t>Acts 27:1–28:16</a:t>
            </a:r>
          </a:p>
          <a:p>
            <a:r>
              <a:rPr lang="en-US" dirty="0"/>
              <a:t>1 manuscript has “we” in Acts 11:28</a:t>
            </a:r>
          </a:p>
          <a:p>
            <a:r>
              <a:rPr lang="en-US" dirty="0"/>
              <a:t>Luke mentioned</a:t>
            </a:r>
          </a:p>
          <a:p>
            <a:pPr lvl="1"/>
            <a:r>
              <a:rPr lang="en-US" dirty="0"/>
              <a:t>Philemon 1:24</a:t>
            </a:r>
          </a:p>
          <a:p>
            <a:pPr lvl="1"/>
            <a:r>
              <a:rPr lang="en-US" dirty="0"/>
              <a:t>Colossians 4:14</a:t>
            </a:r>
          </a:p>
          <a:p>
            <a:pPr lvl="1"/>
            <a:r>
              <a:rPr lang="en-US" dirty="0"/>
              <a:t>II Timothy 4:11</a:t>
            </a:r>
          </a:p>
        </p:txBody>
      </p:sp>
    </p:spTree>
    <p:extLst>
      <p:ext uri="{BB962C8B-B14F-4D97-AF65-F5344CB8AC3E}">
        <p14:creationId xmlns:p14="http://schemas.microsoft.com/office/powerpoint/2010/main" val="1484093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passages</a:t>
            </a:r>
          </a:p>
          <a:p>
            <a:pPr lvl="1"/>
            <a:r>
              <a:rPr lang="en-US" dirty="0"/>
              <a:t>Acts 16:10-17 Troas to Philippi</a:t>
            </a:r>
          </a:p>
          <a:p>
            <a:pPr lvl="1"/>
            <a:r>
              <a:rPr lang="en-US" dirty="0"/>
              <a:t>Acts 20:5-15 Philippi to Troas to Miletus </a:t>
            </a:r>
          </a:p>
          <a:p>
            <a:pPr lvl="1"/>
            <a:r>
              <a:rPr lang="en-US" dirty="0"/>
              <a:t>Acts 21:1-18 Miletus to Jerusalem</a:t>
            </a:r>
          </a:p>
          <a:p>
            <a:pPr lvl="1"/>
            <a:r>
              <a:rPr lang="en-US" dirty="0"/>
              <a:t>Acts 27:1–28:16</a:t>
            </a:r>
          </a:p>
          <a:p>
            <a:r>
              <a:rPr lang="en-US" dirty="0"/>
              <a:t>1 manuscript has “we” in Acts 11:28</a:t>
            </a:r>
          </a:p>
          <a:p>
            <a:r>
              <a:rPr lang="en-US" dirty="0"/>
              <a:t>Luke mentioned</a:t>
            </a:r>
          </a:p>
          <a:p>
            <a:pPr lvl="1"/>
            <a:r>
              <a:rPr lang="en-US" dirty="0"/>
              <a:t>Philemon 1:24</a:t>
            </a:r>
          </a:p>
          <a:p>
            <a:pPr lvl="1"/>
            <a:r>
              <a:rPr lang="en-US" dirty="0"/>
              <a:t>Colossians 4:14</a:t>
            </a:r>
          </a:p>
          <a:p>
            <a:pPr lvl="1"/>
            <a:r>
              <a:rPr lang="en-US" dirty="0"/>
              <a:t>II Timothy 4:11</a:t>
            </a:r>
          </a:p>
        </p:txBody>
      </p:sp>
    </p:spTree>
    <p:extLst>
      <p:ext uri="{BB962C8B-B14F-4D97-AF65-F5344CB8AC3E}">
        <p14:creationId xmlns:p14="http://schemas.microsoft.com/office/powerpoint/2010/main" val="3573163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-2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Testament Survey I: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Gospels and Acts</a:t>
            </a:r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 Keith Schubert</a:t>
            </a:r>
            <a:endParaRPr/>
          </a:p>
        </p:txBody>
      </p:sp>
      <p:pic>
        <p:nvPicPr>
          <p:cNvPr id="2" name="Picture 1" descr="A qr code on a white background">
            <a:extLst>
              <a:ext uri="{FF2B5EF4-FFF2-40B4-BE49-F238E27FC236}">
                <a16:creationId xmlns:a16="http://schemas.microsoft.com/office/drawing/2014/main" id="{7824ABF6-2B53-2110-1D68-BF51B7BE86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50" t="9182" r="10183" b="9581"/>
          <a:stretch/>
        </p:blipFill>
        <p:spPr>
          <a:xfrm>
            <a:off x="6847528" y="2840637"/>
            <a:ext cx="2296470" cy="23213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C42EC-AD1B-468C-F5E8-0400C2C3E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2EA41D-E36D-ECD9-58EC-492DDA9014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diagram of the ancient roman city&#10;&#10;Description automatically generated">
            <a:extLst>
              <a:ext uri="{FF2B5EF4-FFF2-40B4-BE49-F238E27FC236}">
                <a16:creationId xmlns:a16="http://schemas.microsoft.com/office/drawing/2014/main" id="{A93B534D-1A95-84FD-BBBD-93081251E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698" y="0"/>
            <a:ext cx="757060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88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BA823986-7869-0369-9063-C2383436C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5173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023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94C54-FA8A-05A1-6B85-4CC5339AA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4EE99D-DA30-2E7F-E94A-0BFE27B43B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-up of a book&#10;&#10;Description automatically generated">
            <a:extLst>
              <a:ext uri="{FF2B5EF4-FFF2-40B4-BE49-F238E27FC236}">
                <a16:creationId xmlns:a16="http://schemas.microsoft.com/office/drawing/2014/main" id="{E4C03992-53FD-3561-F72A-51587EBEA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3982393" cy="5143500"/>
          </a:xfrm>
          <a:prstGeom prst="rect">
            <a:avLst/>
          </a:prstGeom>
        </p:spPr>
      </p:pic>
      <p:pic>
        <p:nvPicPr>
          <p:cNvPr id="7" name="Picture 6" descr="A drawing of a story&#10;&#10;Description automatically generated with medium confidence">
            <a:extLst>
              <a:ext uri="{FF2B5EF4-FFF2-40B4-BE49-F238E27FC236}">
                <a16:creationId xmlns:a16="http://schemas.microsoft.com/office/drawing/2014/main" id="{B5007604-F9EE-B838-7B3D-E9CDE5372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607" y="0"/>
            <a:ext cx="398239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54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715079-8001-96F8-E8D0-FC7D8CAB87F6}"/>
              </a:ext>
            </a:extLst>
          </p:cNvPr>
          <p:cNvSpPr/>
          <p:nvPr/>
        </p:nvSpPr>
        <p:spPr>
          <a:xfrm>
            <a:off x="0" y="1"/>
            <a:ext cx="2735262" cy="572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7290302-8A57-F1FF-A94A-9D8ED3C6D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0"/>
            <a:ext cx="640873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5489325-F398-2451-0861-CA70A0157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701040"/>
            <a:ext cx="2735263" cy="4442460"/>
          </a:xfrm>
        </p:spPr>
        <p:txBody>
          <a:bodyPr>
            <a:normAutofit lnSpcReduction="10000"/>
          </a:bodyPr>
          <a:lstStyle/>
          <a:p>
            <a:pPr fontAlgn="b"/>
            <a:r>
              <a:rPr lang="en-US" sz="1800" u="none" strike="noStrike" dirty="0">
                <a:effectLst/>
                <a:latin typeface="+mn-lt"/>
              </a:rPr>
              <a:t>~46-49 AD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pPr algn="l" fontAlgn="b"/>
            <a:r>
              <a:rPr lang="en-US" sz="1800" u="none" strike="noStrike" dirty="0">
                <a:effectLst/>
                <a:latin typeface="+mn-lt"/>
              </a:rPr>
              <a:t>Acts 13-14</a:t>
            </a:r>
          </a:p>
          <a:p>
            <a:pPr algn="l" fontAlgn="b"/>
            <a:r>
              <a:rPr lang="en-US" sz="1800" u="none" strike="noStrike" dirty="0">
                <a:effectLst/>
                <a:latin typeface="+mn-lt"/>
              </a:rPr>
              <a:t>Antioch</a:t>
            </a:r>
          </a:p>
          <a:p>
            <a:pPr algn="l" fontAlgn="b"/>
            <a:r>
              <a:rPr lang="en-US" sz="1800" u="none" strike="noStrike" dirty="0">
                <a:effectLst/>
                <a:latin typeface="+mn-lt"/>
              </a:rPr>
              <a:t>Cyprus: Salamis &amp; </a:t>
            </a:r>
            <a:r>
              <a:rPr lang="en-US" sz="1800" u="none" strike="noStrike" dirty="0" err="1">
                <a:effectLst/>
                <a:latin typeface="+mn-lt"/>
              </a:rPr>
              <a:t>Paphos</a:t>
            </a:r>
            <a:endParaRPr lang="en-US" sz="1800" u="none" strike="noStrike" dirty="0">
              <a:effectLst/>
              <a:latin typeface="+mn-lt"/>
            </a:endParaRPr>
          </a:p>
          <a:p>
            <a:pPr fontAlgn="b"/>
            <a:r>
              <a:rPr lang="en-US" sz="1800" u="none" strike="noStrike" dirty="0">
                <a:effectLst/>
                <a:latin typeface="+mn-lt"/>
              </a:rPr>
              <a:t>Pamphylia: </a:t>
            </a:r>
            <a:r>
              <a:rPr lang="en-US" sz="1800" u="none" strike="noStrike" dirty="0" err="1">
                <a:effectLst/>
                <a:latin typeface="+mn-lt"/>
              </a:rPr>
              <a:t>Perga</a:t>
            </a:r>
            <a:endParaRPr lang="en-US" sz="1800" u="none" strike="noStrike" dirty="0">
              <a:effectLst/>
              <a:latin typeface="+mn-lt"/>
            </a:endParaRPr>
          </a:p>
          <a:p>
            <a:pPr fontAlgn="b"/>
            <a:r>
              <a:rPr lang="en-US" sz="1800" u="none" strike="noStrike" dirty="0">
                <a:effectLst/>
                <a:latin typeface="+mn-lt"/>
              </a:rPr>
              <a:t>Pisidia: Antioch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pPr fontAlgn="b"/>
            <a:r>
              <a:rPr lang="en-US" sz="1800" u="none" strike="noStrike" dirty="0">
                <a:effectLst/>
                <a:latin typeface="+mn-lt"/>
              </a:rPr>
              <a:t>Iconium: opposition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pPr fontAlgn="b"/>
            <a:r>
              <a:rPr lang="en-US" sz="1800" u="none" strike="noStrike" dirty="0">
                <a:effectLst/>
                <a:latin typeface="+mn-lt"/>
              </a:rPr>
              <a:t>Lystra: Heal lame man, stoned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pPr algn="l" fontAlgn="b"/>
            <a:r>
              <a:rPr lang="en-US" sz="1800" u="none" strike="noStrike" dirty="0" err="1">
                <a:effectLst/>
                <a:latin typeface="+mn-lt"/>
              </a:rPr>
              <a:t>Derbe</a:t>
            </a:r>
            <a:endParaRPr lang="en-US" sz="1800" u="none" strike="noStrike" dirty="0">
              <a:effectLst/>
              <a:latin typeface="+mn-lt"/>
            </a:endParaRPr>
          </a:p>
          <a:p>
            <a:pPr algn="l" fontAlgn="b"/>
            <a:r>
              <a:rPr lang="en-US" sz="1800" u="none" strike="noStrike" dirty="0">
                <a:effectLst/>
                <a:latin typeface="+mn-lt"/>
              </a:rPr>
              <a:t>Return: Revisit cities &amp; appoint elders</a:t>
            </a:r>
          </a:p>
          <a:p>
            <a:pPr algn="l" fontAlgn="b"/>
            <a:r>
              <a:rPr lang="en-US" b="0" i="0" dirty="0">
                <a:solidFill>
                  <a:srgbClr val="000000"/>
                </a:solidFill>
                <a:latin typeface="+mn-lt"/>
              </a:rPr>
              <a:t>Antioch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E658E47-5F37-9D1F-A411-90546938F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35262" cy="572700"/>
          </a:xfrm>
        </p:spPr>
        <p:txBody>
          <a:bodyPr>
            <a:normAutofit fontScale="90000"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Mission</a:t>
            </a:r>
          </a:p>
        </p:txBody>
      </p:sp>
    </p:spTree>
    <p:extLst>
      <p:ext uri="{BB962C8B-B14F-4D97-AF65-F5344CB8AC3E}">
        <p14:creationId xmlns:p14="http://schemas.microsoft.com/office/powerpoint/2010/main" val="1749278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55DDDA6-83A5-E6ED-98D9-E3D21B2EFDF5}"/>
              </a:ext>
            </a:extLst>
          </p:cNvPr>
          <p:cNvSpPr/>
          <p:nvPr/>
        </p:nvSpPr>
        <p:spPr>
          <a:xfrm>
            <a:off x="0" y="1"/>
            <a:ext cx="2286000" cy="572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A27755F-15C4-3617-A6E4-4F56A267AB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6" b="9778"/>
          <a:stretch/>
        </p:blipFill>
        <p:spPr bwMode="auto">
          <a:xfrm>
            <a:off x="2000250" y="-1"/>
            <a:ext cx="6404610" cy="514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C105D64-1C88-CA39-22E9-E154DA06A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702894"/>
            <a:ext cx="2000250" cy="4440605"/>
          </a:xfrm>
        </p:spPr>
        <p:txBody>
          <a:bodyPr>
            <a:normAutofit fontScale="55000" lnSpcReduction="20000"/>
          </a:bodyPr>
          <a:lstStyle/>
          <a:p>
            <a:r>
              <a:rPr lang="en-US" sz="2200" u="none" strike="noStrike" dirty="0">
                <a:effectLst/>
                <a:latin typeface="+mn-lt"/>
              </a:rPr>
              <a:t>~49-52 AD</a:t>
            </a:r>
            <a:endParaRPr lang="en-US" sz="2200" b="0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r>
              <a:rPr lang="en-US" sz="2200" dirty="0">
                <a:latin typeface="+mn-lt"/>
              </a:rPr>
              <a:t>15:36-18:22</a:t>
            </a:r>
            <a:endParaRPr lang="en-US" sz="2200" u="none" strike="noStrike" dirty="0">
              <a:effectLst/>
              <a:latin typeface="+mn-lt"/>
            </a:endParaRPr>
          </a:p>
          <a:p>
            <a:r>
              <a:rPr lang="en-US" sz="2200" u="none" strike="noStrike" dirty="0">
                <a:effectLst/>
                <a:latin typeface="+mn-lt"/>
              </a:rPr>
              <a:t>Revisit </a:t>
            </a:r>
            <a:r>
              <a:rPr lang="en-US" sz="2200" u="none" strike="noStrike" dirty="0" err="1">
                <a:effectLst/>
                <a:latin typeface="+mn-lt"/>
              </a:rPr>
              <a:t>Derbe</a:t>
            </a:r>
            <a:r>
              <a:rPr lang="en-US" sz="2200" u="none" strike="noStrike" dirty="0">
                <a:effectLst/>
                <a:latin typeface="+mn-lt"/>
              </a:rPr>
              <a:t> and Lystra</a:t>
            </a:r>
          </a:p>
          <a:p>
            <a:r>
              <a:rPr lang="en-US" sz="2200" u="none" strike="noStrike" dirty="0">
                <a:effectLst/>
                <a:latin typeface="+mn-lt"/>
              </a:rPr>
              <a:t>Troas: vision of man from Macedonia</a:t>
            </a:r>
          </a:p>
          <a:p>
            <a:r>
              <a:rPr lang="en-US" sz="2200" u="none" strike="noStrike" dirty="0">
                <a:effectLst/>
                <a:latin typeface="+mn-lt"/>
              </a:rPr>
              <a:t>Philippi (in Macedonia): Preached and established a church</a:t>
            </a:r>
          </a:p>
          <a:p>
            <a:r>
              <a:rPr lang="en-US" sz="2200" u="none" strike="noStrike" dirty="0">
                <a:effectLst/>
                <a:latin typeface="+mn-lt"/>
              </a:rPr>
              <a:t>Berea: noble</a:t>
            </a:r>
          </a:p>
          <a:p>
            <a:r>
              <a:rPr lang="en-US" sz="2200" u="none" strike="noStrike" dirty="0">
                <a:effectLst/>
                <a:latin typeface="+mn-lt"/>
              </a:rPr>
              <a:t>Athens: Mars Hill/Areopagus</a:t>
            </a:r>
          </a:p>
          <a:p>
            <a:r>
              <a:rPr lang="en-US" sz="2200" u="none" strike="noStrike" dirty="0">
                <a:effectLst/>
                <a:latin typeface="+mn-lt"/>
              </a:rPr>
              <a:t>Corinth: I&amp;II Thessalonians</a:t>
            </a:r>
          </a:p>
          <a:p>
            <a:r>
              <a:rPr lang="en-US" sz="2200" u="none" strike="noStrike" dirty="0">
                <a:effectLst/>
                <a:latin typeface="+mn-lt"/>
              </a:rPr>
              <a:t>Cenchreae: Departed for Syria</a:t>
            </a:r>
          </a:p>
          <a:p>
            <a:r>
              <a:rPr lang="en-US" sz="2200" u="none" strike="noStrike" dirty="0">
                <a:effectLst/>
                <a:latin typeface="+mn-lt"/>
              </a:rPr>
              <a:t>Return: Briefly visited Ephesus and returned to Antioch</a:t>
            </a:r>
            <a:endParaRPr lang="en-US" sz="2200" b="0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D2768B2-8C10-210F-BB8E-E5C823114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000250" cy="572700"/>
          </a:xfrm>
        </p:spPr>
        <p:txBody>
          <a:bodyPr>
            <a:normAutofit fontScale="90000"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Mission</a:t>
            </a:r>
          </a:p>
        </p:txBody>
      </p:sp>
    </p:spTree>
    <p:extLst>
      <p:ext uri="{BB962C8B-B14F-4D97-AF65-F5344CB8AC3E}">
        <p14:creationId xmlns:p14="http://schemas.microsoft.com/office/powerpoint/2010/main" val="3687905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1682275-F9C1-C972-FC8A-2DB819E6F588}"/>
              </a:ext>
            </a:extLst>
          </p:cNvPr>
          <p:cNvSpPr/>
          <p:nvPr/>
        </p:nvSpPr>
        <p:spPr>
          <a:xfrm>
            <a:off x="0" y="1"/>
            <a:ext cx="2735262" cy="572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Map Of Pauls Third Missionary Journey - Maping Resources">
            <a:extLst>
              <a:ext uri="{FF2B5EF4-FFF2-40B4-BE49-F238E27FC236}">
                <a16:creationId xmlns:a16="http://schemas.microsoft.com/office/drawing/2014/main" id="{34784AC8-69BD-1B9B-AC55-B58B2110C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0"/>
            <a:ext cx="640873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B58CAF7-9198-1DD5-F79B-A8E931F84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572700"/>
            <a:ext cx="2735263" cy="4570800"/>
          </a:xfrm>
        </p:spPr>
        <p:txBody>
          <a:bodyPr>
            <a:normAutofit fontScale="92500" lnSpcReduction="10000"/>
          </a:bodyPr>
          <a:lstStyle/>
          <a:p>
            <a:r>
              <a:rPr lang="en-US" sz="1800" u="none" strike="noStrike" dirty="0">
                <a:effectLst/>
                <a:latin typeface="+mn-lt"/>
              </a:rPr>
              <a:t>~53-58 AD</a:t>
            </a:r>
          </a:p>
          <a:p>
            <a:r>
              <a:rPr lang="en-US" sz="1800" u="none" strike="noStrike" dirty="0">
                <a:effectLst/>
                <a:latin typeface="+mn-lt"/>
              </a:rPr>
              <a:t>Acts 18:23-21:16</a:t>
            </a:r>
          </a:p>
          <a:p>
            <a:r>
              <a:rPr lang="en-US" sz="1800" u="none" strike="noStrike" dirty="0">
                <a:effectLst/>
                <a:latin typeface="+mn-lt"/>
              </a:rPr>
              <a:t>2yrs Ephesus, </a:t>
            </a:r>
          </a:p>
          <a:p>
            <a:r>
              <a:rPr lang="en-US" sz="1800" u="none" strike="noStrike" dirty="0">
                <a:effectLst/>
                <a:latin typeface="+mn-lt"/>
              </a:rPr>
              <a:t>Macedonia and Greece: collect for Jerusalem church. </a:t>
            </a:r>
          </a:p>
          <a:p>
            <a:r>
              <a:rPr lang="en-US" sz="1800" u="none" strike="noStrike" dirty="0">
                <a:effectLst/>
                <a:latin typeface="+mn-lt"/>
              </a:rPr>
              <a:t>Troas: Raised Eutychus from the dead.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r>
              <a:rPr lang="en-US" sz="1800" u="none" strike="noStrike" dirty="0">
                <a:effectLst/>
                <a:latin typeface="+mn-lt"/>
              </a:rPr>
              <a:t>Miletus: Farewell address to Ephesian elders. </a:t>
            </a:r>
          </a:p>
          <a:p>
            <a:r>
              <a:rPr lang="en-US" sz="1800" u="none" strike="noStrike" dirty="0">
                <a:effectLst/>
                <a:latin typeface="+mn-lt"/>
              </a:rPr>
              <a:t>Caesarea: prophesies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r>
              <a:rPr lang="en-US" sz="1800" u="none" strike="noStrike" dirty="0">
                <a:effectLst/>
                <a:latin typeface="+mn-lt"/>
              </a:rPr>
              <a:t>Jerusalem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CD70FDD-3CB6-6F86-16B6-92AD373C8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2735263" cy="572700"/>
          </a:xfrm>
        </p:spPr>
        <p:txBody>
          <a:bodyPr>
            <a:normAutofit fontScale="90000"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Mission</a:t>
            </a:r>
          </a:p>
        </p:txBody>
      </p:sp>
    </p:spTree>
    <p:extLst>
      <p:ext uri="{BB962C8B-B14F-4D97-AF65-F5344CB8AC3E}">
        <p14:creationId xmlns:p14="http://schemas.microsoft.com/office/powerpoint/2010/main" val="3077603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F44918-C52E-3423-0942-1D48D2186715}"/>
              </a:ext>
            </a:extLst>
          </p:cNvPr>
          <p:cNvSpPr/>
          <p:nvPr/>
        </p:nvSpPr>
        <p:spPr>
          <a:xfrm>
            <a:off x="0" y="1"/>
            <a:ext cx="2286000" cy="572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F35BA4-62F9-01B8-F11A-34A9FA6EF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286000" cy="572700"/>
          </a:xfrm>
        </p:spPr>
        <p:txBody>
          <a:bodyPr>
            <a:normAutofit fontScale="90000"/>
          </a:bodyPr>
          <a:lstStyle/>
          <a:p>
            <a:r>
              <a:rPr lang="en-US" dirty="0"/>
              <a:t>To Rome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E5E269-D428-896F-4DDF-9103B46F4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657174"/>
            <a:ext cx="2286000" cy="4486325"/>
          </a:xfrm>
        </p:spPr>
        <p:txBody>
          <a:bodyPr>
            <a:normAutofit fontScale="92500" lnSpcReduction="20000"/>
          </a:bodyPr>
          <a:lstStyle/>
          <a:p>
            <a:r>
              <a:rPr lang="en-US" sz="1800" u="none" strike="noStrike" dirty="0">
                <a:effectLst/>
                <a:latin typeface="+mn-lt"/>
              </a:rPr>
              <a:t>~58-62 AD</a:t>
            </a:r>
          </a:p>
          <a:p>
            <a:r>
              <a:rPr lang="en-US" sz="1800" u="none" strike="noStrike" dirty="0">
                <a:effectLst/>
                <a:latin typeface="+mn-lt"/>
              </a:rPr>
              <a:t>Acts 21:17-28:31</a:t>
            </a:r>
          </a:p>
          <a:p>
            <a:r>
              <a:rPr lang="en-US" sz="1800" u="none" strike="noStrike" dirty="0">
                <a:effectLst/>
                <a:latin typeface="+mn-lt"/>
              </a:rPr>
              <a:t>Jerusalem: Arrested, attempted assassination. </a:t>
            </a:r>
          </a:p>
          <a:p>
            <a:r>
              <a:rPr lang="en-US" sz="1800" u="none" strike="noStrike" dirty="0">
                <a:effectLst/>
                <a:latin typeface="+mn-lt"/>
              </a:rPr>
              <a:t>Caesarea: imprisoned for ~two years.</a:t>
            </a:r>
          </a:p>
          <a:p>
            <a:r>
              <a:rPr lang="en-US" sz="1800" u="none" strike="noStrike" dirty="0">
                <a:effectLst/>
                <a:latin typeface="+mn-lt"/>
              </a:rPr>
              <a:t>Voyage to Rome: Appealed to Caesar, Shipwreck on Malta.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r>
              <a:rPr lang="en-US" sz="1800" u="none" strike="noStrike" dirty="0">
                <a:effectLst/>
                <a:latin typeface="+mn-lt"/>
              </a:rPr>
              <a:t>Rome: Preached while under house arrest.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+mn-lt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D92A0BE1-9758-F79B-39D7-7FA66D63C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757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43D83A8-59EB-9FF7-3183-0643EF423C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676472"/>
              </p:ext>
            </p:extLst>
          </p:nvPr>
        </p:nvGraphicFramePr>
        <p:xfrm>
          <a:off x="0" y="0"/>
          <a:ext cx="9144000" cy="51435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794352297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141433927"/>
                    </a:ext>
                  </a:extLst>
                </a:gridCol>
                <a:gridCol w="7663543">
                  <a:extLst>
                    <a:ext uri="{9D8B030D-6E8A-4147-A177-3AD203B41FA5}">
                      <a16:colId xmlns:a16="http://schemas.microsoft.com/office/drawing/2014/main" val="112965369"/>
                    </a:ext>
                  </a:extLst>
                </a:gridCol>
              </a:tblGrid>
              <a:tr h="23067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Journey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9" marR="1189" marT="11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Timeline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9" marR="1189" marT="11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Stops and Significant Events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9" marR="1189" marT="1189" marB="0" anchor="b"/>
                </a:tc>
                <a:extLst>
                  <a:ext uri="{0D108BD9-81ED-4DB2-BD59-A6C34878D82A}">
                    <a16:rowId xmlns:a16="http://schemas.microsoft.com/office/drawing/2014/main" val="512145283"/>
                  </a:ext>
                </a:extLst>
              </a:tr>
              <a:tr h="23067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First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9" marR="1189" marT="11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~46-49 AD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9" marR="1189" marT="11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Cyprus: Preached in Salamis and </a:t>
                      </a:r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Paphos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9" marR="1189" marT="1189" marB="0" anchor="b"/>
                </a:tc>
                <a:extLst>
                  <a:ext uri="{0D108BD9-81ED-4DB2-BD59-A6C34878D82A}">
                    <a16:rowId xmlns:a16="http://schemas.microsoft.com/office/drawing/2014/main" val="1415677196"/>
                  </a:ext>
                </a:extLst>
              </a:tr>
              <a:tr h="23067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13-14</a:t>
                      </a:r>
                    </a:p>
                  </a:txBody>
                  <a:tcPr marL="1189" marR="1189" marT="11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9" marR="1189" marT="11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Pamphylia: Visited Perga.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9" marR="1189" marT="1189" marB="0" anchor="b"/>
                </a:tc>
                <a:extLst>
                  <a:ext uri="{0D108BD9-81ED-4DB2-BD59-A6C34878D82A}">
                    <a16:rowId xmlns:a16="http://schemas.microsoft.com/office/drawing/2014/main" val="2320277967"/>
                  </a:ext>
                </a:extLst>
              </a:tr>
              <a:tr h="230677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9" marR="1189" marT="11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9" marR="1189" marT="11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Pisidia: Preached in Antioch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9" marR="1189" marT="1189" marB="0" anchor="b"/>
                </a:tc>
                <a:extLst>
                  <a:ext uri="{0D108BD9-81ED-4DB2-BD59-A6C34878D82A}">
                    <a16:rowId xmlns:a16="http://schemas.microsoft.com/office/drawing/2014/main" val="1768347886"/>
                  </a:ext>
                </a:extLst>
              </a:tr>
              <a:tr h="230677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9" marR="1189" marT="11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9" marR="1189" marT="11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Iconium: Preach, opposition arises.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9" marR="1189" marT="1189" marB="0" anchor="b"/>
                </a:tc>
                <a:extLst>
                  <a:ext uri="{0D108BD9-81ED-4DB2-BD59-A6C34878D82A}">
                    <a16:rowId xmlns:a16="http://schemas.microsoft.com/office/drawing/2014/main" val="109542005"/>
                  </a:ext>
                </a:extLst>
              </a:tr>
              <a:tr h="230677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9" marR="1189" marT="11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9" marR="1189" marT="11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Lystra: Healed a lame man, stoned.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9" marR="1189" marT="1189" marB="0" anchor="b"/>
                </a:tc>
                <a:extLst>
                  <a:ext uri="{0D108BD9-81ED-4DB2-BD59-A6C34878D82A}">
                    <a16:rowId xmlns:a16="http://schemas.microsoft.com/office/drawing/2014/main" val="1411438489"/>
                  </a:ext>
                </a:extLst>
              </a:tr>
              <a:tr h="230677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9" marR="1189" marT="11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9" marR="1189" marT="11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Derbe: Preached.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9" marR="1189" marT="1189" marB="0" anchor="b"/>
                </a:tc>
                <a:extLst>
                  <a:ext uri="{0D108BD9-81ED-4DB2-BD59-A6C34878D82A}">
                    <a16:rowId xmlns:a16="http://schemas.microsoft.com/office/drawing/2014/main" val="3899422511"/>
                  </a:ext>
                </a:extLst>
              </a:tr>
              <a:tr h="19191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9" marR="1189" marT="11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9" marR="1189" marT="11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Return: Revisited the cities and appointed elders, then returned to Antioch.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9" marR="1189" marT="1189" marB="0" anchor="b"/>
                </a:tc>
                <a:extLst>
                  <a:ext uri="{0D108BD9-81ED-4DB2-BD59-A6C34878D82A}">
                    <a16:rowId xmlns:a16="http://schemas.microsoft.com/office/drawing/2014/main" val="4277473811"/>
                  </a:ext>
                </a:extLst>
              </a:tr>
              <a:tr h="23067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Second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9" marR="1189" marT="11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~49-52 AD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9" marR="1189" marT="11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Revisited Derbe and Lystra.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9" marR="1189" marT="1189" marB="0" anchor="b"/>
                </a:tc>
                <a:extLst>
                  <a:ext uri="{0D108BD9-81ED-4DB2-BD59-A6C34878D82A}">
                    <a16:rowId xmlns:a16="http://schemas.microsoft.com/office/drawing/2014/main" val="1708565362"/>
                  </a:ext>
                </a:extLst>
              </a:tr>
              <a:tr h="19191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15:36</a:t>
                      </a:r>
                    </a:p>
                  </a:txBody>
                  <a:tcPr marL="1189" marR="1189" marT="11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9" marR="1189" marT="11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Troas: Received a vision of a man from Macedonia, prompting him to go to Europe.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9" marR="1189" marT="1189" marB="0" anchor="b"/>
                </a:tc>
                <a:extLst>
                  <a:ext uri="{0D108BD9-81ED-4DB2-BD59-A6C34878D82A}">
                    <a16:rowId xmlns:a16="http://schemas.microsoft.com/office/drawing/2014/main" val="299567397"/>
                  </a:ext>
                </a:extLst>
              </a:tr>
              <a:tr h="21497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9" marR="1189" marT="11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9" marR="1189" marT="11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Philippi (in Macedonia): Preached and established a church. Thessalonica: Preached but faced opposition.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9" marR="1189" marT="1189" marB="0" anchor="b"/>
                </a:tc>
                <a:extLst>
                  <a:ext uri="{0D108BD9-81ED-4DB2-BD59-A6C34878D82A}">
                    <a16:rowId xmlns:a16="http://schemas.microsoft.com/office/drawing/2014/main" val="1657254848"/>
                  </a:ext>
                </a:extLst>
              </a:tr>
              <a:tr h="230677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9" marR="1189" marT="11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9" marR="1189" marT="11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Berea: Preached, and the Bereans were more receptive.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9" marR="1189" marT="1189" marB="0" anchor="b"/>
                </a:tc>
                <a:extLst>
                  <a:ext uri="{0D108BD9-81ED-4DB2-BD59-A6C34878D82A}">
                    <a16:rowId xmlns:a16="http://schemas.microsoft.com/office/drawing/2014/main" val="3090723765"/>
                  </a:ext>
                </a:extLst>
              </a:tr>
              <a:tr h="230677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9" marR="1189" marT="11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9" marR="1189" marT="11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Athens: Preached on Mars Hill (Areopagus).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9" marR="1189" marT="1189" marB="0" anchor="b"/>
                </a:tc>
                <a:extLst>
                  <a:ext uri="{0D108BD9-81ED-4DB2-BD59-A6C34878D82A}">
                    <a16:rowId xmlns:a16="http://schemas.microsoft.com/office/drawing/2014/main" val="1321208989"/>
                  </a:ext>
                </a:extLst>
              </a:tr>
              <a:tr h="242077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9" marR="1189" marT="11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9" marR="1189" marT="11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Corinth: Spent a significant amount of time and wrote letters to the Thessalonians.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9" marR="1189" marT="1189" marB="0" anchor="b"/>
                </a:tc>
                <a:extLst>
                  <a:ext uri="{0D108BD9-81ED-4DB2-BD59-A6C34878D82A}">
                    <a16:rowId xmlns:a16="http://schemas.microsoft.com/office/drawing/2014/main" val="4262477946"/>
                  </a:ext>
                </a:extLst>
              </a:tr>
              <a:tr h="230677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9" marR="1189" marT="11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9" marR="1189" marT="11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Cenchreae: Departed for Syria.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9" marR="1189" marT="1189" marB="0" anchor="b"/>
                </a:tc>
                <a:extLst>
                  <a:ext uri="{0D108BD9-81ED-4DB2-BD59-A6C34878D82A}">
                    <a16:rowId xmlns:a16="http://schemas.microsoft.com/office/drawing/2014/main" val="3283721196"/>
                  </a:ext>
                </a:extLst>
              </a:tr>
              <a:tr h="230677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9" marR="1189" marT="11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9" marR="1189" marT="11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Return: Briefly visited Ephesus and returned to Antioch.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9" marR="1189" marT="1189" marB="0" anchor="b"/>
                </a:tc>
                <a:extLst>
                  <a:ext uri="{0D108BD9-81ED-4DB2-BD59-A6C34878D82A}">
                    <a16:rowId xmlns:a16="http://schemas.microsoft.com/office/drawing/2014/main" val="1572838145"/>
                  </a:ext>
                </a:extLst>
              </a:tr>
              <a:tr h="25616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Third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9" marR="1189" marT="11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~53-58 AD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9" marR="1189" marT="11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2yrs Ephesus, travel through Macedonia and Greece, collect for Jerusalem church. Returned to Troas.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9" marR="1189" marT="1189" marB="0" anchor="b"/>
                </a:tc>
                <a:extLst>
                  <a:ext uri="{0D108BD9-81ED-4DB2-BD59-A6C34878D82A}">
                    <a16:rowId xmlns:a16="http://schemas.microsoft.com/office/drawing/2014/main" val="2387495004"/>
                  </a:ext>
                </a:extLst>
              </a:tr>
              <a:tr h="230677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9" marR="1189" marT="11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9" marR="1189" marT="11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Troas: Raised Eutychus from the dead.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9" marR="1189" marT="1189" marB="0" anchor="b"/>
                </a:tc>
                <a:extLst>
                  <a:ext uri="{0D108BD9-81ED-4DB2-BD59-A6C34878D82A}">
                    <a16:rowId xmlns:a16="http://schemas.microsoft.com/office/drawing/2014/main" val="406220818"/>
                  </a:ext>
                </a:extLst>
              </a:tr>
              <a:tr h="28171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9" marR="1189" marT="11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9" marR="1189" marT="11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Miletus: Farewell address to Ephesian elders. Caesarea: prophesies.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9" marR="1189" marT="1189" marB="0" anchor="b"/>
                </a:tc>
                <a:extLst>
                  <a:ext uri="{0D108BD9-81ED-4DB2-BD59-A6C34878D82A}">
                    <a16:rowId xmlns:a16="http://schemas.microsoft.com/office/drawing/2014/main" val="1838626007"/>
                  </a:ext>
                </a:extLst>
              </a:tr>
              <a:tr h="253558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9" marR="1189" marT="11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9" marR="1189" marT="11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Jerusalem: Arrested, attempted assassination. Caesarea: imprisoned for ~two years.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9" marR="1189" marT="1189" marB="0" anchor="b"/>
                </a:tc>
                <a:extLst>
                  <a:ext uri="{0D108BD9-81ED-4DB2-BD59-A6C34878D82A}">
                    <a16:rowId xmlns:a16="http://schemas.microsoft.com/office/drawing/2014/main" val="3961714679"/>
                  </a:ext>
                </a:extLst>
              </a:tr>
              <a:tr h="28171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9" marR="1189" marT="11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9" marR="1189" marT="11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Voyage to Rome: Appealed to Caesar, Shipwreck on Malta.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9" marR="1189" marT="1189" marB="0" anchor="b"/>
                </a:tc>
                <a:extLst>
                  <a:ext uri="{0D108BD9-81ED-4DB2-BD59-A6C34878D82A}">
                    <a16:rowId xmlns:a16="http://schemas.microsoft.com/office/drawing/2014/main" val="3591236474"/>
                  </a:ext>
                </a:extLst>
              </a:tr>
              <a:tr h="230677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9" marR="1189" marT="11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9" marR="1189" marT="11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Arrival in Rome: Preached while under house arrest.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89" marR="1189" marT="1189" marB="0" anchor="b"/>
                </a:tc>
                <a:extLst>
                  <a:ext uri="{0D108BD9-81ED-4DB2-BD59-A6C34878D82A}">
                    <a16:rowId xmlns:a16="http://schemas.microsoft.com/office/drawing/2014/main" val="1904896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1690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2831A-BD93-DE79-FD4B-1C83BC580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New Testament Survey I: Gospels and Acts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9FD23-D6EB-7307-D821-29DE770C37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tabLst>
                <a:tab pos="1146175" algn="l"/>
                <a:tab pos="5029200" algn="l"/>
              </a:tabLst>
            </a:pPr>
            <a:r>
              <a:rPr lang="en-US" dirty="0"/>
              <a:t>8/14	Geography and History 	-</a:t>
            </a:r>
          </a:p>
          <a:p>
            <a:pPr>
              <a:tabLst>
                <a:tab pos="1146175" algn="l"/>
                <a:tab pos="5029200" algn="l"/>
              </a:tabLst>
            </a:pPr>
            <a:r>
              <a:rPr lang="en-US" dirty="0"/>
              <a:t>8/21	Synoptics	Matthew, Mark, Luke</a:t>
            </a:r>
          </a:p>
          <a:p>
            <a:pPr>
              <a:tabLst>
                <a:tab pos="1146175" algn="l"/>
                <a:tab pos="5029200" algn="l"/>
              </a:tabLst>
            </a:pPr>
            <a:r>
              <a:rPr lang="en-US" dirty="0"/>
              <a:t>8/28	Mark	Mark</a:t>
            </a:r>
          </a:p>
          <a:p>
            <a:pPr>
              <a:tabLst>
                <a:tab pos="1146175" algn="l"/>
                <a:tab pos="5029200" algn="l"/>
              </a:tabLst>
            </a:pPr>
            <a:r>
              <a:rPr lang="en-US" dirty="0"/>
              <a:t>9/4	Matthew	Matthew</a:t>
            </a:r>
          </a:p>
          <a:p>
            <a:pPr>
              <a:tabLst>
                <a:tab pos="1146175" algn="l"/>
                <a:tab pos="5029200" algn="l"/>
              </a:tabLst>
            </a:pPr>
            <a:r>
              <a:rPr lang="en-US" dirty="0"/>
              <a:t>9/11	Luke	Luke</a:t>
            </a:r>
          </a:p>
          <a:p>
            <a:pPr>
              <a:tabLst>
                <a:tab pos="1146175" algn="l"/>
                <a:tab pos="5029200" algn="l"/>
              </a:tabLst>
            </a:pPr>
            <a:r>
              <a:rPr lang="en-US" dirty="0"/>
              <a:t>9/18	John	John</a:t>
            </a:r>
          </a:p>
          <a:p>
            <a:pPr>
              <a:tabLst>
                <a:tab pos="1146175" algn="l"/>
                <a:tab pos="5029200" algn="l"/>
              </a:tabLst>
            </a:pPr>
            <a:r>
              <a:rPr lang="en-US" dirty="0"/>
              <a:t>9/25	Narratives	various</a:t>
            </a:r>
          </a:p>
          <a:p>
            <a:pPr>
              <a:tabLst>
                <a:tab pos="1146175" algn="l"/>
                <a:tab pos="5029200" algn="l"/>
              </a:tabLst>
            </a:pPr>
            <a:r>
              <a:rPr lang="en-US" dirty="0"/>
              <a:t>10/2	Parables	Sower, Good Samaritan, </a:t>
            </a:r>
          </a:p>
          <a:p>
            <a:pPr marL="1511300" lvl="3" indent="0">
              <a:buNone/>
              <a:tabLst>
                <a:tab pos="1146175" algn="l"/>
                <a:tab pos="5029200" algn="l"/>
              </a:tabLst>
            </a:pPr>
            <a:r>
              <a:rPr lang="en-US" sz="1800" dirty="0"/>
              <a:t>	Shrewd Manager</a:t>
            </a:r>
          </a:p>
          <a:p>
            <a:pPr>
              <a:tabLst>
                <a:tab pos="1146175" algn="l"/>
                <a:tab pos="5029200" algn="l"/>
              </a:tabLst>
            </a:pPr>
            <a:r>
              <a:rPr lang="en-US" dirty="0"/>
              <a:t>10/9	Sermon on the Mount	Matthew 5-7</a:t>
            </a:r>
          </a:p>
          <a:p>
            <a:pPr>
              <a:tabLst>
                <a:tab pos="1146175" algn="l"/>
                <a:tab pos="5029200" algn="l"/>
              </a:tabLst>
            </a:pPr>
            <a:r>
              <a:rPr lang="en-US" dirty="0"/>
              <a:t>10/16	Acts Early Church &amp; Peter	Acts 1-12</a:t>
            </a:r>
          </a:p>
          <a:p>
            <a:pPr>
              <a:tabLst>
                <a:tab pos="1146175" algn="l"/>
                <a:tab pos="5029200" algn="l"/>
              </a:tabLst>
            </a:pPr>
            <a:r>
              <a:rPr lang="en-US" dirty="0"/>
              <a:t>10/23	Travels of Paul	Acts 13-28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576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3C77C-2164-14B7-1101-43C076B54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Repeated events in Acts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ED9C50-F2EE-9735-3B01-14A85E2DE4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Saul’s Conversion</a:t>
            </a:r>
          </a:p>
          <a:p>
            <a:pPr lvl="1"/>
            <a:r>
              <a:rPr lang="en-US" dirty="0"/>
              <a:t>Acts 9</a:t>
            </a:r>
          </a:p>
          <a:p>
            <a:pPr lvl="1"/>
            <a:r>
              <a:rPr lang="en-US" dirty="0"/>
              <a:t>Acts 22</a:t>
            </a:r>
          </a:p>
          <a:p>
            <a:pPr lvl="1"/>
            <a:r>
              <a:rPr lang="en-US" dirty="0"/>
              <a:t>Acts 26</a:t>
            </a:r>
          </a:p>
          <a:p>
            <a:r>
              <a:rPr lang="en-US" dirty="0"/>
              <a:t>Cornelius’s Conversion</a:t>
            </a:r>
          </a:p>
          <a:p>
            <a:pPr lvl="1"/>
            <a:r>
              <a:rPr lang="en-US" dirty="0"/>
              <a:t>Acts 10</a:t>
            </a:r>
          </a:p>
          <a:p>
            <a:pPr lvl="1"/>
            <a:r>
              <a:rPr lang="en-US" dirty="0"/>
              <a:t>Acts 11</a:t>
            </a:r>
          </a:p>
          <a:p>
            <a:pPr lvl="1"/>
            <a:r>
              <a:rPr lang="en-US" dirty="0"/>
              <a:t>Acts 15</a:t>
            </a:r>
          </a:p>
        </p:txBody>
      </p:sp>
    </p:spTree>
    <p:extLst>
      <p:ext uri="{BB962C8B-B14F-4D97-AF65-F5344CB8AC3E}">
        <p14:creationId xmlns:p14="http://schemas.microsoft.com/office/powerpoint/2010/main" val="391209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40006-E98D-69F3-0F18-BC94210F0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Sermons in Acts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7CC9E5-1B16-74BD-464A-669982BDBA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Acts 2:14-36 Peter’s sermon at Pentecost</a:t>
            </a:r>
          </a:p>
          <a:p>
            <a:r>
              <a:rPr lang="en-US" dirty="0"/>
              <a:t>Acts 3-4 Peter’s preaching (as a result of the healing of the lame man)</a:t>
            </a:r>
          </a:p>
          <a:p>
            <a:r>
              <a:rPr lang="en-US" dirty="0"/>
              <a:t>Acts 7 Stephen’s sermon, </a:t>
            </a:r>
          </a:p>
          <a:p>
            <a:r>
              <a:rPr lang="en-US" dirty="0"/>
              <a:t>Acts 10 Peter’s gospel message at the home of Cornelius</a:t>
            </a:r>
          </a:p>
          <a:p>
            <a:r>
              <a:rPr lang="en-US" dirty="0"/>
              <a:t>Acts 13:13-41 Paul’s sermon at (Pisidian) Antioch</a:t>
            </a:r>
          </a:p>
          <a:p>
            <a:r>
              <a:rPr lang="en-US" dirty="0"/>
              <a:t>Acts 17:16-31 Paul’s preaching at Athens</a:t>
            </a:r>
          </a:p>
          <a:p>
            <a:r>
              <a:rPr lang="en-US" dirty="0"/>
              <a:t>Acts 20:17-34 Paul’s message to the Ephesian elders</a:t>
            </a:r>
          </a:p>
          <a:p>
            <a:r>
              <a:rPr lang="en-US" dirty="0"/>
              <a:t>Acts 26 Paul’s appeal to Agrippa</a:t>
            </a:r>
          </a:p>
        </p:txBody>
      </p:sp>
    </p:spTree>
    <p:extLst>
      <p:ext uri="{BB962C8B-B14F-4D97-AF65-F5344CB8AC3E}">
        <p14:creationId xmlns:p14="http://schemas.microsoft.com/office/powerpoint/2010/main" val="3709360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ntroduction to Acts of the Apostles">
            <a:extLst>
              <a:ext uri="{FF2B5EF4-FFF2-40B4-BE49-F238E27FC236}">
                <a16:creationId xmlns:a16="http://schemas.microsoft.com/office/drawing/2014/main" id="{F75DEC4B-3546-DE76-A936-B178D888C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0" y="8626"/>
            <a:ext cx="8832300" cy="513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123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ntroduction to Acts of the Apostles">
            <a:extLst>
              <a:ext uri="{FF2B5EF4-FFF2-40B4-BE49-F238E27FC236}">
                <a16:creationId xmlns:a16="http://schemas.microsoft.com/office/drawing/2014/main" id="{F75DEC4B-3546-DE76-A936-B178D888C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0" y="8626"/>
            <a:ext cx="8832300" cy="513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7A5CE2-0E00-C6FF-AE53-775C00948A7C}"/>
              </a:ext>
            </a:extLst>
          </p:cNvPr>
          <p:cNvSpPr txBox="1"/>
          <p:nvPr/>
        </p:nvSpPr>
        <p:spPr>
          <a:xfrm>
            <a:off x="4911090" y="874812"/>
            <a:ext cx="12839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Acts 16:10-17</a:t>
            </a:r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7FE4D54B-1A3E-7EFF-22EB-0223ACC46D33}"/>
              </a:ext>
            </a:extLst>
          </p:cNvPr>
          <p:cNvCxnSpPr>
            <a:cxnSpLocks/>
          </p:cNvCxnSpPr>
          <p:nvPr/>
        </p:nvCxnSpPr>
        <p:spPr>
          <a:xfrm rot="10800000">
            <a:off x="4434840" y="952500"/>
            <a:ext cx="617220" cy="358140"/>
          </a:xfrm>
          <a:prstGeom prst="curvedConnector3">
            <a:avLst>
              <a:gd name="adj1" fmla="val 8025"/>
            </a:avLst>
          </a:prstGeom>
          <a:ln w="3492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836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ntroduction to Acts of the Apostles">
            <a:extLst>
              <a:ext uri="{FF2B5EF4-FFF2-40B4-BE49-F238E27FC236}">
                <a16:creationId xmlns:a16="http://schemas.microsoft.com/office/drawing/2014/main" id="{F75DEC4B-3546-DE76-A936-B178D888C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0" y="8626"/>
            <a:ext cx="8832300" cy="513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7A5CE2-0E00-C6FF-AE53-775C00948A7C}"/>
              </a:ext>
            </a:extLst>
          </p:cNvPr>
          <p:cNvSpPr txBox="1"/>
          <p:nvPr/>
        </p:nvSpPr>
        <p:spPr>
          <a:xfrm>
            <a:off x="4911090" y="874812"/>
            <a:ext cx="12839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Acts 16:10-17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07F13E-30E1-F4F8-5AC8-A64F23E4AE7A}"/>
              </a:ext>
            </a:extLst>
          </p:cNvPr>
          <p:cNvSpPr txBox="1"/>
          <p:nvPr/>
        </p:nvSpPr>
        <p:spPr>
          <a:xfrm rot="4475821">
            <a:off x="4758690" y="1648095"/>
            <a:ext cx="12001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Acts 20:5-15 </a:t>
            </a:r>
          </a:p>
        </p:txBody>
      </p:sp>
      <p:cxnSp>
        <p:nvCxnSpPr>
          <p:cNvPr id="2" name="Connector: Curved 1">
            <a:extLst>
              <a:ext uri="{FF2B5EF4-FFF2-40B4-BE49-F238E27FC236}">
                <a16:creationId xmlns:a16="http://schemas.microsoft.com/office/drawing/2014/main" id="{92ADC20C-7111-A185-CFCC-B7C659CA9615}"/>
              </a:ext>
            </a:extLst>
          </p:cNvPr>
          <p:cNvCxnSpPr>
            <a:cxnSpLocks/>
          </p:cNvCxnSpPr>
          <p:nvPr/>
        </p:nvCxnSpPr>
        <p:spPr>
          <a:xfrm rot="10800000">
            <a:off x="4434840" y="952500"/>
            <a:ext cx="617220" cy="358140"/>
          </a:xfrm>
          <a:prstGeom prst="curvedConnector3">
            <a:avLst>
              <a:gd name="adj1" fmla="val 8025"/>
            </a:avLst>
          </a:prstGeom>
          <a:ln w="3492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" name="Connector: Curved 2">
            <a:extLst>
              <a:ext uri="{FF2B5EF4-FFF2-40B4-BE49-F238E27FC236}">
                <a16:creationId xmlns:a16="http://schemas.microsoft.com/office/drawing/2014/main" id="{F9A61D57-ECC2-2D49-089F-9B7C7E9009AC}"/>
              </a:ext>
            </a:extLst>
          </p:cNvPr>
          <p:cNvCxnSpPr>
            <a:cxnSpLocks/>
          </p:cNvCxnSpPr>
          <p:nvPr/>
        </p:nvCxnSpPr>
        <p:spPr>
          <a:xfrm rot="16200000" flipH="1">
            <a:off x="4967344" y="1829700"/>
            <a:ext cx="711723" cy="389886"/>
          </a:xfrm>
          <a:prstGeom prst="curvedConnector3">
            <a:avLst>
              <a:gd name="adj1" fmla="val 82093"/>
            </a:avLst>
          </a:prstGeom>
          <a:ln w="3492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707D559D-439B-D542-DB87-A15A926F3FC8}"/>
              </a:ext>
            </a:extLst>
          </p:cNvPr>
          <p:cNvCxnSpPr>
            <a:cxnSpLocks/>
          </p:cNvCxnSpPr>
          <p:nvPr/>
        </p:nvCxnSpPr>
        <p:spPr>
          <a:xfrm>
            <a:off x="4373880" y="952500"/>
            <a:ext cx="754380" cy="716280"/>
          </a:xfrm>
          <a:prstGeom prst="curvedConnector3">
            <a:avLst>
              <a:gd name="adj1" fmla="val 75253"/>
            </a:avLst>
          </a:prstGeom>
          <a:ln w="3492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023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ntroduction to Acts of the Apostles">
            <a:extLst>
              <a:ext uri="{FF2B5EF4-FFF2-40B4-BE49-F238E27FC236}">
                <a16:creationId xmlns:a16="http://schemas.microsoft.com/office/drawing/2014/main" id="{F75DEC4B-3546-DE76-A936-B178D888C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0" y="8626"/>
            <a:ext cx="8832300" cy="513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7A5CE2-0E00-C6FF-AE53-775C00948A7C}"/>
              </a:ext>
            </a:extLst>
          </p:cNvPr>
          <p:cNvSpPr txBox="1"/>
          <p:nvPr/>
        </p:nvSpPr>
        <p:spPr>
          <a:xfrm>
            <a:off x="4911090" y="874812"/>
            <a:ext cx="12839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Acts 16:10-17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07F13E-30E1-F4F8-5AC8-A64F23E4AE7A}"/>
              </a:ext>
            </a:extLst>
          </p:cNvPr>
          <p:cNvSpPr txBox="1"/>
          <p:nvPr/>
        </p:nvSpPr>
        <p:spPr>
          <a:xfrm rot="4475821">
            <a:off x="4758690" y="1648095"/>
            <a:ext cx="12001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Acts 20:5-15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7588CB-77C0-71D3-9BAC-0AEF93299BD6}"/>
              </a:ext>
            </a:extLst>
          </p:cNvPr>
          <p:cNvSpPr txBox="1"/>
          <p:nvPr/>
        </p:nvSpPr>
        <p:spPr>
          <a:xfrm rot="1783779">
            <a:off x="6358890" y="3127494"/>
            <a:ext cx="11849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Acts 21:1-18</a:t>
            </a:r>
          </a:p>
        </p:txBody>
      </p:sp>
      <p:cxnSp>
        <p:nvCxnSpPr>
          <p:cNvPr id="2" name="Connector: Curved 1">
            <a:extLst>
              <a:ext uri="{FF2B5EF4-FFF2-40B4-BE49-F238E27FC236}">
                <a16:creationId xmlns:a16="http://schemas.microsoft.com/office/drawing/2014/main" id="{CA6223A5-E97F-0452-9E3C-FC731F3B7B42}"/>
              </a:ext>
            </a:extLst>
          </p:cNvPr>
          <p:cNvCxnSpPr>
            <a:cxnSpLocks/>
          </p:cNvCxnSpPr>
          <p:nvPr/>
        </p:nvCxnSpPr>
        <p:spPr>
          <a:xfrm rot="10800000">
            <a:off x="4434840" y="952500"/>
            <a:ext cx="617220" cy="358140"/>
          </a:xfrm>
          <a:prstGeom prst="curvedConnector3">
            <a:avLst>
              <a:gd name="adj1" fmla="val 8025"/>
            </a:avLst>
          </a:prstGeom>
          <a:ln w="3492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" name="Connector: Curved 2">
            <a:extLst>
              <a:ext uri="{FF2B5EF4-FFF2-40B4-BE49-F238E27FC236}">
                <a16:creationId xmlns:a16="http://schemas.microsoft.com/office/drawing/2014/main" id="{70DE375E-583F-F63B-2C65-4E60D6F89B5F}"/>
              </a:ext>
            </a:extLst>
          </p:cNvPr>
          <p:cNvCxnSpPr>
            <a:cxnSpLocks/>
          </p:cNvCxnSpPr>
          <p:nvPr/>
        </p:nvCxnSpPr>
        <p:spPr>
          <a:xfrm rot="16200000" flipH="1">
            <a:off x="4967344" y="1829700"/>
            <a:ext cx="711723" cy="389886"/>
          </a:xfrm>
          <a:prstGeom prst="curvedConnector3">
            <a:avLst>
              <a:gd name="adj1" fmla="val 82093"/>
            </a:avLst>
          </a:prstGeom>
          <a:ln w="3492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4D5D95E0-F3F8-CF60-FF11-1765BC9F11CC}"/>
              </a:ext>
            </a:extLst>
          </p:cNvPr>
          <p:cNvCxnSpPr>
            <a:cxnSpLocks/>
          </p:cNvCxnSpPr>
          <p:nvPr/>
        </p:nvCxnSpPr>
        <p:spPr>
          <a:xfrm>
            <a:off x="4373880" y="952500"/>
            <a:ext cx="754380" cy="716280"/>
          </a:xfrm>
          <a:prstGeom prst="curvedConnector3">
            <a:avLst>
              <a:gd name="adj1" fmla="val 75253"/>
            </a:avLst>
          </a:prstGeom>
          <a:ln w="3492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1D491B62-1FD7-AE59-7160-D4B28F240753}"/>
              </a:ext>
            </a:extLst>
          </p:cNvPr>
          <p:cNvCxnSpPr>
            <a:cxnSpLocks/>
          </p:cNvCxnSpPr>
          <p:nvPr/>
        </p:nvCxnSpPr>
        <p:spPr>
          <a:xfrm>
            <a:off x="7429500" y="3437275"/>
            <a:ext cx="844429" cy="797495"/>
          </a:xfrm>
          <a:prstGeom prst="curvedConnector3">
            <a:avLst>
              <a:gd name="adj1" fmla="val 86998"/>
            </a:avLst>
          </a:prstGeom>
          <a:ln w="3492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0103B14E-544F-514F-FE72-E97E12FD546C}"/>
              </a:ext>
            </a:extLst>
          </p:cNvPr>
          <p:cNvCxnSpPr>
            <a:cxnSpLocks/>
          </p:cNvCxnSpPr>
          <p:nvPr/>
        </p:nvCxnSpPr>
        <p:spPr>
          <a:xfrm rot="16200000" flipH="1">
            <a:off x="5665356" y="2214572"/>
            <a:ext cx="382493" cy="676912"/>
          </a:xfrm>
          <a:prstGeom prst="curvedConnector2">
            <a:avLst/>
          </a:prstGeom>
          <a:ln w="3492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57101EC-625C-E5AB-3775-79C1CA907B71}"/>
              </a:ext>
            </a:extLst>
          </p:cNvPr>
          <p:cNvCxnSpPr/>
          <p:nvPr/>
        </p:nvCxnSpPr>
        <p:spPr>
          <a:xfrm>
            <a:off x="6195059" y="2744275"/>
            <a:ext cx="1234441" cy="693000"/>
          </a:xfrm>
          <a:prstGeom prst="line">
            <a:avLst/>
          </a:pr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412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ntroduction to Acts of the Apostles">
            <a:extLst>
              <a:ext uri="{FF2B5EF4-FFF2-40B4-BE49-F238E27FC236}">
                <a16:creationId xmlns:a16="http://schemas.microsoft.com/office/drawing/2014/main" id="{F75DEC4B-3546-DE76-A936-B178D888C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0" y="8626"/>
            <a:ext cx="8832300" cy="513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7A5CE2-0E00-C6FF-AE53-775C00948A7C}"/>
              </a:ext>
            </a:extLst>
          </p:cNvPr>
          <p:cNvSpPr txBox="1"/>
          <p:nvPr/>
        </p:nvSpPr>
        <p:spPr>
          <a:xfrm>
            <a:off x="4911090" y="874812"/>
            <a:ext cx="12839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Acts 16:10-17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07F13E-30E1-F4F8-5AC8-A64F23E4AE7A}"/>
              </a:ext>
            </a:extLst>
          </p:cNvPr>
          <p:cNvSpPr txBox="1"/>
          <p:nvPr/>
        </p:nvSpPr>
        <p:spPr>
          <a:xfrm rot="4475821">
            <a:off x="4758690" y="1648095"/>
            <a:ext cx="12001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Acts 20:5-15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0B8D8A-D6F8-818A-820E-5886629AB2F2}"/>
              </a:ext>
            </a:extLst>
          </p:cNvPr>
          <p:cNvSpPr txBox="1"/>
          <p:nvPr/>
        </p:nvSpPr>
        <p:spPr>
          <a:xfrm>
            <a:off x="1987334" y="3043534"/>
            <a:ext cx="15160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>
                <a:solidFill>
                  <a:schemeClr val="accent6"/>
                </a:solidFill>
              </a:rPr>
              <a:t>Acts 27:1–28:16</a:t>
            </a:r>
          </a:p>
        </p:txBody>
      </p:sp>
      <p:cxnSp>
        <p:nvCxnSpPr>
          <p:cNvPr id="2" name="Connector: Curved 1">
            <a:extLst>
              <a:ext uri="{FF2B5EF4-FFF2-40B4-BE49-F238E27FC236}">
                <a16:creationId xmlns:a16="http://schemas.microsoft.com/office/drawing/2014/main" id="{364BB047-125A-F344-B907-FD5330501061}"/>
              </a:ext>
            </a:extLst>
          </p:cNvPr>
          <p:cNvCxnSpPr>
            <a:cxnSpLocks/>
          </p:cNvCxnSpPr>
          <p:nvPr/>
        </p:nvCxnSpPr>
        <p:spPr>
          <a:xfrm rot="10800000">
            <a:off x="4434840" y="952500"/>
            <a:ext cx="617220" cy="358140"/>
          </a:xfrm>
          <a:prstGeom prst="curvedConnector3">
            <a:avLst>
              <a:gd name="adj1" fmla="val 8025"/>
            </a:avLst>
          </a:prstGeom>
          <a:ln w="3492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" name="Connector: Curved 2">
            <a:extLst>
              <a:ext uri="{FF2B5EF4-FFF2-40B4-BE49-F238E27FC236}">
                <a16:creationId xmlns:a16="http://schemas.microsoft.com/office/drawing/2014/main" id="{3C50A17B-EF45-0C9D-D6CF-09B4CABAFF58}"/>
              </a:ext>
            </a:extLst>
          </p:cNvPr>
          <p:cNvCxnSpPr>
            <a:cxnSpLocks/>
            <a:endCxn id="9" idx="3"/>
          </p:cNvCxnSpPr>
          <p:nvPr/>
        </p:nvCxnSpPr>
        <p:spPr>
          <a:xfrm rot="16200000" flipH="1">
            <a:off x="4967344" y="1829700"/>
            <a:ext cx="711723" cy="389886"/>
          </a:xfrm>
          <a:prstGeom prst="curvedConnector3">
            <a:avLst>
              <a:gd name="adj1" fmla="val 82093"/>
            </a:avLst>
          </a:prstGeom>
          <a:ln w="3492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FF78A401-5CB5-F7C4-B8AE-6D05B4B26E03}"/>
              </a:ext>
            </a:extLst>
          </p:cNvPr>
          <p:cNvCxnSpPr>
            <a:cxnSpLocks/>
          </p:cNvCxnSpPr>
          <p:nvPr/>
        </p:nvCxnSpPr>
        <p:spPr>
          <a:xfrm>
            <a:off x="4373880" y="952500"/>
            <a:ext cx="754380" cy="716280"/>
          </a:xfrm>
          <a:prstGeom prst="curvedConnector3">
            <a:avLst>
              <a:gd name="adj1" fmla="val 75253"/>
            </a:avLst>
          </a:prstGeom>
          <a:ln w="3492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AEA2A6D-C8A2-850B-F011-3EF3EAD1BF4F}"/>
              </a:ext>
            </a:extLst>
          </p:cNvPr>
          <p:cNvSpPr txBox="1"/>
          <p:nvPr/>
        </p:nvSpPr>
        <p:spPr>
          <a:xfrm rot="1783779">
            <a:off x="6358890" y="3127494"/>
            <a:ext cx="11849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Acts 21:1-18</a:t>
            </a:r>
          </a:p>
        </p:txBody>
      </p: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CCCE82C5-F0A0-4C1A-1318-7BC96FFB16F7}"/>
              </a:ext>
            </a:extLst>
          </p:cNvPr>
          <p:cNvCxnSpPr>
            <a:cxnSpLocks/>
          </p:cNvCxnSpPr>
          <p:nvPr/>
        </p:nvCxnSpPr>
        <p:spPr>
          <a:xfrm>
            <a:off x="7429500" y="3437275"/>
            <a:ext cx="844429" cy="797495"/>
          </a:xfrm>
          <a:prstGeom prst="curvedConnector3">
            <a:avLst>
              <a:gd name="adj1" fmla="val 86998"/>
            </a:avLst>
          </a:prstGeom>
          <a:ln w="3492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4A959982-1E10-91CC-FCEF-B7FCB4ECD573}"/>
              </a:ext>
            </a:extLst>
          </p:cNvPr>
          <p:cNvCxnSpPr>
            <a:cxnSpLocks/>
          </p:cNvCxnSpPr>
          <p:nvPr/>
        </p:nvCxnSpPr>
        <p:spPr>
          <a:xfrm rot="16200000" flipH="1">
            <a:off x="5665356" y="2214572"/>
            <a:ext cx="382493" cy="676912"/>
          </a:xfrm>
          <a:prstGeom prst="curvedConnector2">
            <a:avLst/>
          </a:prstGeom>
          <a:ln w="3492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7120293-C5D4-A1C9-4BD4-4D5516747BE9}"/>
              </a:ext>
            </a:extLst>
          </p:cNvPr>
          <p:cNvCxnSpPr/>
          <p:nvPr/>
        </p:nvCxnSpPr>
        <p:spPr>
          <a:xfrm>
            <a:off x="6195059" y="2744275"/>
            <a:ext cx="1234441" cy="693000"/>
          </a:xfrm>
          <a:prstGeom prst="line">
            <a:avLst/>
          </a:pr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B6CCCDD-60C7-A1DE-B66A-06428E24AFA4}"/>
              </a:ext>
            </a:extLst>
          </p:cNvPr>
          <p:cNvCxnSpPr>
            <a:cxnSpLocks/>
          </p:cNvCxnSpPr>
          <p:nvPr/>
        </p:nvCxnSpPr>
        <p:spPr>
          <a:xfrm>
            <a:off x="7970520" y="2674620"/>
            <a:ext cx="175260" cy="1325880"/>
          </a:xfrm>
          <a:prstGeom prst="line">
            <a:avLst/>
          </a:pr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3A0564F-28BD-8128-07DF-BA1260A203BF}"/>
              </a:ext>
            </a:extLst>
          </p:cNvPr>
          <p:cNvCxnSpPr>
            <a:cxnSpLocks/>
          </p:cNvCxnSpPr>
          <p:nvPr/>
        </p:nvCxnSpPr>
        <p:spPr>
          <a:xfrm flipH="1">
            <a:off x="5553075" y="2674620"/>
            <a:ext cx="2417445" cy="69655"/>
          </a:xfrm>
          <a:prstGeom prst="line">
            <a:avLst/>
          </a:pr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576FF3B-0B0F-B0D3-E9BC-F685BB5DDE6D}"/>
              </a:ext>
            </a:extLst>
          </p:cNvPr>
          <p:cNvCxnSpPr>
            <a:cxnSpLocks/>
          </p:cNvCxnSpPr>
          <p:nvPr/>
        </p:nvCxnSpPr>
        <p:spPr>
          <a:xfrm flipH="1">
            <a:off x="5178988" y="2772090"/>
            <a:ext cx="369637" cy="774856"/>
          </a:xfrm>
          <a:prstGeom prst="line">
            <a:avLst/>
          </a:pr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7306C10-4120-345D-4D6E-EE7DF952F514}"/>
              </a:ext>
            </a:extLst>
          </p:cNvPr>
          <p:cNvCxnSpPr>
            <a:cxnSpLocks/>
          </p:cNvCxnSpPr>
          <p:nvPr/>
        </p:nvCxnSpPr>
        <p:spPr>
          <a:xfrm flipH="1">
            <a:off x="3406140" y="3546946"/>
            <a:ext cx="1790699" cy="151388"/>
          </a:xfrm>
          <a:prstGeom prst="line">
            <a:avLst/>
          </a:pr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7423371-02F6-CED2-4149-5E82E5E11378}"/>
              </a:ext>
            </a:extLst>
          </p:cNvPr>
          <p:cNvCxnSpPr>
            <a:cxnSpLocks/>
          </p:cNvCxnSpPr>
          <p:nvPr/>
        </p:nvCxnSpPr>
        <p:spPr>
          <a:xfrm>
            <a:off x="998220" y="3281382"/>
            <a:ext cx="2405307" cy="416952"/>
          </a:xfrm>
          <a:prstGeom prst="line">
            <a:avLst/>
          </a:pr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C16317F-A01E-D9CE-9103-EEB965058B2D}"/>
              </a:ext>
            </a:extLst>
          </p:cNvPr>
          <p:cNvCxnSpPr>
            <a:cxnSpLocks/>
          </p:cNvCxnSpPr>
          <p:nvPr/>
        </p:nvCxnSpPr>
        <p:spPr>
          <a:xfrm flipH="1">
            <a:off x="1011974" y="1943100"/>
            <a:ext cx="481764" cy="1338282"/>
          </a:xfrm>
          <a:prstGeom prst="line">
            <a:avLst/>
          </a:pr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0CD13D8-6F79-7172-E054-56FAD2115B1C}"/>
              </a:ext>
            </a:extLst>
          </p:cNvPr>
          <p:cNvCxnSpPr>
            <a:cxnSpLocks/>
          </p:cNvCxnSpPr>
          <p:nvPr/>
        </p:nvCxnSpPr>
        <p:spPr>
          <a:xfrm>
            <a:off x="483424" y="609600"/>
            <a:ext cx="1017660" cy="1333500"/>
          </a:xfrm>
          <a:prstGeom prst="line">
            <a:avLst/>
          </a:pr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16582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2396</TotalTime>
  <Words>818</Words>
  <Application>Microsoft Office PowerPoint</Application>
  <PresentationFormat>On-screen Show (16:9)</PresentationFormat>
  <Paragraphs>165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Arial</vt:lpstr>
      <vt:lpstr>Simple Light</vt:lpstr>
      <vt:lpstr>New Testament Survey I: Gospels and Acts</vt:lpstr>
      <vt:lpstr>New Testament Survey I: Gospels and Acts</vt:lpstr>
      <vt:lpstr>Repeated events in Acts</vt:lpstr>
      <vt:lpstr>Sermons in Acts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1st Mission</vt:lpstr>
      <vt:lpstr>2nd Mission</vt:lpstr>
      <vt:lpstr>3rd Mission</vt:lpstr>
      <vt:lpstr>To Rome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Schubert, Keith</cp:lastModifiedBy>
  <cp:revision>17</cp:revision>
  <dcterms:modified xsi:type="dcterms:W3CDTF">2024-10-24T13:14:23Z</dcterms:modified>
</cp:coreProperties>
</file>