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5" r:id="rId5"/>
    <p:sldId id="266" r:id="rId6"/>
    <p:sldId id="274" r:id="rId7"/>
    <p:sldId id="278" r:id="rId8"/>
    <p:sldId id="268" r:id="rId9"/>
    <p:sldId id="275" r:id="rId10"/>
    <p:sldId id="27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4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7B147-6E14-94F5-1262-39B2214E2B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940EEA-25C7-14F5-844E-2306CFBD6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79E0F-417A-A923-651C-34A9F0FAB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B4856-9379-FE50-5923-900FF04C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7396F-ED40-88E0-12F4-196897983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92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56CD0-97FB-916E-9728-A8E3B6DA9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372CED-17DA-BA55-B504-DBF7504A46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46ECD-8493-79FB-C1E0-5929CC9B3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1D3F8-0166-53D9-426B-D19D88B1E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940DD-2D35-BC02-EB21-8AD7F6207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9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3A7265-B4F0-05D8-260C-F08E198E51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54CF39-37A0-79BB-F8E0-1D4B362A1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2B7D9-FE2E-E849-9058-BC8D88B0A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CBBAD-AC34-09BE-F3D5-847CBBA01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A8ECA-2AB7-2EA4-5DD9-F4CB4B99F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06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D0480-BCD7-CBCD-5307-B6F1FEFFD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C7693-B482-EF48-61EA-66F9C4FC0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D769B-8211-AE65-2518-2A2A73F9C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79E1E-F939-AEE7-DC7C-740A501E5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22F2F-DD7D-8454-F17A-10A8728FC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08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CF39A-49E5-DB7D-F908-A6F623224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EA690F-B0FA-7018-2B29-336FF72F5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B2F17-B152-F335-4DA0-814219F68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20E20-810F-7C56-16DB-AF5B748E9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A30A4-C08F-05CF-70F5-B3EE7C18C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41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54C19-8B0F-7F5C-C92C-676B9BAA3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51279-1A46-58B2-4DCA-707B8B0BFE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964C49-BA70-406D-8F69-DF12264FA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E1782F-F49F-16EE-D1F9-8D7223096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C3CB77-B5D1-DE1B-EC2F-AA4F6EBD6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BB1F6F-965C-9133-F8BF-D070442EE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52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F27E9-2FB6-5667-C40C-02BA629D4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610C5-61A2-2838-A91C-7BE15713C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D6755D-BE1D-09A1-C2AD-1D717E1304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B7970A-22EF-43A4-4B59-14EE05AE86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B5FA12-7857-331D-C694-BE27674C6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F4D7BA-B70D-3A6E-0894-44EDD4F48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D03632-7614-D1F7-6B50-50E3B94DE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12C77B-F86F-D89C-FD65-8DB3EE59F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65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E659B-5AA8-A9E2-9DF4-9AEE903FB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5BD29F-E6B4-872E-D16B-582B34896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49E233-0812-5B28-D2BD-94EA4168A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4D5FE9-7C02-C9F9-83EB-2DCD05120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89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8BA62E-C899-C095-1D8A-5640E8B1E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60EC2C-7AFC-5F0C-0643-8D5A905CB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3D1CC-F047-7D63-73DD-194D2FD0D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65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D6310-636C-7DBC-BB70-89E39EEBD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5604B-1C07-2819-AB41-DCA1BD725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C1CF12-E96F-9042-D784-86B8B7867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5EED85-A338-478A-99D3-F05660FA8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FE766-EC89-5C0C-FD03-74675FA6F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1FA99E-86C5-4705-9F89-EAA3E97B5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28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5983C-BAE8-AD40-49FC-340452A63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FE63D3-1628-40EB-C0D2-D0382B8E76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1993CE-3F21-44DE-4CE4-FC06787821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0D72C9-8575-F2D5-DD91-5CD650FAE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89337-D527-4E31-B3BD-9C05ED1BBBC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EDA66C-522C-6F7C-7C4F-2BA431144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07CF0-9AB6-16C2-013A-A970F9AEE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86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400ED4-BE7C-6F42-8ED5-30CBC6A86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B7A07-559D-65BD-FA73-BF58B8C4B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053C9-C2B5-3BAA-EB60-4465F8C5AF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D89337-D527-4E31-B3BD-9C05ED1BBBC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5B8C7-36EF-AEFC-FBA7-6701C5B5E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BCAA-F0C9-1ABF-49F5-8E694D89F0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029710-548E-4487-A1F4-CDBCEE0F1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46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DCECD-DD3F-5D43-8B7B-0F7E4E6167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NT Survey:</a:t>
            </a:r>
            <a:br>
              <a:rPr lang="en-US"/>
            </a:br>
            <a:r>
              <a:rPr lang="en-US"/>
              <a:t>Pauline Epistles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AC387A-3CF4-D59D-58A5-F77A17033C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Dr. Keith Schubert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741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6879929-A938-6521-78BF-ABBC380EF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0"/>
            <a:ext cx="10790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131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F49E0-46B5-79C6-EAAD-A59FB1F13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D9F1413-8E64-0736-B562-18762F9060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1752935"/>
              </p:ext>
            </p:extLst>
          </p:nvPr>
        </p:nvGraphicFramePr>
        <p:xfrm>
          <a:off x="838200" y="1825625"/>
          <a:ext cx="10515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7246">
                  <a:extLst>
                    <a:ext uri="{9D8B030D-6E8A-4147-A177-3AD203B41FA5}">
                      <a16:colId xmlns:a16="http://schemas.microsoft.com/office/drawing/2014/main" val="183358357"/>
                    </a:ext>
                  </a:extLst>
                </a:gridCol>
                <a:gridCol w="9298354">
                  <a:extLst>
                    <a:ext uri="{9D8B030D-6E8A-4147-A177-3AD203B41FA5}">
                      <a16:colId xmlns:a16="http://schemas.microsoft.com/office/drawing/2014/main" val="478712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Topic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776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Intro, Galatians (48 or 56)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191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1/29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 &amp; II Thessalonians (50-53)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4258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 &amp; II Corinthians (54-56)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55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2/12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Romans (57-58)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5637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2/19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Prison 1: Ephesians, Philemon, Colossians (61-63)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9945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2/26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Prison 2</a:t>
                      </a:r>
                      <a:r>
                        <a:rPr lang="en-US"/>
                        <a:t>: Philippians (</a:t>
                      </a:r>
                      <a:r>
                        <a:rPr lang="en-US" dirty="0"/>
                        <a:t>61-63)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61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Pastorals: I &amp; II Timothy, Titus (67-68)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2829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7973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9E525-84C6-98D7-FACF-66730F675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905000" cy="1325563"/>
          </a:xfrm>
        </p:spPr>
        <p:txBody>
          <a:bodyPr>
            <a:noAutofit/>
          </a:bodyPr>
          <a:lstStyle/>
          <a:p>
            <a:r>
              <a:rPr lang="en-US" sz="9600" dirty="0">
                <a:solidFill>
                  <a:schemeClr val="bg1"/>
                </a:solidFill>
                <a:highlight>
                  <a:srgbClr val="000000"/>
                </a:highlight>
              </a:rPr>
              <a:t>1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B883BB9-CD69-8B5F-A5AA-A479D6D65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D9431-4CA4-910B-0920-4F5BD4F02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506662"/>
            <a:ext cx="2869035" cy="4351338"/>
          </a:xfrm>
        </p:spPr>
        <p:txBody>
          <a:bodyPr/>
          <a:lstStyle/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Acts 13–14</a:t>
            </a:r>
          </a:p>
          <a:p>
            <a:pPr algn="l"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45-47 AD </a:t>
            </a:r>
          </a:p>
          <a:p>
            <a:pPr lvl="1"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2 years</a:t>
            </a:r>
          </a:p>
          <a:p>
            <a:pPr lvl="1" fontAlgn="base"/>
            <a:endParaRPr lang="en-US" b="0" i="0" dirty="0">
              <a:solidFill>
                <a:srgbClr val="333333"/>
              </a:solidFill>
              <a:effectLst/>
              <a:latin typeface="Lato" panose="020F0502020204030203" pitchFamily="34" charset="0"/>
            </a:endParaRPr>
          </a:p>
          <a:p>
            <a:pPr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Acts 15</a:t>
            </a:r>
          </a:p>
          <a:p>
            <a:pPr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50 AD</a:t>
            </a:r>
          </a:p>
          <a:p>
            <a:pPr lvl="1" fontAlgn="base"/>
            <a:r>
              <a:rPr lang="en-US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Je</a:t>
            </a:r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rusalem Council</a:t>
            </a:r>
            <a:endParaRPr lang="en-US" b="0" i="0" dirty="0">
              <a:solidFill>
                <a:srgbClr val="333333"/>
              </a:solidFill>
              <a:effectLst/>
              <a:latin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F89146-5D21-3729-138D-9F34B4B75061}"/>
              </a:ext>
            </a:extLst>
          </p:cNvPr>
          <p:cNvSpPr txBox="1"/>
          <p:nvPr/>
        </p:nvSpPr>
        <p:spPr>
          <a:xfrm>
            <a:off x="11210193" y="2664069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G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FDF5FF4-97B9-FF67-7EBD-6121462155EC}"/>
              </a:ext>
            </a:extLst>
          </p:cNvPr>
          <p:cNvCxnSpPr>
            <a:cxnSpLocks/>
          </p:cNvCxnSpPr>
          <p:nvPr/>
        </p:nvCxnSpPr>
        <p:spPr>
          <a:xfrm flipH="1">
            <a:off x="11210193" y="3121269"/>
            <a:ext cx="105507" cy="2576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Arc 11">
            <a:extLst>
              <a:ext uri="{FF2B5EF4-FFF2-40B4-BE49-F238E27FC236}">
                <a16:creationId xmlns:a16="http://schemas.microsoft.com/office/drawing/2014/main" id="{CFA3D2E6-73CA-F788-FCE6-9361B468331E}"/>
              </a:ext>
            </a:extLst>
          </p:cNvPr>
          <p:cNvSpPr/>
          <p:nvPr/>
        </p:nvSpPr>
        <p:spPr>
          <a:xfrm rot="11073743">
            <a:off x="11058479" y="2877171"/>
            <a:ext cx="833592" cy="2976915"/>
          </a:xfrm>
          <a:prstGeom prst="arc">
            <a:avLst>
              <a:gd name="adj1" fmla="val 16675261"/>
              <a:gd name="adj2" fmla="val 4667564"/>
            </a:avLst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52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AFBC2-B9B2-768D-F6C9-DDCCB9D75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6ED78-937B-D7F7-C8D1-34E231329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CA1CBAC-F180-8896-D6AC-4FD326F7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B9D566D-C6CF-E366-3B78-274449AD2B8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90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>
                <a:solidFill>
                  <a:schemeClr val="bg1"/>
                </a:solidFill>
                <a:highlight>
                  <a:srgbClr val="000000"/>
                </a:highlight>
              </a:rPr>
              <a:t>2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700C01-8240-2AD0-33A1-2F0652008CDC}"/>
              </a:ext>
            </a:extLst>
          </p:cNvPr>
          <p:cNvSpPr txBox="1">
            <a:spLocks/>
          </p:cNvSpPr>
          <p:nvPr/>
        </p:nvSpPr>
        <p:spPr>
          <a:xfrm>
            <a:off x="0" y="2506662"/>
            <a:ext cx="23415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Acts 16:23–18:22</a:t>
            </a:r>
          </a:p>
          <a:p>
            <a:pPr algn="l"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50-54 </a:t>
            </a:r>
          </a:p>
          <a:p>
            <a:pPr lvl="1"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3 years</a:t>
            </a:r>
            <a:endParaRPr lang="en-US" b="0" i="0" dirty="0">
              <a:solidFill>
                <a:srgbClr val="333333"/>
              </a:solidFill>
              <a:effectLst/>
              <a:latin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5B45BF-25CF-C76F-19A2-8BB1E2AB264A}"/>
              </a:ext>
            </a:extLst>
          </p:cNvPr>
          <p:cNvSpPr txBox="1"/>
          <p:nvPr/>
        </p:nvSpPr>
        <p:spPr>
          <a:xfrm>
            <a:off x="3604847" y="213733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1,2 T</a:t>
            </a:r>
          </a:p>
        </p:txBody>
      </p:sp>
    </p:spTree>
    <p:extLst>
      <p:ext uri="{BB962C8B-B14F-4D97-AF65-F5344CB8AC3E}">
        <p14:creationId xmlns:p14="http://schemas.microsoft.com/office/powerpoint/2010/main" val="479965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6589-7548-F4DA-D171-AF0D3E652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4716C-6B4A-BBC1-4FDD-2EF44ED37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6D5802D-A03B-EF16-6AEC-0A23211A0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9141E07-1599-6EA1-4CD0-2A16D4C1960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90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>
                <a:solidFill>
                  <a:schemeClr val="bg1"/>
                </a:solidFill>
                <a:highlight>
                  <a:srgbClr val="000000"/>
                </a:highlight>
              </a:rPr>
              <a:t>3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DA2E907-EC32-3D11-6014-0498496443BF}"/>
              </a:ext>
            </a:extLst>
          </p:cNvPr>
          <p:cNvSpPr txBox="1">
            <a:spLocks/>
          </p:cNvSpPr>
          <p:nvPr/>
        </p:nvSpPr>
        <p:spPr>
          <a:xfrm>
            <a:off x="0" y="2506662"/>
            <a:ext cx="286903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Lato" panose="020F0502020204030203" pitchFamily="34" charset="0"/>
              </a:rPr>
              <a:t>Acts 18:23–20:38</a:t>
            </a:r>
          </a:p>
          <a:p>
            <a:pPr algn="l"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54-58</a:t>
            </a:r>
          </a:p>
          <a:p>
            <a:pPr lvl="1" fontAlgn="base"/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4 years</a:t>
            </a:r>
          </a:p>
          <a:p>
            <a:pPr lvl="1" fontAlgn="base"/>
            <a:endParaRPr lang="en-US" b="0" i="0" dirty="0">
              <a:solidFill>
                <a:srgbClr val="333333"/>
              </a:solidFill>
              <a:effectLst/>
              <a:latin typeface="Lato" panose="020F0502020204030203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95D2AE-E00F-FA7B-465E-BB1A35B92265}"/>
              </a:ext>
            </a:extLst>
          </p:cNvPr>
          <p:cNvSpPr txBox="1"/>
          <p:nvPr/>
        </p:nvSpPr>
        <p:spPr>
          <a:xfrm>
            <a:off x="6096000" y="2422407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1 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26B474-5281-7E89-5769-9ACEDA886AE7}"/>
              </a:ext>
            </a:extLst>
          </p:cNvPr>
          <p:cNvSpPr txBox="1"/>
          <p:nvPr/>
        </p:nvSpPr>
        <p:spPr>
          <a:xfrm>
            <a:off x="3725732" y="365125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2 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4BD368-E6BC-EDB3-0C9B-BB40AF33331A}"/>
              </a:ext>
            </a:extLst>
          </p:cNvPr>
          <p:cNvSpPr txBox="1"/>
          <p:nvPr/>
        </p:nvSpPr>
        <p:spPr>
          <a:xfrm>
            <a:off x="4055310" y="2549923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591445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6C9B6-D165-2A90-C429-B9C65FDFD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6BF83-4C9B-1BB7-AB18-84C9C5A4B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2D5CF4F-0448-B5A3-BA9F-F85D99483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0"/>
            <a:ext cx="9156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3D9B54-E4A6-F55A-43BC-9F83B84DC734}"/>
              </a:ext>
            </a:extLst>
          </p:cNvPr>
          <p:cNvSpPr txBox="1"/>
          <p:nvPr/>
        </p:nvSpPr>
        <p:spPr>
          <a:xfrm>
            <a:off x="1517650" y="1702079"/>
            <a:ext cx="6176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E,P,</a:t>
            </a:r>
          </a:p>
          <a:p>
            <a:r>
              <a:rPr lang="en-US" dirty="0">
                <a:highlight>
                  <a:srgbClr val="FFFF00"/>
                </a:highlight>
              </a:rPr>
              <a:t>C, P</a:t>
            </a:r>
          </a:p>
          <a:p>
            <a:r>
              <a:rPr lang="en-US" dirty="0">
                <a:highlight>
                  <a:srgbClr val="FFFF00"/>
                </a:highlight>
              </a:rPr>
              <a:t>I T, </a:t>
            </a:r>
          </a:p>
          <a:p>
            <a:r>
              <a:rPr lang="en-US" dirty="0">
                <a:highlight>
                  <a:srgbClr val="FFFF00"/>
                </a:highlight>
              </a:rPr>
              <a:t>IIT, T</a:t>
            </a:r>
          </a:p>
        </p:txBody>
      </p:sp>
    </p:spTree>
    <p:extLst>
      <p:ext uri="{BB962C8B-B14F-4D97-AF65-F5344CB8AC3E}">
        <p14:creationId xmlns:p14="http://schemas.microsoft.com/office/powerpoint/2010/main" val="3308750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99EA2-C273-809D-0A61-DE0A25691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C2E17-F516-3A4F-084D-A19E62ADD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2BB2245-FBFC-BFCD-6F08-604A23A3A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718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20853F4-F0F2-053D-E1F7-D557643B5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0"/>
            <a:ext cx="10020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833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F6782-3E0B-161A-4004-6A2208C53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2717D-FB87-83E3-CECD-376B13394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0689CE5-66DD-71C0-7D8D-77F9469E3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49" y="0"/>
            <a:ext cx="10876935" cy="674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8224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4403</TotalTime>
  <Words>120</Words>
  <Application>Microsoft Office PowerPoint</Application>
  <PresentationFormat>Widescreen</PresentationFormat>
  <Paragraphs>43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Lato</vt:lpstr>
      <vt:lpstr>Office Theme</vt:lpstr>
      <vt:lpstr>NT Survey: Pauline Epistles</vt:lpstr>
      <vt:lpstr>PowerPoint Presentation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Schubert, Keith</dc:creator>
  <cp:lastModifiedBy>Schubert, Keith</cp:lastModifiedBy>
  <cp:revision>10</cp:revision>
  <dcterms:created xsi:type="dcterms:W3CDTF">2025-01-22T20:15:17Z</dcterms:created>
  <dcterms:modified xsi:type="dcterms:W3CDTF">2025-02-20T14:34:08Z</dcterms:modified>
</cp:coreProperties>
</file>