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65" r:id="rId5"/>
    <p:sldId id="266" r:id="rId6"/>
    <p:sldId id="274" r:id="rId7"/>
    <p:sldId id="278" r:id="rId8"/>
    <p:sldId id="279" r:id="rId9"/>
    <p:sldId id="280" r:id="rId10"/>
    <p:sldId id="282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1" autoAdjust="0"/>
    <p:restoredTop sz="94660"/>
  </p:normalViewPr>
  <p:slideViewPr>
    <p:cSldViewPr snapToGrid="0">
      <p:cViewPr varScale="1">
        <p:scale>
          <a:sx n="92" d="100"/>
          <a:sy n="92" d="100"/>
        </p:scale>
        <p:origin x="60" y="4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BA0AF-85EF-4D71-B78C-53F4DC5A6F7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80BC6-D6F7-4474-ADCC-05182AD0F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Birthdate is uncertain, some questionable sour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Hebrews 13:23 indicates he was in prison</a:t>
            </a:r>
          </a:p>
          <a:p>
            <a:endParaRPr lang="en-US" b="0" i="0" dirty="0">
              <a:solidFill>
                <a:srgbClr val="1A1A1A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Died as </a:t>
            </a:r>
            <a:r>
              <a:rPr lang="en-US" b="0" i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a martyr</a:t>
            </a:r>
            <a:endParaRPr lang="en-US" b="0" i="0" dirty="0">
              <a:solidFill>
                <a:srgbClr val="1A1A1A"/>
              </a:solidFill>
              <a:effectLst/>
              <a:latin typeface="Georgia" panose="02040502050405020303" pitchFamily="18" charset="0"/>
            </a:endParaRPr>
          </a:p>
          <a:p>
            <a:endParaRPr lang="en-US" b="0" i="0">
              <a:solidFill>
                <a:srgbClr val="1A1A1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80BC6-D6F7-4474-ADCC-05182AD0F9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3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9FB8-6A94-BAEA-9BC4-CEDBECF0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FB1B6-C597-4A4B-7685-9B19E171A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15AB33-F8BC-AD15-D69D-440706973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Birthdate is uncertain, some questionable sour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Hebrews 13:23 indicates he was in prison</a:t>
            </a:r>
          </a:p>
          <a:p>
            <a:endParaRPr lang="en-US" b="0" i="0" dirty="0">
              <a:solidFill>
                <a:srgbClr val="1A1A1A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Died as </a:t>
            </a:r>
            <a:r>
              <a:rPr lang="en-US" b="0" i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a martyr</a:t>
            </a:r>
            <a:endParaRPr lang="en-US" b="0" i="0" dirty="0">
              <a:solidFill>
                <a:srgbClr val="1A1A1A"/>
              </a:solidFill>
              <a:effectLst/>
              <a:latin typeface="Georgia" panose="02040502050405020303" pitchFamily="18" charset="0"/>
            </a:endParaRPr>
          </a:p>
          <a:p>
            <a:endParaRPr lang="en-US" b="0" i="0">
              <a:solidFill>
                <a:srgbClr val="1A1A1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A9AD7-2AC6-7E73-25C6-E9A7BA408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80BC6-D6F7-4474-ADCC-05182AD0F9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7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9C7D-CA32-A27C-58EE-9EAA908E7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08D7-2ED4-5F04-333D-3C6676B0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Titus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50F7C-5CEF-E6DE-0C8B-2A25A94833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Died Gortyn, Crete c. AD 96-107</a:t>
            </a:r>
          </a:p>
          <a:p>
            <a:r>
              <a:rPr lang="en-US" dirty="0"/>
              <a:t>Greek, accompanied Paul to the Jerusalem Council</a:t>
            </a:r>
          </a:p>
          <a:p>
            <a:r>
              <a:rPr lang="en-US" dirty="0"/>
              <a:t>Carried the “severe” letter to Corinth</a:t>
            </a:r>
          </a:p>
          <a:p>
            <a:r>
              <a:rPr lang="en-US" dirty="0"/>
              <a:t>Jerome identified him as the scribe of 2 Corinthians which he carried</a:t>
            </a:r>
          </a:p>
          <a:p>
            <a:r>
              <a:rPr lang="en-US" dirty="0"/>
              <a:t>Paul put him in charge of setting up churches in Crete between imprisonments</a:t>
            </a:r>
          </a:p>
          <a:p>
            <a:r>
              <a:rPr lang="en-US" dirty="0"/>
              <a:t>Paul summoned him to </a:t>
            </a:r>
            <a:r>
              <a:rPr lang="en-US" dirty="0" err="1"/>
              <a:t>Nicapolis</a:t>
            </a:r>
            <a:r>
              <a:rPr lang="en-US" dirty="0"/>
              <a:t> in Titus</a:t>
            </a:r>
          </a:p>
          <a:p>
            <a:r>
              <a:rPr lang="en-US" dirty="0"/>
              <a:t>Sent to </a:t>
            </a:r>
            <a:r>
              <a:rPr lang="en-US" dirty="0" err="1"/>
              <a:t>Dalmation</a:t>
            </a:r>
            <a:r>
              <a:rPr lang="en-US" dirty="0"/>
              <a:t> (per 2 Timothy)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EF08A-50DD-306B-8D7A-E1E33B9180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Not sure of timing:</a:t>
            </a:r>
          </a:p>
          <a:p>
            <a:pPr lvl="1"/>
            <a:r>
              <a:rPr lang="en-US" dirty="0"/>
              <a:t>Between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Timothy?</a:t>
            </a:r>
          </a:p>
          <a:p>
            <a:pPr lvl="1"/>
            <a:r>
              <a:rPr lang="en-US" dirty="0"/>
              <a:t>Before 1</a:t>
            </a:r>
            <a:r>
              <a:rPr lang="en-US" baseline="30000" dirty="0"/>
              <a:t>st</a:t>
            </a:r>
            <a:r>
              <a:rPr lang="en-US" dirty="0"/>
              <a:t> Timothy?</a:t>
            </a:r>
          </a:p>
          <a:p>
            <a:pPr lvl="1"/>
            <a:r>
              <a:rPr lang="en-US" dirty="0"/>
              <a:t>Between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imprisonments?</a:t>
            </a:r>
          </a:p>
          <a:p>
            <a:pPr lvl="1"/>
            <a:r>
              <a:rPr lang="en-US" dirty="0"/>
              <a:t>Probably after 1</a:t>
            </a:r>
            <a:r>
              <a:rPr lang="en-US" baseline="30000" dirty="0"/>
              <a:t>st</a:t>
            </a:r>
            <a:r>
              <a:rPr lang="en-US" dirty="0"/>
              <a:t> imprisonment</a:t>
            </a:r>
          </a:p>
          <a:p>
            <a:pPr lvl="2"/>
            <a:r>
              <a:rPr lang="en-US" dirty="0"/>
              <a:t>63-65</a:t>
            </a:r>
          </a:p>
          <a:p>
            <a:pPr lvl="1"/>
            <a:r>
              <a:rPr lang="en-US" dirty="0"/>
              <a:t>After the possible Spain trip?</a:t>
            </a:r>
          </a:p>
          <a:p>
            <a:pPr lvl="2"/>
            <a:r>
              <a:rPr lang="en-US" dirty="0"/>
              <a:t>66-67</a:t>
            </a:r>
          </a:p>
          <a:p>
            <a:r>
              <a:rPr lang="en-US" dirty="0"/>
              <a:t>Not sure of location</a:t>
            </a:r>
          </a:p>
          <a:p>
            <a:pPr lvl="1"/>
            <a:r>
              <a:rPr lang="en-US" dirty="0"/>
              <a:t>Possibly Macedonia</a:t>
            </a:r>
          </a:p>
          <a:p>
            <a:r>
              <a:rPr lang="en-US" dirty="0"/>
              <a:t>Very similar to 1</a:t>
            </a:r>
            <a:r>
              <a:rPr lang="en-US" baseline="30000" dirty="0"/>
              <a:t>st</a:t>
            </a:r>
            <a:r>
              <a:rPr lang="en-US" dirty="0"/>
              <a:t> Timothy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46DAEC-DA67-97BC-1A97-119490CFD9FC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Epistle to Titus</a:t>
            </a:r>
          </a:p>
        </p:txBody>
      </p:sp>
      <p:pic>
        <p:nvPicPr>
          <p:cNvPr id="1026" name="Picture 2" descr="Fair Havens">
            <a:extLst>
              <a:ext uri="{FF2B5EF4-FFF2-40B4-BE49-F238E27FC236}">
                <a16:creationId xmlns:a16="http://schemas.microsoft.com/office/drawing/2014/main" id="{2194F5F7-0F7E-9820-1A84-E3AF75EC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095875"/>
            <a:ext cx="41910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6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E1EAFE1-B284-07F0-8E90-E49D4AF8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0"/>
            <a:ext cx="1076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991990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Prison 1: Ephesians,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Prison 2: Philippians, Colossians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Acts 15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 AD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Je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rusalem Council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9146-5D21-3729-138D-9F34B4B75061}"/>
              </a:ext>
            </a:extLst>
          </p:cNvPr>
          <p:cNvSpPr txBox="1"/>
          <p:nvPr/>
        </p:nvSpPr>
        <p:spPr>
          <a:xfrm>
            <a:off x="11210193" y="26640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DF5FF4-97B9-FF67-7EBD-6121462155EC}"/>
              </a:ext>
            </a:extLst>
          </p:cNvPr>
          <p:cNvCxnSpPr>
            <a:cxnSpLocks/>
          </p:cNvCxnSpPr>
          <p:nvPr/>
        </p:nvCxnSpPr>
        <p:spPr>
          <a:xfrm flipH="1">
            <a:off x="11210193" y="3121269"/>
            <a:ext cx="105507" cy="25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FA3D2E6-73CA-F788-FCE6-9361B468331E}"/>
              </a:ext>
            </a:extLst>
          </p:cNvPr>
          <p:cNvSpPr/>
          <p:nvPr/>
        </p:nvSpPr>
        <p:spPr>
          <a:xfrm rot="11073743">
            <a:off x="11058479" y="2877171"/>
            <a:ext cx="833592" cy="2976915"/>
          </a:xfrm>
          <a:prstGeom prst="arc">
            <a:avLst>
              <a:gd name="adj1" fmla="val 16675261"/>
              <a:gd name="adj2" fmla="val 4667564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45BF-25CF-C76F-19A2-8BB1E2AB264A}"/>
              </a:ext>
            </a:extLst>
          </p:cNvPr>
          <p:cNvSpPr txBox="1"/>
          <p:nvPr/>
        </p:nvSpPr>
        <p:spPr>
          <a:xfrm>
            <a:off x="3604847" y="213733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1,2 T</a:t>
            </a:r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589-7548-F4DA-D171-AF0D3E65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716C-6B4A-BBC1-4FDD-2EF44ED3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5802D-A03B-EF16-6AEC-0A23211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141E07-1599-6EA1-4CD0-2A16D4C196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A2E907-EC32-3D11-6014-0498496443BF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869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18:23–20:38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54-58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5D2AE-E00F-FA7B-465E-BB1A35B92265}"/>
              </a:ext>
            </a:extLst>
          </p:cNvPr>
          <p:cNvSpPr txBox="1"/>
          <p:nvPr/>
        </p:nvSpPr>
        <p:spPr>
          <a:xfrm>
            <a:off x="6096000" y="242240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6B474-5281-7E89-5769-9ACEDA886AE7}"/>
              </a:ext>
            </a:extLst>
          </p:cNvPr>
          <p:cNvSpPr txBox="1"/>
          <p:nvPr/>
        </p:nvSpPr>
        <p:spPr>
          <a:xfrm>
            <a:off x="3725732" y="36512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BD368-E6BC-EDB3-0C9B-BB40AF33331A}"/>
              </a:ext>
            </a:extLst>
          </p:cNvPr>
          <p:cNvSpPr txBox="1"/>
          <p:nvPr/>
        </p:nvSpPr>
        <p:spPr>
          <a:xfrm>
            <a:off x="4055310" y="254992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59144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C9B6-D165-2A90-C429-B9C65FDF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6BF83-4C9B-1BB7-AB18-84C9C5A4B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D5CF4F-0448-B5A3-BA9F-F85D9948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D9B54-E4A6-F55A-43BC-9F83B84DC734}"/>
              </a:ext>
            </a:extLst>
          </p:cNvPr>
          <p:cNvSpPr txBox="1"/>
          <p:nvPr/>
        </p:nvSpPr>
        <p:spPr>
          <a:xfrm>
            <a:off x="1517650" y="1702079"/>
            <a:ext cx="617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E,P,</a:t>
            </a:r>
          </a:p>
          <a:p>
            <a:r>
              <a:rPr lang="en-US" dirty="0">
                <a:highlight>
                  <a:srgbClr val="FFFF00"/>
                </a:highlight>
              </a:rPr>
              <a:t>C, P</a:t>
            </a:r>
          </a:p>
          <a:p>
            <a:r>
              <a:rPr lang="en-US" dirty="0">
                <a:highlight>
                  <a:srgbClr val="FFFF00"/>
                </a:highlight>
              </a:rPr>
              <a:t>I T, </a:t>
            </a:r>
          </a:p>
          <a:p>
            <a:r>
              <a:rPr lang="en-US" dirty="0">
                <a:highlight>
                  <a:srgbClr val="FFFF00"/>
                </a:highlight>
              </a:rPr>
              <a:t>IIT, T</a:t>
            </a:r>
          </a:p>
        </p:txBody>
      </p:sp>
    </p:spTree>
    <p:extLst>
      <p:ext uri="{BB962C8B-B14F-4D97-AF65-F5344CB8AC3E}">
        <p14:creationId xmlns:p14="http://schemas.microsoft.com/office/powerpoint/2010/main" val="330875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C3B3-411A-BFB3-6ABC-F3869652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US" dirty="0"/>
              <a:t>Timothy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781B2-873C-66F6-3FA6-413D2EECE3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Born Lystra AD 17-30</a:t>
            </a:r>
          </a:p>
          <a:p>
            <a:r>
              <a:rPr lang="en-US" dirty="0"/>
              <a:t>With Paul from c. AD 50</a:t>
            </a:r>
          </a:p>
          <a:p>
            <a:r>
              <a:rPr lang="en-US" dirty="0"/>
              <a:t>At Ephesus by mid 60’s AD</a:t>
            </a:r>
          </a:p>
          <a:p>
            <a:r>
              <a:rPr lang="en-US" dirty="0"/>
              <a:t>Died Ephesus c. AD 97</a:t>
            </a:r>
          </a:p>
          <a:p>
            <a:r>
              <a:rPr lang="en-US" dirty="0"/>
              <a:t>Family (Acts 16, 2Tim 1):</a:t>
            </a:r>
          </a:p>
          <a:p>
            <a:pPr lvl="1"/>
            <a:r>
              <a:rPr lang="en-US" dirty="0"/>
              <a:t>Father: unknown (gentile)</a:t>
            </a:r>
          </a:p>
          <a:p>
            <a:pPr lvl="1"/>
            <a:r>
              <a:rPr lang="en-US" dirty="0"/>
              <a:t>Mother: Eunice (Jewish)</a:t>
            </a:r>
          </a:p>
          <a:p>
            <a:pPr lvl="1"/>
            <a:r>
              <a:rPr lang="en-US" dirty="0"/>
              <a:t>Grandmother: Lois (Jewish)</a:t>
            </a:r>
          </a:p>
          <a:p>
            <a:r>
              <a:rPr lang="en-US" dirty="0"/>
              <a:t>Timid (1 Cor 16, 1+2 Tim)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C4107-F697-56E3-093B-54302FB49C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Written after events of Acts.  </a:t>
            </a:r>
          </a:p>
          <a:p>
            <a:pPr lvl="1"/>
            <a:r>
              <a:rPr lang="en-US" dirty="0"/>
              <a:t>2 Timothy from prison</a:t>
            </a:r>
          </a:p>
          <a:p>
            <a:pPr lvl="1"/>
            <a:r>
              <a:rPr lang="en-US" dirty="0"/>
              <a:t>1 Timothy possibly from 4</a:t>
            </a:r>
            <a:r>
              <a:rPr lang="en-US" baseline="30000" dirty="0"/>
              <a:t>th</a:t>
            </a:r>
            <a:r>
              <a:rPr lang="en-US" dirty="0"/>
              <a:t> missionary journey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8922DB-D648-EADA-07C8-7F4B293F5171}"/>
              </a:ext>
            </a:extLst>
          </p:cNvPr>
          <p:cNvSpPr txBox="1">
            <a:spLocks/>
          </p:cNvSpPr>
          <p:nvPr/>
        </p:nvSpPr>
        <p:spPr>
          <a:xfrm>
            <a:off x="6172200" y="365124"/>
            <a:ext cx="518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1+2 Timothy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B94D6CE-FEE5-BA18-0508-9D70003F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06" y="3376280"/>
            <a:ext cx="4979988" cy="34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18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96B129-AE5F-33CD-A0AE-687E08B8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0"/>
            <a:ext cx="1033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2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D95F12-D144-ACC7-5874-9FA12176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91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5559</TotalTime>
  <Words>348</Words>
  <Application>Microsoft Office PowerPoint</Application>
  <PresentationFormat>Widescreen</PresentationFormat>
  <Paragraphs>89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Georgia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PowerPoint Presentation</vt:lpstr>
      <vt:lpstr>Timothy</vt:lpstr>
      <vt:lpstr>PowerPoint Presentation</vt:lpstr>
      <vt:lpstr>PowerPoint Presentation</vt:lpstr>
      <vt:lpstr>Titus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18</cp:revision>
  <dcterms:created xsi:type="dcterms:W3CDTF">2025-01-22T20:15:17Z</dcterms:created>
  <dcterms:modified xsi:type="dcterms:W3CDTF">2025-03-06T13:56:49Z</dcterms:modified>
</cp:coreProperties>
</file>