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2" r:id="rId4"/>
    <p:sldId id="261" r:id="rId5"/>
    <p:sldId id="263" r:id="rId6"/>
    <p:sldId id="258" r:id="rId7"/>
    <p:sldId id="259"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37" autoAdjust="0"/>
    <p:restoredTop sz="94660"/>
  </p:normalViewPr>
  <p:slideViewPr>
    <p:cSldViewPr snapToGrid="0">
      <p:cViewPr varScale="1">
        <p:scale>
          <a:sx n="87" d="100"/>
          <a:sy n="87" d="100"/>
        </p:scale>
        <p:origin x="375"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F76F61-8764-4D12-88DA-DB1B4DCECA9F}" type="datetimeFigureOut">
              <a:rPr lang="en-US" smtClean="0"/>
              <a:t>3/19/2025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6BCA4A-4721-4FE5-95CD-71B1D980EA79}" type="slidenum">
              <a:rPr lang="en-US" smtClean="0"/>
              <a:t>‹#›</a:t>
            </a:fld>
            <a:endParaRPr lang="en-US"/>
          </a:p>
        </p:txBody>
      </p:sp>
    </p:spTree>
    <p:extLst>
      <p:ext uri="{BB962C8B-B14F-4D97-AF65-F5344CB8AC3E}">
        <p14:creationId xmlns:p14="http://schemas.microsoft.com/office/powerpoint/2010/main" val="4192244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6BCA4A-4721-4FE5-95CD-71B1D980EA79}" type="slidenum">
              <a:rPr lang="en-US" smtClean="0"/>
              <a:t>1</a:t>
            </a:fld>
            <a:endParaRPr lang="en-US"/>
          </a:p>
        </p:txBody>
      </p:sp>
    </p:spTree>
    <p:extLst>
      <p:ext uri="{BB962C8B-B14F-4D97-AF65-F5344CB8AC3E}">
        <p14:creationId xmlns:p14="http://schemas.microsoft.com/office/powerpoint/2010/main" val="4206619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7B147-6E14-94F5-1262-39B2214E2B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F940EEA-25C7-14F5-844E-2306CFBD6F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E79E0F-417A-A923-651C-34A9F0FAB8CB}"/>
              </a:ext>
            </a:extLst>
          </p:cNvPr>
          <p:cNvSpPr>
            <a:spLocks noGrp="1"/>
          </p:cNvSpPr>
          <p:nvPr>
            <p:ph type="dt" sz="half" idx="10"/>
          </p:nvPr>
        </p:nvSpPr>
        <p:spPr/>
        <p:txBody>
          <a:bodyPr/>
          <a:lstStyle/>
          <a:p>
            <a:fld id="{05D89337-D527-4E31-B3BD-9C05ED1BBBC4}" type="datetimeFigureOut">
              <a:rPr lang="en-US" smtClean="0"/>
              <a:t>3/19/2025</a:t>
            </a:fld>
            <a:endParaRPr lang="en-US"/>
          </a:p>
        </p:txBody>
      </p:sp>
      <p:sp>
        <p:nvSpPr>
          <p:cNvPr id="5" name="Footer Placeholder 4">
            <a:extLst>
              <a:ext uri="{FF2B5EF4-FFF2-40B4-BE49-F238E27FC236}">
                <a16:creationId xmlns:a16="http://schemas.microsoft.com/office/drawing/2014/main" id="{18AB4856-9379-FE50-5923-900FF04CF3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F7396F-ED40-88E0-12F4-1968979830EF}"/>
              </a:ext>
            </a:extLst>
          </p:cNvPr>
          <p:cNvSpPr>
            <a:spLocks noGrp="1"/>
          </p:cNvSpPr>
          <p:nvPr>
            <p:ph type="sldNum" sz="quarter" idx="12"/>
          </p:nvPr>
        </p:nvSpPr>
        <p:spPr/>
        <p:txBody>
          <a:bodyPr/>
          <a:lstStyle/>
          <a:p>
            <a:fld id="{13029710-548E-4487-A1F4-CDBCEE0F1158}" type="slidenum">
              <a:rPr lang="en-US" smtClean="0"/>
              <a:t>‹#›</a:t>
            </a:fld>
            <a:endParaRPr lang="en-US"/>
          </a:p>
        </p:txBody>
      </p:sp>
    </p:spTree>
    <p:extLst>
      <p:ext uri="{BB962C8B-B14F-4D97-AF65-F5344CB8AC3E}">
        <p14:creationId xmlns:p14="http://schemas.microsoft.com/office/powerpoint/2010/main" val="3760492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56CD0-97FB-916E-9728-A8E3B6DA9B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372CED-17DA-BA55-B504-DBF7504A46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646ECD-8493-79FB-C1E0-5929CC9B3C34}"/>
              </a:ext>
            </a:extLst>
          </p:cNvPr>
          <p:cNvSpPr>
            <a:spLocks noGrp="1"/>
          </p:cNvSpPr>
          <p:nvPr>
            <p:ph type="dt" sz="half" idx="10"/>
          </p:nvPr>
        </p:nvSpPr>
        <p:spPr/>
        <p:txBody>
          <a:bodyPr/>
          <a:lstStyle/>
          <a:p>
            <a:fld id="{05D89337-D527-4E31-B3BD-9C05ED1BBBC4}" type="datetimeFigureOut">
              <a:rPr lang="en-US" smtClean="0"/>
              <a:t>3/19/2025</a:t>
            </a:fld>
            <a:endParaRPr lang="en-US"/>
          </a:p>
        </p:txBody>
      </p:sp>
      <p:sp>
        <p:nvSpPr>
          <p:cNvPr id="5" name="Footer Placeholder 4">
            <a:extLst>
              <a:ext uri="{FF2B5EF4-FFF2-40B4-BE49-F238E27FC236}">
                <a16:creationId xmlns:a16="http://schemas.microsoft.com/office/drawing/2014/main" id="{B7C1D3F8-0166-53D9-426B-D19D88B1EB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D940DD-2D35-BC02-EB21-8AD7F62073F7}"/>
              </a:ext>
            </a:extLst>
          </p:cNvPr>
          <p:cNvSpPr>
            <a:spLocks noGrp="1"/>
          </p:cNvSpPr>
          <p:nvPr>
            <p:ph type="sldNum" sz="quarter" idx="12"/>
          </p:nvPr>
        </p:nvSpPr>
        <p:spPr/>
        <p:txBody>
          <a:bodyPr/>
          <a:lstStyle/>
          <a:p>
            <a:fld id="{13029710-548E-4487-A1F4-CDBCEE0F1158}" type="slidenum">
              <a:rPr lang="en-US" smtClean="0"/>
              <a:t>‹#›</a:t>
            </a:fld>
            <a:endParaRPr lang="en-US"/>
          </a:p>
        </p:txBody>
      </p:sp>
    </p:spTree>
    <p:extLst>
      <p:ext uri="{BB962C8B-B14F-4D97-AF65-F5344CB8AC3E}">
        <p14:creationId xmlns:p14="http://schemas.microsoft.com/office/powerpoint/2010/main" val="352619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3A7265-B4F0-05D8-260C-F08E198E519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A54CF39-37A0-79BB-F8E0-1D4B362A16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92B7D9-FE2E-E849-9058-BC8D88B0AC6C}"/>
              </a:ext>
            </a:extLst>
          </p:cNvPr>
          <p:cNvSpPr>
            <a:spLocks noGrp="1"/>
          </p:cNvSpPr>
          <p:nvPr>
            <p:ph type="dt" sz="half" idx="10"/>
          </p:nvPr>
        </p:nvSpPr>
        <p:spPr/>
        <p:txBody>
          <a:bodyPr/>
          <a:lstStyle/>
          <a:p>
            <a:fld id="{05D89337-D527-4E31-B3BD-9C05ED1BBBC4}" type="datetimeFigureOut">
              <a:rPr lang="en-US" smtClean="0"/>
              <a:t>3/19/2025</a:t>
            </a:fld>
            <a:endParaRPr lang="en-US"/>
          </a:p>
        </p:txBody>
      </p:sp>
      <p:sp>
        <p:nvSpPr>
          <p:cNvPr id="5" name="Footer Placeholder 4">
            <a:extLst>
              <a:ext uri="{FF2B5EF4-FFF2-40B4-BE49-F238E27FC236}">
                <a16:creationId xmlns:a16="http://schemas.microsoft.com/office/drawing/2014/main" id="{DCDCBBAD-AC34-09BE-F3D5-847CBBA016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CA8ECA-2AB7-2EA4-5DD9-F4CB4B99F51F}"/>
              </a:ext>
            </a:extLst>
          </p:cNvPr>
          <p:cNvSpPr>
            <a:spLocks noGrp="1"/>
          </p:cNvSpPr>
          <p:nvPr>
            <p:ph type="sldNum" sz="quarter" idx="12"/>
          </p:nvPr>
        </p:nvSpPr>
        <p:spPr/>
        <p:txBody>
          <a:bodyPr/>
          <a:lstStyle/>
          <a:p>
            <a:fld id="{13029710-548E-4487-A1F4-CDBCEE0F1158}" type="slidenum">
              <a:rPr lang="en-US" smtClean="0"/>
              <a:t>‹#›</a:t>
            </a:fld>
            <a:endParaRPr lang="en-US"/>
          </a:p>
        </p:txBody>
      </p:sp>
    </p:spTree>
    <p:extLst>
      <p:ext uri="{BB962C8B-B14F-4D97-AF65-F5344CB8AC3E}">
        <p14:creationId xmlns:p14="http://schemas.microsoft.com/office/powerpoint/2010/main" val="2381406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D0480-BCD7-CBCD-5307-B6F1FEFFD7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8C7693-B482-EF48-61EA-66F9C4FC07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ED769B-8211-AE65-2518-2A2A73F9C6D1}"/>
              </a:ext>
            </a:extLst>
          </p:cNvPr>
          <p:cNvSpPr>
            <a:spLocks noGrp="1"/>
          </p:cNvSpPr>
          <p:nvPr>
            <p:ph type="dt" sz="half" idx="10"/>
          </p:nvPr>
        </p:nvSpPr>
        <p:spPr/>
        <p:txBody>
          <a:bodyPr/>
          <a:lstStyle/>
          <a:p>
            <a:fld id="{05D89337-D527-4E31-B3BD-9C05ED1BBBC4}" type="datetimeFigureOut">
              <a:rPr lang="en-US" smtClean="0"/>
              <a:t>3/19/2025</a:t>
            </a:fld>
            <a:endParaRPr lang="en-US"/>
          </a:p>
        </p:txBody>
      </p:sp>
      <p:sp>
        <p:nvSpPr>
          <p:cNvPr id="5" name="Footer Placeholder 4">
            <a:extLst>
              <a:ext uri="{FF2B5EF4-FFF2-40B4-BE49-F238E27FC236}">
                <a16:creationId xmlns:a16="http://schemas.microsoft.com/office/drawing/2014/main" id="{C4479E1E-F939-AEE7-DC7C-740A501E54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F22F2F-DD7D-8454-F17A-10A8728FC74F}"/>
              </a:ext>
            </a:extLst>
          </p:cNvPr>
          <p:cNvSpPr>
            <a:spLocks noGrp="1"/>
          </p:cNvSpPr>
          <p:nvPr>
            <p:ph type="sldNum" sz="quarter" idx="12"/>
          </p:nvPr>
        </p:nvSpPr>
        <p:spPr/>
        <p:txBody>
          <a:bodyPr/>
          <a:lstStyle/>
          <a:p>
            <a:fld id="{13029710-548E-4487-A1F4-CDBCEE0F1158}" type="slidenum">
              <a:rPr lang="en-US" smtClean="0"/>
              <a:t>‹#›</a:t>
            </a:fld>
            <a:endParaRPr lang="en-US"/>
          </a:p>
        </p:txBody>
      </p:sp>
    </p:spTree>
    <p:extLst>
      <p:ext uri="{BB962C8B-B14F-4D97-AF65-F5344CB8AC3E}">
        <p14:creationId xmlns:p14="http://schemas.microsoft.com/office/powerpoint/2010/main" val="37919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F39A-49E5-DB7D-F908-A6F6232242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EA690F-B0FA-7018-2B29-336FF72F50F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6B2F17-B152-F335-4DA0-814219F68DFF}"/>
              </a:ext>
            </a:extLst>
          </p:cNvPr>
          <p:cNvSpPr>
            <a:spLocks noGrp="1"/>
          </p:cNvSpPr>
          <p:nvPr>
            <p:ph type="dt" sz="half" idx="10"/>
          </p:nvPr>
        </p:nvSpPr>
        <p:spPr/>
        <p:txBody>
          <a:bodyPr/>
          <a:lstStyle/>
          <a:p>
            <a:fld id="{05D89337-D527-4E31-B3BD-9C05ED1BBBC4}" type="datetimeFigureOut">
              <a:rPr lang="en-US" smtClean="0"/>
              <a:t>3/19/2025</a:t>
            </a:fld>
            <a:endParaRPr lang="en-US"/>
          </a:p>
        </p:txBody>
      </p:sp>
      <p:sp>
        <p:nvSpPr>
          <p:cNvPr id="5" name="Footer Placeholder 4">
            <a:extLst>
              <a:ext uri="{FF2B5EF4-FFF2-40B4-BE49-F238E27FC236}">
                <a16:creationId xmlns:a16="http://schemas.microsoft.com/office/drawing/2014/main" id="{99D20E20-810F-7C56-16DB-AF5B748E95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3A30A4-C08F-05CF-70F5-B3EE7C18C4DA}"/>
              </a:ext>
            </a:extLst>
          </p:cNvPr>
          <p:cNvSpPr>
            <a:spLocks noGrp="1"/>
          </p:cNvSpPr>
          <p:nvPr>
            <p:ph type="sldNum" sz="quarter" idx="12"/>
          </p:nvPr>
        </p:nvSpPr>
        <p:spPr/>
        <p:txBody>
          <a:bodyPr/>
          <a:lstStyle/>
          <a:p>
            <a:fld id="{13029710-548E-4487-A1F4-CDBCEE0F1158}" type="slidenum">
              <a:rPr lang="en-US" smtClean="0"/>
              <a:t>‹#›</a:t>
            </a:fld>
            <a:endParaRPr lang="en-US"/>
          </a:p>
        </p:txBody>
      </p:sp>
    </p:spTree>
    <p:extLst>
      <p:ext uri="{BB962C8B-B14F-4D97-AF65-F5344CB8AC3E}">
        <p14:creationId xmlns:p14="http://schemas.microsoft.com/office/powerpoint/2010/main" val="726241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54C19-8B0F-7F5C-C92C-676B9BAA31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B51279-1A46-58B2-4DCA-707B8B0BFED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964C49-BA70-406D-8F69-DF12264FA5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3E1782F-F49F-16EE-D1F9-8D72230962DC}"/>
              </a:ext>
            </a:extLst>
          </p:cNvPr>
          <p:cNvSpPr>
            <a:spLocks noGrp="1"/>
          </p:cNvSpPr>
          <p:nvPr>
            <p:ph type="dt" sz="half" idx="10"/>
          </p:nvPr>
        </p:nvSpPr>
        <p:spPr/>
        <p:txBody>
          <a:bodyPr/>
          <a:lstStyle/>
          <a:p>
            <a:fld id="{05D89337-D527-4E31-B3BD-9C05ED1BBBC4}" type="datetimeFigureOut">
              <a:rPr lang="en-US" smtClean="0"/>
              <a:t>3/19/2025</a:t>
            </a:fld>
            <a:endParaRPr lang="en-US"/>
          </a:p>
        </p:txBody>
      </p:sp>
      <p:sp>
        <p:nvSpPr>
          <p:cNvPr id="6" name="Footer Placeholder 5">
            <a:extLst>
              <a:ext uri="{FF2B5EF4-FFF2-40B4-BE49-F238E27FC236}">
                <a16:creationId xmlns:a16="http://schemas.microsoft.com/office/drawing/2014/main" id="{CDC3CB77-B5D1-DE1B-EC2F-AA4F6EBD67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BB1F6F-965C-9133-F8BF-D070442EE317}"/>
              </a:ext>
            </a:extLst>
          </p:cNvPr>
          <p:cNvSpPr>
            <a:spLocks noGrp="1"/>
          </p:cNvSpPr>
          <p:nvPr>
            <p:ph type="sldNum" sz="quarter" idx="12"/>
          </p:nvPr>
        </p:nvSpPr>
        <p:spPr/>
        <p:txBody>
          <a:bodyPr/>
          <a:lstStyle/>
          <a:p>
            <a:fld id="{13029710-548E-4487-A1F4-CDBCEE0F1158}" type="slidenum">
              <a:rPr lang="en-US" smtClean="0"/>
              <a:t>‹#›</a:t>
            </a:fld>
            <a:endParaRPr lang="en-US"/>
          </a:p>
        </p:txBody>
      </p:sp>
    </p:spTree>
    <p:extLst>
      <p:ext uri="{BB962C8B-B14F-4D97-AF65-F5344CB8AC3E}">
        <p14:creationId xmlns:p14="http://schemas.microsoft.com/office/powerpoint/2010/main" val="1539952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F27E9-2FB6-5667-C40C-02BA629D44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7610C5-61A2-2838-A91C-7BE15713CA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D6755D-BE1D-09A1-C2AD-1D717E1304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B7970A-22EF-43A4-4B59-14EE05AE86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0B5FA12-7857-331D-C694-BE27674C6A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F4D7BA-B70D-3A6E-0894-44EDD4F4818C}"/>
              </a:ext>
            </a:extLst>
          </p:cNvPr>
          <p:cNvSpPr>
            <a:spLocks noGrp="1"/>
          </p:cNvSpPr>
          <p:nvPr>
            <p:ph type="dt" sz="half" idx="10"/>
          </p:nvPr>
        </p:nvSpPr>
        <p:spPr/>
        <p:txBody>
          <a:bodyPr/>
          <a:lstStyle/>
          <a:p>
            <a:fld id="{05D89337-D527-4E31-B3BD-9C05ED1BBBC4}" type="datetimeFigureOut">
              <a:rPr lang="en-US" smtClean="0"/>
              <a:t>3/19/2025</a:t>
            </a:fld>
            <a:endParaRPr lang="en-US"/>
          </a:p>
        </p:txBody>
      </p:sp>
      <p:sp>
        <p:nvSpPr>
          <p:cNvPr id="8" name="Footer Placeholder 7">
            <a:extLst>
              <a:ext uri="{FF2B5EF4-FFF2-40B4-BE49-F238E27FC236}">
                <a16:creationId xmlns:a16="http://schemas.microsoft.com/office/drawing/2014/main" id="{24D03632-7614-D1F7-6B50-50E3B94DE61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912C77B-F86F-D89C-FD65-8DB3EE59FA2F}"/>
              </a:ext>
            </a:extLst>
          </p:cNvPr>
          <p:cNvSpPr>
            <a:spLocks noGrp="1"/>
          </p:cNvSpPr>
          <p:nvPr>
            <p:ph type="sldNum" sz="quarter" idx="12"/>
          </p:nvPr>
        </p:nvSpPr>
        <p:spPr/>
        <p:txBody>
          <a:bodyPr/>
          <a:lstStyle/>
          <a:p>
            <a:fld id="{13029710-548E-4487-A1F4-CDBCEE0F1158}" type="slidenum">
              <a:rPr lang="en-US" smtClean="0"/>
              <a:t>‹#›</a:t>
            </a:fld>
            <a:endParaRPr lang="en-US"/>
          </a:p>
        </p:txBody>
      </p:sp>
    </p:spTree>
    <p:extLst>
      <p:ext uri="{BB962C8B-B14F-4D97-AF65-F5344CB8AC3E}">
        <p14:creationId xmlns:p14="http://schemas.microsoft.com/office/powerpoint/2010/main" val="270465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E659B-5AA8-A9E2-9DF4-9AEE903FB74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95BD29F-E6B4-872E-D16B-582B34896067}"/>
              </a:ext>
            </a:extLst>
          </p:cNvPr>
          <p:cNvSpPr>
            <a:spLocks noGrp="1"/>
          </p:cNvSpPr>
          <p:nvPr>
            <p:ph type="dt" sz="half" idx="10"/>
          </p:nvPr>
        </p:nvSpPr>
        <p:spPr/>
        <p:txBody>
          <a:bodyPr/>
          <a:lstStyle/>
          <a:p>
            <a:fld id="{05D89337-D527-4E31-B3BD-9C05ED1BBBC4}" type="datetimeFigureOut">
              <a:rPr lang="en-US" smtClean="0"/>
              <a:t>3/19/2025</a:t>
            </a:fld>
            <a:endParaRPr lang="en-US"/>
          </a:p>
        </p:txBody>
      </p:sp>
      <p:sp>
        <p:nvSpPr>
          <p:cNvPr id="4" name="Footer Placeholder 3">
            <a:extLst>
              <a:ext uri="{FF2B5EF4-FFF2-40B4-BE49-F238E27FC236}">
                <a16:creationId xmlns:a16="http://schemas.microsoft.com/office/drawing/2014/main" id="{9249E233-0812-5B28-D2BD-94EA4168AB5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D4D5FE9-7C02-C9F9-83EB-2DCD05120381}"/>
              </a:ext>
            </a:extLst>
          </p:cNvPr>
          <p:cNvSpPr>
            <a:spLocks noGrp="1"/>
          </p:cNvSpPr>
          <p:nvPr>
            <p:ph type="sldNum" sz="quarter" idx="12"/>
          </p:nvPr>
        </p:nvSpPr>
        <p:spPr/>
        <p:txBody>
          <a:bodyPr/>
          <a:lstStyle/>
          <a:p>
            <a:fld id="{13029710-548E-4487-A1F4-CDBCEE0F1158}" type="slidenum">
              <a:rPr lang="en-US" smtClean="0"/>
              <a:t>‹#›</a:t>
            </a:fld>
            <a:endParaRPr lang="en-US"/>
          </a:p>
        </p:txBody>
      </p:sp>
    </p:spTree>
    <p:extLst>
      <p:ext uri="{BB962C8B-B14F-4D97-AF65-F5344CB8AC3E}">
        <p14:creationId xmlns:p14="http://schemas.microsoft.com/office/powerpoint/2010/main" val="2822589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8BA62E-C899-C095-1D8A-5640E8B1E265}"/>
              </a:ext>
            </a:extLst>
          </p:cNvPr>
          <p:cNvSpPr>
            <a:spLocks noGrp="1"/>
          </p:cNvSpPr>
          <p:nvPr>
            <p:ph type="dt" sz="half" idx="10"/>
          </p:nvPr>
        </p:nvSpPr>
        <p:spPr/>
        <p:txBody>
          <a:bodyPr/>
          <a:lstStyle/>
          <a:p>
            <a:fld id="{05D89337-D527-4E31-B3BD-9C05ED1BBBC4}" type="datetimeFigureOut">
              <a:rPr lang="en-US" smtClean="0"/>
              <a:t>3/19/2025</a:t>
            </a:fld>
            <a:endParaRPr lang="en-US"/>
          </a:p>
        </p:txBody>
      </p:sp>
      <p:sp>
        <p:nvSpPr>
          <p:cNvPr id="3" name="Footer Placeholder 2">
            <a:extLst>
              <a:ext uri="{FF2B5EF4-FFF2-40B4-BE49-F238E27FC236}">
                <a16:creationId xmlns:a16="http://schemas.microsoft.com/office/drawing/2014/main" id="{1E60EC2C-7AFC-5F0C-0643-8D5A905CBB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463D1CC-F047-7D63-73DD-194D2FD0D1B7}"/>
              </a:ext>
            </a:extLst>
          </p:cNvPr>
          <p:cNvSpPr>
            <a:spLocks noGrp="1"/>
          </p:cNvSpPr>
          <p:nvPr>
            <p:ph type="sldNum" sz="quarter" idx="12"/>
          </p:nvPr>
        </p:nvSpPr>
        <p:spPr/>
        <p:txBody>
          <a:bodyPr/>
          <a:lstStyle/>
          <a:p>
            <a:fld id="{13029710-548E-4487-A1F4-CDBCEE0F1158}" type="slidenum">
              <a:rPr lang="en-US" smtClean="0"/>
              <a:t>‹#›</a:t>
            </a:fld>
            <a:endParaRPr lang="en-US"/>
          </a:p>
        </p:txBody>
      </p:sp>
    </p:spTree>
    <p:extLst>
      <p:ext uri="{BB962C8B-B14F-4D97-AF65-F5344CB8AC3E}">
        <p14:creationId xmlns:p14="http://schemas.microsoft.com/office/powerpoint/2010/main" val="3191165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D6310-636C-7DBC-BB70-89E39EEBD9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95604B-1C07-2819-AB41-DCA1BD7250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C1CF12-E96F-9042-D784-86B8B78671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5EED85-A338-478A-99D3-F05660FA8D7A}"/>
              </a:ext>
            </a:extLst>
          </p:cNvPr>
          <p:cNvSpPr>
            <a:spLocks noGrp="1"/>
          </p:cNvSpPr>
          <p:nvPr>
            <p:ph type="dt" sz="half" idx="10"/>
          </p:nvPr>
        </p:nvSpPr>
        <p:spPr/>
        <p:txBody>
          <a:bodyPr/>
          <a:lstStyle/>
          <a:p>
            <a:fld id="{05D89337-D527-4E31-B3BD-9C05ED1BBBC4}" type="datetimeFigureOut">
              <a:rPr lang="en-US" smtClean="0"/>
              <a:t>3/19/2025</a:t>
            </a:fld>
            <a:endParaRPr lang="en-US"/>
          </a:p>
        </p:txBody>
      </p:sp>
      <p:sp>
        <p:nvSpPr>
          <p:cNvPr id="6" name="Footer Placeholder 5">
            <a:extLst>
              <a:ext uri="{FF2B5EF4-FFF2-40B4-BE49-F238E27FC236}">
                <a16:creationId xmlns:a16="http://schemas.microsoft.com/office/drawing/2014/main" id="{0FCFE766-EC89-5C0C-FD03-74675FA6F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1FA99E-86C5-4705-9F89-EAA3E97B560A}"/>
              </a:ext>
            </a:extLst>
          </p:cNvPr>
          <p:cNvSpPr>
            <a:spLocks noGrp="1"/>
          </p:cNvSpPr>
          <p:nvPr>
            <p:ph type="sldNum" sz="quarter" idx="12"/>
          </p:nvPr>
        </p:nvSpPr>
        <p:spPr/>
        <p:txBody>
          <a:bodyPr/>
          <a:lstStyle/>
          <a:p>
            <a:fld id="{13029710-548E-4487-A1F4-CDBCEE0F1158}" type="slidenum">
              <a:rPr lang="en-US" smtClean="0"/>
              <a:t>‹#›</a:t>
            </a:fld>
            <a:endParaRPr lang="en-US"/>
          </a:p>
        </p:txBody>
      </p:sp>
    </p:spTree>
    <p:extLst>
      <p:ext uri="{BB962C8B-B14F-4D97-AF65-F5344CB8AC3E}">
        <p14:creationId xmlns:p14="http://schemas.microsoft.com/office/powerpoint/2010/main" val="4117228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5983C-BAE8-AD40-49FC-340452A63F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FE63D3-1628-40EB-C0D2-D0382B8E76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1993CE-3F21-44DE-4CE4-FC06787821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0D72C9-8575-F2D5-DD91-5CD650FAEF01}"/>
              </a:ext>
            </a:extLst>
          </p:cNvPr>
          <p:cNvSpPr>
            <a:spLocks noGrp="1"/>
          </p:cNvSpPr>
          <p:nvPr>
            <p:ph type="dt" sz="half" idx="10"/>
          </p:nvPr>
        </p:nvSpPr>
        <p:spPr/>
        <p:txBody>
          <a:bodyPr/>
          <a:lstStyle/>
          <a:p>
            <a:fld id="{05D89337-D527-4E31-B3BD-9C05ED1BBBC4}" type="datetimeFigureOut">
              <a:rPr lang="en-US" smtClean="0"/>
              <a:t>3/19/2025</a:t>
            </a:fld>
            <a:endParaRPr lang="en-US"/>
          </a:p>
        </p:txBody>
      </p:sp>
      <p:sp>
        <p:nvSpPr>
          <p:cNvPr id="6" name="Footer Placeholder 5">
            <a:extLst>
              <a:ext uri="{FF2B5EF4-FFF2-40B4-BE49-F238E27FC236}">
                <a16:creationId xmlns:a16="http://schemas.microsoft.com/office/drawing/2014/main" id="{A7EDA66C-522C-6F7C-7C4F-2BA4311447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107CF0-9AB6-16C2-013A-A970F9AEE32A}"/>
              </a:ext>
            </a:extLst>
          </p:cNvPr>
          <p:cNvSpPr>
            <a:spLocks noGrp="1"/>
          </p:cNvSpPr>
          <p:nvPr>
            <p:ph type="sldNum" sz="quarter" idx="12"/>
          </p:nvPr>
        </p:nvSpPr>
        <p:spPr/>
        <p:txBody>
          <a:bodyPr/>
          <a:lstStyle/>
          <a:p>
            <a:fld id="{13029710-548E-4487-A1F4-CDBCEE0F1158}" type="slidenum">
              <a:rPr lang="en-US" smtClean="0"/>
              <a:t>‹#›</a:t>
            </a:fld>
            <a:endParaRPr lang="en-US"/>
          </a:p>
        </p:txBody>
      </p:sp>
    </p:spTree>
    <p:extLst>
      <p:ext uri="{BB962C8B-B14F-4D97-AF65-F5344CB8AC3E}">
        <p14:creationId xmlns:p14="http://schemas.microsoft.com/office/powerpoint/2010/main" val="755286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400ED4-BE7C-6F42-8ED5-30CBC6A86F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AB7A07-559D-65BD-FA73-BF58B8C4B6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0053C9-C2B5-3BAA-EB60-4465F8C5AF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D89337-D527-4E31-B3BD-9C05ED1BBBC4}" type="datetimeFigureOut">
              <a:rPr lang="en-US" smtClean="0"/>
              <a:t>3/19/2025</a:t>
            </a:fld>
            <a:endParaRPr lang="en-US"/>
          </a:p>
        </p:txBody>
      </p:sp>
      <p:sp>
        <p:nvSpPr>
          <p:cNvPr id="5" name="Footer Placeholder 4">
            <a:extLst>
              <a:ext uri="{FF2B5EF4-FFF2-40B4-BE49-F238E27FC236}">
                <a16:creationId xmlns:a16="http://schemas.microsoft.com/office/drawing/2014/main" id="{B6A5B8C7-36EF-AEFC-FBA7-6701C5B5E7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F15BCAA-F0C9-1ABF-49F5-8E694D89F0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029710-548E-4487-A1F4-CDBCEE0F1158}" type="slidenum">
              <a:rPr lang="en-US" smtClean="0"/>
              <a:t>‹#›</a:t>
            </a:fld>
            <a:endParaRPr lang="en-US"/>
          </a:p>
        </p:txBody>
      </p:sp>
    </p:spTree>
    <p:extLst>
      <p:ext uri="{BB962C8B-B14F-4D97-AF65-F5344CB8AC3E}">
        <p14:creationId xmlns:p14="http://schemas.microsoft.com/office/powerpoint/2010/main" val="282346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DCECD-DD3F-5D43-8B7B-0F7E4E61676C}"/>
              </a:ext>
            </a:extLst>
          </p:cNvPr>
          <p:cNvSpPr>
            <a:spLocks noGrp="1"/>
          </p:cNvSpPr>
          <p:nvPr>
            <p:ph type="ctrTitle"/>
          </p:nvPr>
        </p:nvSpPr>
        <p:spPr/>
        <p:txBody>
          <a:bodyPr>
            <a:normAutofit fontScale="90000"/>
          </a:bodyPr>
          <a:lstStyle/>
          <a:p>
            <a:r>
              <a:rPr lang="en-US" dirty="0"/>
              <a:t>NT Survey:</a:t>
            </a:r>
            <a:br>
              <a:rPr lang="en-US" dirty="0"/>
            </a:br>
            <a:r>
              <a:rPr lang="en-US" dirty="0"/>
              <a:t>General Epistles &amp; Revelation</a:t>
            </a:r>
          </a:p>
        </p:txBody>
      </p:sp>
      <p:sp>
        <p:nvSpPr>
          <p:cNvPr id="3" name="Subtitle 2">
            <a:extLst>
              <a:ext uri="{FF2B5EF4-FFF2-40B4-BE49-F238E27FC236}">
                <a16:creationId xmlns:a16="http://schemas.microsoft.com/office/drawing/2014/main" id="{02AC387A-3CF4-D59D-58A5-F77A17033C28}"/>
              </a:ext>
            </a:extLst>
          </p:cNvPr>
          <p:cNvSpPr>
            <a:spLocks noGrp="1"/>
          </p:cNvSpPr>
          <p:nvPr>
            <p:ph type="subTitle" idx="1"/>
          </p:nvPr>
        </p:nvSpPr>
        <p:spPr/>
        <p:txBody>
          <a:bodyPr/>
          <a:lstStyle/>
          <a:p>
            <a:r>
              <a:rPr lang="en-US"/>
              <a:t>Dr. Keith Schubert</a:t>
            </a:r>
            <a:endParaRPr lang="en-US" dirty="0"/>
          </a:p>
        </p:txBody>
      </p:sp>
    </p:spTree>
    <p:extLst>
      <p:ext uri="{BB962C8B-B14F-4D97-AF65-F5344CB8AC3E}">
        <p14:creationId xmlns:p14="http://schemas.microsoft.com/office/powerpoint/2010/main" val="3581741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F49E0-46B5-79C6-EAAD-A59FB1F13E3C}"/>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3D9F1413-8E64-0736-B562-18762F906098}"/>
              </a:ext>
            </a:extLst>
          </p:cNvPr>
          <p:cNvGraphicFramePr>
            <a:graphicFrameLocks noGrp="1"/>
          </p:cNvGraphicFramePr>
          <p:nvPr>
            <p:ph idx="1"/>
            <p:extLst>
              <p:ext uri="{D42A27DB-BD31-4B8C-83A1-F6EECF244321}">
                <p14:modId xmlns:p14="http://schemas.microsoft.com/office/powerpoint/2010/main" val="778719269"/>
              </p:ext>
            </p:extLst>
          </p:nvPr>
        </p:nvGraphicFramePr>
        <p:xfrm>
          <a:off x="838200" y="1825625"/>
          <a:ext cx="10515600" cy="2966720"/>
        </p:xfrm>
        <a:graphic>
          <a:graphicData uri="http://schemas.openxmlformats.org/drawingml/2006/table">
            <a:tbl>
              <a:tblPr firstRow="1" bandRow="1">
                <a:tableStyleId>{5C22544A-7EE6-4342-B048-85BDC9FD1C3A}</a:tableStyleId>
              </a:tblPr>
              <a:tblGrid>
                <a:gridCol w="1217246">
                  <a:extLst>
                    <a:ext uri="{9D8B030D-6E8A-4147-A177-3AD203B41FA5}">
                      <a16:colId xmlns:a16="http://schemas.microsoft.com/office/drawing/2014/main" val="183358357"/>
                    </a:ext>
                  </a:extLst>
                </a:gridCol>
                <a:gridCol w="9298354">
                  <a:extLst>
                    <a:ext uri="{9D8B030D-6E8A-4147-A177-3AD203B41FA5}">
                      <a16:colId xmlns:a16="http://schemas.microsoft.com/office/drawing/2014/main" val="47871292"/>
                    </a:ext>
                  </a:extLst>
                </a:gridCol>
              </a:tblGrid>
              <a:tr h="370840">
                <a:tc>
                  <a:txBody>
                    <a:bodyPr/>
                    <a:lstStyle/>
                    <a:p>
                      <a:r>
                        <a:rPr lang="en-US" dirty="0"/>
                        <a:t>Date</a:t>
                      </a:r>
                    </a:p>
                  </a:txBody>
                  <a:tcPr/>
                </a:tc>
                <a:tc>
                  <a:txBody>
                    <a:bodyPr/>
                    <a:lstStyle/>
                    <a:p>
                      <a:r>
                        <a:rPr lang="en-US" dirty="0"/>
                        <a:t>Topic</a:t>
                      </a:r>
                    </a:p>
                  </a:txBody>
                  <a:tcPr/>
                </a:tc>
                <a:extLst>
                  <a:ext uri="{0D108BD9-81ED-4DB2-BD59-A6C34878D82A}">
                    <a16:rowId xmlns:a16="http://schemas.microsoft.com/office/drawing/2014/main" val="897776153"/>
                  </a:ext>
                </a:extLst>
              </a:tr>
              <a:tr h="370840">
                <a:tc>
                  <a:txBody>
                    <a:bodyPr/>
                    <a:lstStyle/>
                    <a:p>
                      <a:r>
                        <a:rPr lang="en-US" dirty="0">
                          <a:solidFill>
                            <a:srgbClr val="FF0000"/>
                          </a:solidFill>
                        </a:rPr>
                        <a:t>3/19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Intro, Hebrews</a:t>
                      </a:r>
                    </a:p>
                  </a:txBody>
                  <a:tcPr/>
                </a:tc>
                <a:extLst>
                  <a:ext uri="{0D108BD9-81ED-4DB2-BD59-A6C34878D82A}">
                    <a16:rowId xmlns:a16="http://schemas.microsoft.com/office/drawing/2014/main" val="2788191626"/>
                  </a:ext>
                </a:extLst>
              </a:tr>
              <a:tr h="370840">
                <a:tc>
                  <a:txBody>
                    <a:bodyPr/>
                    <a:lstStyle/>
                    <a:p>
                      <a:r>
                        <a:rPr lang="en-US" dirty="0"/>
                        <a:t>3/26</a:t>
                      </a:r>
                    </a:p>
                  </a:txBody>
                  <a:tcPr/>
                </a:tc>
                <a:tc>
                  <a:txBody>
                    <a:bodyPr/>
                    <a:lstStyle/>
                    <a:p>
                      <a:r>
                        <a:rPr lang="en-US" dirty="0"/>
                        <a:t>Hebrews</a:t>
                      </a:r>
                    </a:p>
                  </a:txBody>
                  <a:tcPr/>
                </a:tc>
                <a:extLst>
                  <a:ext uri="{0D108BD9-81ED-4DB2-BD59-A6C34878D82A}">
                    <a16:rowId xmlns:a16="http://schemas.microsoft.com/office/drawing/2014/main" val="3024258365"/>
                  </a:ext>
                </a:extLst>
              </a:tr>
              <a:tr h="370840">
                <a:tc>
                  <a:txBody>
                    <a:bodyPr/>
                    <a:lstStyle/>
                    <a:p>
                      <a:r>
                        <a:rPr lang="en-US" dirty="0"/>
                        <a:t>4/2</a:t>
                      </a:r>
                    </a:p>
                  </a:txBody>
                  <a:tcPr/>
                </a:tc>
                <a:tc>
                  <a:txBody>
                    <a:bodyPr/>
                    <a:lstStyle/>
                    <a:p>
                      <a:r>
                        <a:rPr lang="en-US" dirty="0"/>
                        <a:t>I &amp; II Peter</a:t>
                      </a:r>
                    </a:p>
                  </a:txBody>
                  <a:tcPr/>
                </a:tc>
                <a:extLst>
                  <a:ext uri="{0D108BD9-81ED-4DB2-BD59-A6C34878D82A}">
                    <a16:rowId xmlns:a16="http://schemas.microsoft.com/office/drawing/2014/main" val="3588551130"/>
                  </a:ext>
                </a:extLst>
              </a:tr>
              <a:tr h="370840">
                <a:tc>
                  <a:txBody>
                    <a:bodyPr/>
                    <a:lstStyle/>
                    <a:p>
                      <a:r>
                        <a:rPr lang="en-US" dirty="0"/>
                        <a:t>4/9</a:t>
                      </a:r>
                    </a:p>
                  </a:txBody>
                  <a:tcPr/>
                </a:tc>
                <a:tc>
                  <a:txBody>
                    <a:bodyPr/>
                    <a:lstStyle/>
                    <a:p>
                      <a:r>
                        <a:rPr lang="en-US" dirty="0"/>
                        <a:t>I, II, III John</a:t>
                      </a:r>
                    </a:p>
                  </a:txBody>
                  <a:tcPr/>
                </a:tc>
                <a:extLst>
                  <a:ext uri="{0D108BD9-81ED-4DB2-BD59-A6C34878D82A}">
                    <a16:rowId xmlns:a16="http://schemas.microsoft.com/office/drawing/2014/main" val="3555637763"/>
                  </a:ext>
                </a:extLst>
              </a:tr>
              <a:tr h="370840">
                <a:tc>
                  <a:txBody>
                    <a:bodyPr/>
                    <a:lstStyle/>
                    <a:p>
                      <a:r>
                        <a:rPr lang="en-US" dirty="0"/>
                        <a:t>4/16</a:t>
                      </a:r>
                    </a:p>
                  </a:txBody>
                  <a:tcPr/>
                </a:tc>
                <a:tc>
                  <a:txBody>
                    <a:bodyPr/>
                    <a:lstStyle/>
                    <a:p>
                      <a:r>
                        <a:rPr lang="en-US" dirty="0"/>
                        <a:t>James, Jude</a:t>
                      </a:r>
                    </a:p>
                  </a:txBody>
                  <a:tcPr/>
                </a:tc>
                <a:extLst>
                  <a:ext uri="{0D108BD9-81ED-4DB2-BD59-A6C34878D82A}">
                    <a16:rowId xmlns:a16="http://schemas.microsoft.com/office/drawing/2014/main" val="2509945220"/>
                  </a:ext>
                </a:extLst>
              </a:tr>
              <a:tr h="370840">
                <a:tc>
                  <a:txBody>
                    <a:bodyPr/>
                    <a:lstStyle/>
                    <a:p>
                      <a:r>
                        <a:rPr lang="en-US" dirty="0"/>
                        <a:t>4/23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Revelation</a:t>
                      </a:r>
                    </a:p>
                  </a:txBody>
                  <a:tcPr/>
                </a:tc>
                <a:extLst>
                  <a:ext uri="{0D108BD9-81ED-4DB2-BD59-A6C34878D82A}">
                    <a16:rowId xmlns:a16="http://schemas.microsoft.com/office/drawing/2014/main" val="86761575"/>
                  </a:ext>
                </a:extLst>
              </a:tr>
              <a:tr h="370840">
                <a:tc>
                  <a:txBody>
                    <a:bodyPr/>
                    <a:lstStyle/>
                    <a:p>
                      <a:r>
                        <a:rPr lang="en-US" dirty="0"/>
                        <a:t>4/30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Revelation</a:t>
                      </a:r>
                    </a:p>
                  </a:txBody>
                  <a:tcPr/>
                </a:tc>
                <a:extLst>
                  <a:ext uri="{0D108BD9-81ED-4DB2-BD59-A6C34878D82A}">
                    <a16:rowId xmlns:a16="http://schemas.microsoft.com/office/drawing/2014/main" val="1918282994"/>
                  </a:ext>
                </a:extLst>
              </a:tr>
            </a:tbl>
          </a:graphicData>
        </a:graphic>
      </p:graphicFrame>
    </p:spTree>
    <p:extLst>
      <p:ext uri="{BB962C8B-B14F-4D97-AF65-F5344CB8AC3E}">
        <p14:creationId xmlns:p14="http://schemas.microsoft.com/office/powerpoint/2010/main" val="857973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DE5A7-03EB-E824-FC4F-82056FA3CD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25C930-90DB-1429-0846-3A3F8A53E573}"/>
              </a:ext>
            </a:extLst>
          </p:cNvPr>
          <p:cNvSpPr>
            <a:spLocks noGrp="1"/>
          </p:cNvSpPr>
          <p:nvPr>
            <p:ph type="title"/>
          </p:nvPr>
        </p:nvSpPr>
        <p:spPr/>
        <p:txBody>
          <a:bodyPr/>
          <a:lstStyle/>
          <a:p>
            <a:r>
              <a:rPr lang="en-US" dirty="0"/>
              <a:t>Background to Hebrews</a:t>
            </a:r>
          </a:p>
        </p:txBody>
      </p:sp>
      <p:sp>
        <p:nvSpPr>
          <p:cNvPr id="3" name="Content Placeholder 2">
            <a:extLst>
              <a:ext uri="{FF2B5EF4-FFF2-40B4-BE49-F238E27FC236}">
                <a16:creationId xmlns:a16="http://schemas.microsoft.com/office/drawing/2014/main" id="{85759E75-6432-0DED-DC90-56C5C0E613FD}"/>
              </a:ext>
            </a:extLst>
          </p:cNvPr>
          <p:cNvSpPr>
            <a:spLocks noGrp="1"/>
          </p:cNvSpPr>
          <p:nvPr>
            <p:ph idx="1"/>
          </p:nvPr>
        </p:nvSpPr>
        <p:spPr>
          <a:xfrm>
            <a:off x="5924893" y="1874904"/>
            <a:ext cx="5047908" cy="4351338"/>
          </a:xfrm>
        </p:spPr>
        <p:txBody>
          <a:bodyPr>
            <a:normAutofit/>
          </a:bodyPr>
          <a:lstStyle/>
          <a:p>
            <a:r>
              <a:rPr lang="en-US" dirty="0"/>
              <a:t>Author:</a:t>
            </a:r>
          </a:p>
          <a:p>
            <a:pPr lvl="1"/>
            <a:r>
              <a:rPr lang="en-US" dirty="0"/>
              <a:t>Hebrews 1:1-4, 2:1-4, 13:18-25</a:t>
            </a:r>
          </a:p>
          <a:p>
            <a:pPr lvl="1"/>
            <a:r>
              <a:rPr lang="en-US" dirty="0"/>
              <a:t>Jewish ancestry</a:t>
            </a:r>
          </a:p>
          <a:p>
            <a:pPr lvl="1"/>
            <a:r>
              <a:rPr lang="en-US" dirty="0"/>
              <a:t>Not first generation</a:t>
            </a:r>
          </a:p>
          <a:p>
            <a:pPr lvl="1"/>
            <a:r>
              <a:rPr lang="en-US" dirty="0"/>
              <a:t>Knew Timothy</a:t>
            </a:r>
          </a:p>
          <a:p>
            <a:pPr lvl="1"/>
            <a:r>
              <a:rPr lang="en-US" dirty="0"/>
              <a:t>Pauline similarities</a:t>
            </a:r>
          </a:p>
          <a:p>
            <a:pPr lvl="1"/>
            <a:r>
              <a:rPr lang="en-US" dirty="0"/>
              <a:t>Written in Classical Greek</a:t>
            </a:r>
          </a:p>
          <a:p>
            <a:pPr lvl="1"/>
            <a:r>
              <a:rPr lang="en-US" dirty="0"/>
              <a:t>Quotes from the Old Testament are from the Septuagint</a:t>
            </a:r>
          </a:p>
          <a:p>
            <a:pPr lvl="1"/>
            <a:r>
              <a:rPr lang="en-US" dirty="0"/>
              <a:t>Detailed temple practice</a:t>
            </a:r>
          </a:p>
          <a:p>
            <a:pPr lvl="1"/>
            <a:r>
              <a:rPr lang="en-US" dirty="0"/>
              <a:t>Greetings from Italians</a:t>
            </a:r>
          </a:p>
          <a:p>
            <a:endParaRPr lang="en-US" dirty="0"/>
          </a:p>
        </p:txBody>
      </p:sp>
      <p:sp>
        <p:nvSpPr>
          <p:cNvPr id="4" name="Content Placeholder 2">
            <a:extLst>
              <a:ext uri="{FF2B5EF4-FFF2-40B4-BE49-F238E27FC236}">
                <a16:creationId xmlns:a16="http://schemas.microsoft.com/office/drawing/2014/main" id="{C5E8CFD5-E4E9-9DD6-EC4D-5BBC909E8379}"/>
              </a:ext>
            </a:extLst>
          </p:cNvPr>
          <p:cNvSpPr txBox="1">
            <a:spLocks/>
          </p:cNvSpPr>
          <p:nvPr/>
        </p:nvSpPr>
        <p:spPr>
          <a:xfrm>
            <a:off x="834088" y="1874904"/>
            <a:ext cx="488364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Date:</a:t>
            </a:r>
          </a:p>
          <a:p>
            <a:pPr lvl="1"/>
            <a:r>
              <a:rPr lang="en-US" dirty="0"/>
              <a:t>Hebrews 5:1-4, 7:26-8:6</a:t>
            </a:r>
          </a:p>
          <a:p>
            <a:pPr lvl="2"/>
            <a:r>
              <a:rPr lang="en-US" dirty="0"/>
              <a:t>Pre 70AD</a:t>
            </a:r>
          </a:p>
          <a:p>
            <a:pPr lvl="1"/>
            <a:r>
              <a:rPr lang="en-US" dirty="0"/>
              <a:t>Hebrews 10:32-39, 13:3</a:t>
            </a:r>
          </a:p>
          <a:p>
            <a:pPr lvl="2"/>
            <a:r>
              <a:rPr lang="en-US" dirty="0"/>
              <a:t>Church obligation</a:t>
            </a:r>
          </a:p>
          <a:p>
            <a:pPr lvl="2"/>
            <a:r>
              <a:rPr lang="en-US" dirty="0"/>
              <a:t>Finish a project</a:t>
            </a:r>
          </a:p>
          <a:p>
            <a:pPr lvl="2"/>
            <a:r>
              <a:rPr lang="en-US" dirty="0"/>
              <a:t>Personal obligation</a:t>
            </a:r>
          </a:p>
          <a:p>
            <a:pPr lvl="2"/>
            <a:r>
              <a:rPr lang="en-US" dirty="0"/>
              <a:t>Imprisonment</a:t>
            </a:r>
          </a:p>
          <a:p>
            <a:pPr lvl="2"/>
            <a:r>
              <a:rPr lang="en-US" dirty="0"/>
              <a:t>Post 63AD/68AD</a:t>
            </a:r>
          </a:p>
        </p:txBody>
      </p:sp>
    </p:spTree>
    <p:extLst>
      <p:ext uri="{BB962C8B-B14F-4D97-AF65-F5344CB8AC3E}">
        <p14:creationId xmlns:p14="http://schemas.microsoft.com/office/powerpoint/2010/main" val="3562420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8EC94-EA0E-93E8-259F-7227801A4DDE}"/>
              </a:ext>
            </a:extLst>
          </p:cNvPr>
          <p:cNvSpPr>
            <a:spLocks noGrp="1"/>
          </p:cNvSpPr>
          <p:nvPr>
            <p:ph type="title"/>
          </p:nvPr>
        </p:nvSpPr>
        <p:spPr/>
        <p:txBody>
          <a:bodyPr/>
          <a:lstStyle/>
          <a:p>
            <a:r>
              <a:rPr lang="en-US" dirty="0"/>
              <a:t>Author</a:t>
            </a:r>
          </a:p>
        </p:txBody>
      </p:sp>
      <p:sp>
        <p:nvSpPr>
          <p:cNvPr id="3" name="Content Placeholder 2">
            <a:extLst>
              <a:ext uri="{FF2B5EF4-FFF2-40B4-BE49-F238E27FC236}">
                <a16:creationId xmlns:a16="http://schemas.microsoft.com/office/drawing/2014/main" id="{11A26AFE-E7F1-A678-1CA1-66F4968ADE98}"/>
              </a:ext>
            </a:extLst>
          </p:cNvPr>
          <p:cNvSpPr>
            <a:spLocks noGrp="1"/>
          </p:cNvSpPr>
          <p:nvPr>
            <p:ph idx="1"/>
          </p:nvPr>
        </p:nvSpPr>
        <p:spPr>
          <a:xfrm>
            <a:off x="838200" y="1825625"/>
            <a:ext cx="4883644" cy="4351338"/>
          </a:xfrm>
        </p:spPr>
        <p:txBody>
          <a:bodyPr>
            <a:normAutofit/>
          </a:bodyPr>
          <a:lstStyle/>
          <a:p>
            <a:r>
              <a:rPr lang="en-US" sz="2400" dirty="0"/>
              <a:t>Paul:  </a:t>
            </a:r>
          </a:p>
          <a:p>
            <a:pPr lvl="1"/>
            <a:r>
              <a:rPr lang="en-US" sz="2000" dirty="0"/>
              <a:t>Pauline emphasis</a:t>
            </a:r>
          </a:p>
          <a:p>
            <a:pPr lvl="1"/>
            <a:r>
              <a:rPr lang="en-US" sz="2000" dirty="0"/>
              <a:t>Paul is the most cited author.</a:t>
            </a:r>
          </a:p>
          <a:p>
            <a:pPr lvl="1"/>
            <a:r>
              <a:rPr lang="en-US" sz="2000" dirty="0"/>
              <a:t>vocab &amp; argument not Pauline</a:t>
            </a:r>
          </a:p>
          <a:p>
            <a:pPr lvl="1"/>
            <a:r>
              <a:rPr lang="en-US" sz="2000" dirty="0"/>
              <a:t>earliest author cites not Paul</a:t>
            </a:r>
          </a:p>
          <a:p>
            <a:pPr lvl="1"/>
            <a:r>
              <a:rPr lang="en-US" sz="2000" dirty="0"/>
              <a:t>Hebrews 2:3 v. Galatians 1:11-12.</a:t>
            </a:r>
          </a:p>
          <a:p>
            <a:r>
              <a:rPr lang="en-US" sz="2400" dirty="0"/>
              <a:t>Others with low likelihood</a:t>
            </a:r>
          </a:p>
          <a:p>
            <a:pPr lvl="1"/>
            <a:r>
              <a:rPr lang="en-US" sz="2000" dirty="0"/>
              <a:t>Silas, </a:t>
            </a:r>
          </a:p>
          <a:p>
            <a:pPr lvl="1"/>
            <a:r>
              <a:rPr lang="en-US" sz="2000" dirty="0"/>
              <a:t>Clement of Rome, </a:t>
            </a:r>
          </a:p>
          <a:p>
            <a:pPr lvl="1"/>
            <a:r>
              <a:rPr lang="en-US" sz="2000" dirty="0"/>
              <a:t>Priscilla, and Aquila</a:t>
            </a:r>
          </a:p>
        </p:txBody>
      </p:sp>
      <p:sp>
        <p:nvSpPr>
          <p:cNvPr id="4" name="Content Placeholder 2">
            <a:extLst>
              <a:ext uri="{FF2B5EF4-FFF2-40B4-BE49-F238E27FC236}">
                <a16:creationId xmlns:a16="http://schemas.microsoft.com/office/drawing/2014/main" id="{F0628826-A0FF-E71B-4B1A-59131D9A033F}"/>
              </a:ext>
            </a:extLst>
          </p:cNvPr>
          <p:cNvSpPr txBox="1">
            <a:spLocks/>
          </p:cNvSpPr>
          <p:nvPr/>
        </p:nvSpPr>
        <p:spPr>
          <a:xfrm>
            <a:off x="6095999" y="1825624"/>
            <a:ext cx="5643363" cy="4952981"/>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Barnabas:  </a:t>
            </a:r>
          </a:p>
          <a:p>
            <a:pPr lvl="1"/>
            <a:r>
              <a:rPr lang="en-US" dirty="0"/>
              <a:t>friend of Paul (Acts 11:22-26) &amp; Timothy</a:t>
            </a:r>
          </a:p>
          <a:p>
            <a:pPr lvl="1"/>
            <a:r>
              <a:rPr lang="en-US" dirty="0"/>
              <a:t>a Levite (Acts 4:36-37), </a:t>
            </a:r>
          </a:p>
          <a:p>
            <a:pPr lvl="1"/>
            <a:r>
              <a:rPr lang="en-US" dirty="0"/>
              <a:t>well known</a:t>
            </a:r>
          </a:p>
          <a:p>
            <a:pPr lvl="1"/>
            <a:r>
              <a:rPr lang="en-US" dirty="0"/>
              <a:t>earliest recorded author by </a:t>
            </a:r>
            <a:r>
              <a:rPr lang="en-US" dirty="0" err="1"/>
              <a:t>Tertulian</a:t>
            </a:r>
            <a:endParaRPr lang="en-US" dirty="0"/>
          </a:p>
          <a:p>
            <a:r>
              <a:rPr lang="en-US" dirty="0"/>
              <a:t>Luke:  </a:t>
            </a:r>
          </a:p>
          <a:p>
            <a:pPr lvl="1"/>
            <a:r>
              <a:rPr lang="en-US" dirty="0"/>
              <a:t>friend of Paul and Timothy,</a:t>
            </a:r>
          </a:p>
          <a:p>
            <a:pPr lvl="1"/>
            <a:r>
              <a:rPr lang="en-US" dirty="0"/>
              <a:t>Style similarities but more differences</a:t>
            </a:r>
          </a:p>
          <a:p>
            <a:pPr lvl="1"/>
            <a:r>
              <a:rPr lang="en-US" dirty="0"/>
              <a:t>several 2nd century writers cite as author </a:t>
            </a:r>
          </a:p>
          <a:p>
            <a:pPr lvl="1"/>
            <a:r>
              <a:rPr lang="en-US" dirty="0"/>
              <a:t>very different to Luke’s writing </a:t>
            </a:r>
          </a:p>
          <a:p>
            <a:r>
              <a:rPr lang="en-US" dirty="0"/>
              <a:t>Apollos:  </a:t>
            </a:r>
          </a:p>
          <a:p>
            <a:pPr lvl="1"/>
            <a:r>
              <a:rPr lang="en-US" dirty="0"/>
              <a:t>friend of Paul (Titus 3:13) and Timothy</a:t>
            </a:r>
          </a:p>
          <a:p>
            <a:pPr lvl="1"/>
            <a:r>
              <a:rPr lang="en-US" dirty="0"/>
              <a:t>well known (Acts 18:24-28)</a:t>
            </a:r>
          </a:p>
          <a:p>
            <a:pPr lvl="1"/>
            <a:r>
              <a:rPr lang="en-US" dirty="0"/>
              <a:t>likely trained in Classical Greek</a:t>
            </a:r>
          </a:p>
          <a:p>
            <a:pPr lvl="1"/>
            <a:r>
              <a:rPr lang="en-US" dirty="0"/>
              <a:t>considered the author by Martin Luther</a:t>
            </a:r>
          </a:p>
        </p:txBody>
      </p:sp>
    </p:spTree>
    <p:extLst>
      <p:ext uri="{BB962C8B-B14F-4D97-AF65-F5344CB8AC3E}">
        <p14:creationId xmlns:p14="http://schemas.microsoft.com/office/powerpoint/2010/main" val="1991075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C9365-85B3-03CE-975B-8219D50C1A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1E6161-3639-5F07-7DDA-9192D25C4CA2}"/>
              </a:ext>
            </a:extLst>
          </p:cNvPr>
          <p:cNvSpPr>
            <a:spLocks noGrp="1"/>
          </p:cNvSpPr>
          <p:nvPr>
            <p:ph type="title"/>
          </p:nvPr>
        </p:nvSpPr>
        <p:spPr/>
        <p:txBody>
          <a:bodyPr/>
          <a:lstStyle/>
          <a:p>
            <a:r>
              <a:rPr lang="en-US" dirty="0"/>
              <a:t>Audience</a:t>
            </a:r>
          </a:p>
        </p:txBody>
      </p:sp>
      <p:sp>
        <p:nvSpPr>
          <p:cNvPr id="3" name="Content Placeholder 2">
            <a:extLst>
              <a:ext uri="{FF2B5EF4-FFF2-40B4-BE49-F238E27FC236}">
                <a16:creationId xmlns:a16="http://schemas.microsoft.com/office/drawing/2014/main" id="{66CDEEDE-CBBD-166C-1F95-782F77274A16}"/>
              </a:ext>
            </a:extLst>
          </p:cNvPr>
          <p:cNvSpPr>
            <a:spLocks noGrp="1"/>
          </p:cNvSpPr>
          <p:nvPr>
            <p:ph idx="1"/>
          </p:nvPr>
        </p:nvSpPr>
        <p:spPr>
          <a:xfrm>
            <a:off x="838200" y="2438873"/>
            <a:ext cx="4883644" cy="2866835"/>
          </a:xfrm>
        </p:spPr>
        <p:txBody>
          <a:bodyPr/>
          <a:lstStyle/>
          <a:p>
            <a:pPr algn="just"/>
            <a:r>
              <a:rPr lang="en-US" sz="1800" dirty="0">
                <a:effectLst/>
                <a:latin typeface="Times" panose="02020603050405020304" pitchFamily="18" charset="0"/>
                <a:ea typeface="Times New Roman" panose="02020603050405020304" pitchFamily="18" charset="0"/>
                <a:cs typeface="Times New Roman" panose="02020603050405020304" pitchFamily="18" charset="0"/>
              </a:rPr>
              <a:t>Why Palestine?  Numerous references to the Temple/Tabernacle rather than Synagogue , the large number of Jewish believers present, and the temptation to fall back into Judaism (not pagan worship).  </a:t>
            </a:r>
          </a:p>
          <a:p>
            <a:r>
              <a:rPr lang="en-US" sz="1800" dirty="0">
                <a:effectLst/>
                <a:latin typeface="Times" panose="02020603050405020304" pitchFamily="18" charset="0"/>
                <a:ea typeface="Times New Roman" panose="02020603050405020304" pitchFamily="18" charset="0"/>
                <a:cs typeface="Times New Roman" panose="02020603050405020304" pitchFamily="18" charset="0"/>
              </a:rPr>
              <a:t>Why not Palestine?  The references to the Temple/Tabernacle are equally relevant everywhere, Hebrews 2:3 indicates that the audience were all second generation Christians, which would be highly unlikely for Palestine.</a:t>
            </a:r>
            <a:endParaRPr lang="en-US" dirty="0"/>
          </a:p>
        </p:txBody>
      </p:sp>
      <p:sp>
        <p:nvSpPr>
          <p:cNvPr id="4" name="Content Placeholder 2">
            <a:extLst>
              <a:ext uri="{FF2B5EF4-FFF2-40B4-BE49-F238E27FC236}">
                <a16:creationId xmlns:a16="http://schemas.microsoft.com/office/drawing/2014/main" id="{99F215D7-E457-B710-C451-87F5806416E1}"/>
              </a:ext>
            </a:extLst>
          </p:cNvPr>
          <p:cNvSpPr txBox="1">
            <a:spLocks/>
          </p:cNvSpPr>
          <p:nvPr/>
        </p:nvSpPr>
        <p:spPr>
          <a:xfrm>
            <a:off x="6096000" y="2438873"/>
            <a:ext cx="4883644" cy="286683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sz="1800" dirty="0">
                <a:effectLst/>
                <a:latin typeface="Times" panose="02020603050405020304" pitchFamily="18" charset="0"/>
                <a:ea typeface="Times New Roman" panose="02020603050405020304" pitchFamily="18" charset="0"/>
                <a:cs typeface="Times New Roman" panose="02020603050405020304" pitchFamily="18" charset="0"/>
              </a:rPr>
              <a:t>Why Italy?  Hebrews 13:24 includes the quote “Those from Italy greet you.” which from the original Greek leans heavily to the idea that these were Italians who were abroad.  Who cares?  Why single them out unless you are dealing with an Italian audience?  </a:t>
            </a:r>
          </a:p>
          <a:p>
            <a:pPr algn="just"/>
            <a:r>
              <a:rPr lang="en-US" sz="1800" dirty="0">
                <a:effectLst/>
                <a:latin typeface="Times" panose="02020603050405020304" pitchFamily="18" charset="0"/>
                <a:ea typeface="Times New Roman" panose="02020603050405020304" pitchFamily="18" charset="0"/>
                <a:cs typeface="Times New Roman" panose="02020603050405020304" pitchFamily="18" charset="0"/>
              </a:rPr>
              <a:t>Why not Italy?  Romans considered Christianity as a sect of Judaism, so going back to Judaism would not remove all the persecution.  </a:t>
            </a:r>
          </a:p>
        </p:txBody>
      </p:sp>
      <p:sp>
        <p:nvSpPr>
          <p:cNvPr id="5" name="Title 1">
            <a:extLst>
              <a:ext uri="{FF2B5EF4-FFF2-40B4-BE49-F238E27FC236}">
                <a16:creationId xmlns:a16="http://schemas.microsoft.com/office/drawing/2014/main" id="{F9AA100F-465B-EF7E-6119-310016BC0109}"/>
              </a:ext>
            </a:extLst>
          </p:cNvPr>
          <p:cNvSpPr txBox="1">
            <a:spLocks/>
          </p:cNvSpPr>
          <p:nvPr/>
        </p:nvSpPr>
        <p:spPr>
          <a:xfrm>
            <a:off x="838200" y="1533126"/>
            <a:ext cx="4883644" cy="79180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t>Palestine</a:t>
            </a:r>
          </a:p>
        </p:txBody>
      </p:sp>
      <p:sp>
        <p:nvSpPr>
          <p:cNvPr id="6" name="Title 1">
            <a:extLst>
              <a:ext uri="{FF2B5EF4-FFF2-40B4-BE49-F238E27FC236}">
                <a16:creationId xmlns:a16="http://schemas.microsoft.com/office/drawing/2014/main" id="{19E05B44-24DB-00F9-4A14-549486B1F422}"/>
              </a:ext>
            </a:extLst>
          </p:cNvPr>
          <p:cNvSpPr txBox="1">
            <a:spLocks/>
          </p:cNvSpPr>
          <p:nvPr/>
        </p:nvSpPr>
        <p:spPr>
          <a:xfrm>
            <a:off x="6096000" y="1533126"/>
            <a:ext cx="4883644" cy="79180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t>Italy</a:t>
            </a:r>
          </a:p>
        </p:txBody>
      </p:sp>
    </p:spTree>
    <p:extLst>
      <p:ext uri="{BB962C8B-B14F-4D97-AF65-F5344CB8AC3E}">
        <p14:creationId xmlns:p14="http://schemas.microsoft.com/office/powerpoint/2010/main" val="1190107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a:extLst>
              <a:ext uri="{FF2B5EF4-FFF2-40B4-BE49-F238E27FC236}">
                <a16:creationId xmlns:a16="http://schemas.microsoft.com/office/drawing/2014/main" id="{5081CC74-7F7D-FCC2-39C3-2F93D024CB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038" y="0"/>
            <a:ext cx="10505562" cy="68530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0910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09FB9-FECC-B41A-9A65-5F6678646AE8}"/>
            </a:ext>
          </a:extLst>
        </p:cNvPr>
        <p:cNvGrpSpPr/>
        <p:nvPr/>
      </p:nvGrpSpPr>
      <p:grpSpPr>
        <a:xfrm>
          <a:off x="0" y="0"/>
          <a:ext cx="0" cy="0"/>
          <a:chOff x="0" y="0"/>
          <a:chExt cx="0" cy="0"/>
        </a:xfrm>
      </p:grpSpPr>
      <p:pic>
        <p:nvPicPr>
          <p:cNvPr id="1028" name="Picture 4">
            <a:extLst>
              <a:ext uri="{FF2B5EF4-FFF2-40B4-BE49-F238E27FC236}">
                <a16:creationId xmlns:a16="http://schemas.microsoft.com/office/drawing/2014/main" id="{1749295F-8ECB-95B6-B4E8-5113AEF986B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67159"/>
          <a:stretch/>
        </p:blipFill>
        <p:spPr bwMode="auto">
          <a:xfrm>
            <a:off x="-216071" y="0"/>
            <a:ext cx="6127932" cy="3246427"/>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4">
            <a:extLst>
              <a:ext uri="{FF2B5EF4-FFF2-40B4-BE49-F238E27FC236}">
                <a16:creationId xmlns:a16="http://schemas.microsoft.com/office/drawing/2014/main" id="{3AFB9777-079D-6B34-F7D7-6365377178A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3199"/>
          <a:stretch/>
        </p:blipFill>
        <p:spPr bwMode="auto">
          <a:xfrm>
            <a:off x="5830067" y="2414"/>
            <a:ext cx="6361933" cy="68555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608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7CA3C-CA36-4CAE-D1E6-643D314F0CF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1AD1BC7-F820-0B08-F7E6-16F92A9FC0B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22658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1339</TotalTime>
  <Words>372</Words>
  <Application>Microsoft Office PowerPoint</Application>
  <PresentationFormat>Widescreen</PresentationFormat>
  <Paragraphs>72</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Times</vt:lpstr>
      <vt:lpstr>Office Theme</vt:lpstr>
      <vt:lpstr>NT Survey: General Epistles &amp; Revelation</vt:lpstr>
      <vt:lpstr>PowerPoint Presentation</vt:lpstr>
      <vt:lpstr>Background to Hebrews</vt:lpstr>
      <vt:lpstr>Author</vt:lpstr>
      <vt:lpstr>Audience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Schubert, Keith</dc:creator>
  <cp:lastModifiedBy>Schubert, Keith</cp:lastModifiedBy>
  <cp:revision>7</cp:revision>
  <dcterms:created xsi:type="dcterms:W3CDTF">2025-01-22T20:15:17Z</dcterms:created>
  <dcterms:modified xsi:type="dcterms:W3CDTF">2025-03-20T13:16:50Z</dcterms:modified>
</cp:coreProperties>
</file>