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78" r:id="rId6"/>
    <p:sldId id="276" r:id="rId7"/>
    <p:sldId id="266" r:id="rId8"/>
    <p:sldId id="269" r:id="rId9"/>
    <p:sldId id="268" r:id="rId10"/>
    <p:sldId id="270" r:id="rId11"/>
    <p:sldId id="271" r:id="rId12"/>
    <p:sldId id="272" r:id="rId13"/>
    <p:sldId id="273" r:id="rId14"/>
    <p:sldId id="274" r:id="rId15"/>
    <p:sldId id="275" r:id="rId16"/>
    <p:sldId id="281"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7" autoAdjust="0"/>
    <p:restoredTop sz="94660"/>
  </p:normalViewPr>
  <p:slideViewPr>
    <p:cSldViewPr snapToGrid="0">
      <p:cViewPr varScale="1">
        <p:scale>
          <a:sx n="97" d="100"/>
          <a:sy n="97" d="100"/>
        </p:scale>
        <p:origin x="78" y="17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B147-6E14-94F5-1262-39B2214E2B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40EEA-25C7-14F5-844E-2306CFBD6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E79E0F-417A-A923-651C-34A9F0FAB8CB}"/>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5" name="Footer Placeholder 4">
            <a:extLst>
              <a:ext uri="{FF2B5EF4-FFF2-40B4-BE49-F238E27FC236}">
                <a16:creationId xmlns:a16="http://schemas.microsoft.com/office/drawing/2014/main" id="{18AB4856-9379-FE50-5923-900FF04CF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7396F-ED40-88E0-12F4-1968979830EF}"/>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376049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6CD0-97FB-916E-9728-A8E3B6DA9B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372CED-17DA-BA55-B504-DBF7504A4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46ECD-8493-79FB-C1E0-5929CC9B3C34}"/>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5" name="Footer Placeholder 4">
            <a:extLst>
              <a:ext uri="{FF2B5EF4-FFF2-40B4-BE49-F238E27FC236}">
                <a16:creationId xmlns:a16="http://schemas.microsoft.com/office/drawing/2014/main" id="{B7C1D3F8-0166-53D9-426B-D19D88B1E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940DD-2D35-BC02-EB21-8AD7F62073F7}"/>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35261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A7265-B4F0-05D8-260C-F08E198E51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4CF39-37A0-79BB-F8E0-1D4B362A1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2B7D9-FE2E-E849-9058-BC8D88B0AC6C}"/>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5" name="Footer Placeholder 4">
            <a:extLst>
              <a:ext uri="{FF2B5EF4-FFF2-40B4-BE49-F238E27FC236}">
                <a16:creationId xmlns:a16="http://schemas.microsoft.com/office/drawing/2014/main" id="{DCDCBBAD-AC34-09BE-F3D5-847CBBA01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8ECA-2AB7-2EA4-5DD9-F4CB4B99F51F}"/>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238140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0480-BCD7-CBCD-5307-B6F1FEFFD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C7693-B482-EF48-61EA-66F9C4FC07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D769B-8211-AE65-2518-2A2A73F9C6D1}"/>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5" name="Footer Placeholder 4">
            <a:extLst>
              <a:ext uri="{FF2B5EF4-FFF2-40B4-BE49-F238E27FC236}">
                <a16:creationId xmlns:a16="http://schemas.microsoft.com/office/drawing/2014/main" id="{C4479E1E-F939-AEE7-DC7C-740A501E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22F2F-DD7D-8454-F17A-10A8728FC74F}"/>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379190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F39A-49E5-DB7D-F908-A6F6232242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A690F-B0FA-7018-2B29-336FF72F50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B2F17-B152-F335-4DA0-814219F68DFF}"/>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5" name="Footer Placeholder 4">
            <a:extLst>
              <a:ext uri="{FF2B5EF4-FFF2-40B4-BE49-F238E27FC236}">
                <a16:creationId xmlns:a16="http://schemas.microsoft.com/office/drawing/2014/main" id="{99D20E20-810F-7C56-16DB-AF5B748E9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A30A4-C08F-05CF-70F5-B3EE7C18C4DA}"/>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72624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4C19-8B0F-7F5C-C92C-676B9BAA3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51279-1A46-58B2-4DCA-707B8B0BF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964C49-BA70-406D-8F69-DF12264FA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E1782F-F49F-16EE-D1F9-8D72230962DC}"/>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6" name="Footer Placeholder 5">
            <a:extLst>
              <a:ext uri="{FF2B5EF4-FFF2-40B4-BE49-F238E27FC236}">
                <a16:creationId xmlns:a16="http://schemas.microsoft.com/office/drawing/2014/main" id="{CDC3CB77-B5D1-DE1B-EC2F-AA4F6EBD6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B1F6F-965C-9133-F8BF-D070442EE317}"/>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153995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27E9-2FB6-5667-C40C-02BA629D4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610C5-61A2-2838-A91C-7BE15713C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6755D-BE1D-09A1-C2AD-1D717E1304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B7970A-22EF-43A4-4B59-14EE05AE8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5FA12-7857-331D-C694-BE27674C6A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4D7BA-B70D-3A6E-0894-44EDD4F4818C}"/>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8" name="Footer Placeholder 7">
            <a:extLst>
              <a:ext uri="{FF2B5EF4-FFF2-40B4-BE49-F238E27FC236}">
                <a16:creationId xmlns:a16="http://schemas.microsoft.com/office/drawing/2014/main" id="{24D03632-7614-D1F7-6B50-50E3B94DE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12C77B-F86F-D89C-FD65-8DB3EE59FA2F}"/>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27046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659B-5AA8-A9E2-9DF4-9AEE903FB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BD29F-E6B4-872E-D16B-582B34896067}"/>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4" name="Footer Placeholder 3">
            <a:extLst>
              <a:ext uri="{FF2B5EF4-FFF2-40B4-BE49-F238E27FC236}">
                <a16:creationId xmlns:a16="http://schemas.microsoft.com/office/drawing/2014/main" id="{9249E233-0812-5B28-D2BD-94EA4168A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4D5FE9-7C02-C9F9-83EB-2DCD05120381}"/>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282258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BA62E-C899-C095-1D8A-5640E8B1E265}"/>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3" name="Footer Placeholder 2">
            <a:extLst>
              <a:ext uri="{FF2B5EF4-FFF2-40B4-BE49-F238E27FC236}">
                <a16:creationId xmlns:a16="http://schemas.microsoft.com/office/drawing/2014/main" id="{1E60EC2C-7AFC-5F0C-0643-8D5A905CBB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3D1CC-F047-7D63-73DD-194D2FD0D1B7}"/>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319116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6310-636C-7DBC-BB70-89E39EEBD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5604B-1C07-2819-AB41-DCA1BD7250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1CF12-E96F-9042-D784-86B8B7867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EED85-A338-478A-99D3-F05660FA8D7A}"/>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6" name="Footer Placeholder 5">
            <a:extLst>
              <a:ext uri="{FF2B5EF4-FFF2-40B4-BE49-F238E27FC236}">
                <a16:creationId xmlns:a16="http://schemas.microsoft.com/office/drawing/2014/main" id="{0FCFE766-EC89-5C0C-FD03-74675FA6F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FA99E-86C5-4705-9F89-EAA3E97B560A}"/>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411722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983C-BAE8-AD40-49FC-340452A63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E63D3-1628-40EB-C0D2-D0382B8E7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1993CE-3F21-44DE-4CE4-FC0678782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D72C9-8575-F2D5-DD91-5CD650FAEF01}"/>
              </a:ext>
            </a:extLst>
          </p:cNvPr>
          <p:cNvSpPr>
            <a:spLocks noGrp="1"/>
          </p:cNvSpPr>
          <p:nvPr>
            <p:ph type="dt" sz="half" idx="10"/>
          </p:nvPr>
        </p:nvSpPr>
        <p:spPr/>
        <p:txBody>
          <a:bodyPr/>
          <a:lstStyle/>
          <a:p>
            <a:fld id="{05D89337-D527-4E31-B3BD-9C05ED1BBBC4}" type="datetimeFigureOut">
              <a:rPr lang="en-US" smtClean="0"/>
              <a:t>4/30/2025</a:t>
            </a:fld>
            <a:endParaRPr lang="en-US"/>
          </a:p>
        </p:txBody>
      </p:sp>
      <p:sp>
        <p:nvSpPr>
          <p:cNvPr id="6" name="Footer Placeholder 5">
            <a:extLst>
              <a:ext uri="{FF2B5EF4-FFF2-40B4-BE49-F238E27FC236}">
                <a16:creationId xmlns:a16="http://schemas.microsoft.com/office/drawing/2014/main" id="{A7EDA66C-522C-6F7C-7C4F-2BA431144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07CF0-9AB6-16C2-013A-A970F9AEE32A}"/>
              </a:ext>
            </a:extLst>
          </p:cNvPr>
          <p:cNvSpPr>
            <a:spLocks noGrp="1"/>
          </p:cNvSpPr>
          <p:nvPr>
            <p:ph type="sldNum" sz="quarter" idx="12"/>
          </p:nvPr>
        </p:nvSpPr>
        <p:spPr/>
        <p:txBody>
          <a:bodyPr/>
          <a:lstStyle/>
          <a:p>
            <a:fld id="{13029710-548E-4487-A1F4-CDBCEE0F1158}" type="slidenum">
              <a:rPr lang="en-US" smtClean="0"/>
              <a:t>‹#›</a:t>
            </a:fld>
            <a:endParaRPr lang="en-US"/>
          </a:p>
        </p:txBody>
      </p:sp>
    </p:spTree>
    <p:extLst>
      <p:ext uri="{BB962C8B-B14F-4D97-AF65-F5344CB8AC3E}">
        <p14:creationId xmlns:p14="http://schemas.microsoft.com/office/powerpoint/2010/main" val="75528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00ED4-BE7C-6F42-8ED5-30CBC6A86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AB7A07-559D-65BD-FA73-BF58B8C4B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053C9-C2B5-3BAA-EB60-4465F8C5A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D89337-D527-4E31-B3BD-9C05ED1BBBC4}" type="datetimeFigureOut">
              <a:rPr lang="en-US" smtClean="0"/>
              <a:t>4/30/2025</a:t>
            </a:fld>
            <a:endParaRPr lang="en-US"/>
          </a:p>
        </p:txBody>
      </p:sp>
      <p:sp>
        <p:nvSpPr>
          <p:cNvPr id="5" name="Footer Placeholder 4">
            <a:extLst>
              <a:ext uri="{FF2B5EF4-FFF2-40B4-BE49-F238E27FC236}">
                <a16:creationId xmlns:a16="http://schemas.microsoft.com/office/drawing/2014/main" id="{B6A5B8C7-36EF-AEFC-FBA7-6701C5B5E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15BCAA-F0C9-1ABF-49F5-8E694D89F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29710-548E-4487-A1F4-CDBCEE0F1158}" type="slidenum">
              <a:rPr lang="en-US" smtClean="0"/>
              <a:t>‹#›</a:t>
            </a:fld>
            <a:endParaRPr lang="en-US"/>
          </a:p>
        </p:txBody>
      </p:sp>
    </p:spTree>
    <p:extLst>
      <p:ext uri="{BB962C8B-B14F-4D97-AF65-F5344CB8AC3E}">
        <p14:creationId xmlns:p14="http://schemas.microsoft.com/office/powerpoint/2010/main" val="28234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f.ly/Rev.%2017;esv?t=biblia" TargetMode="External"/><Relationship Id="rId2" Type="http://schemas.openxmlformats.org/officeDocument/2006/relationships/hyperlink" Target="https://ref.ly/Rev.%2011;esv?t=bibl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f.ly/Rev.%2017.9-10;esv?t=biblia" TargetMode="External"/><Relationship Id="rId2" Type="http://schemas.openxmlformats.org/officeDocument/2006/relationships/hyperlink" Target="https://ref.ly/Rev.%2011.%201-2;esv?t=biblia"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ennethgentry.com/Merchant2/apocalypse.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ECD-DD3F-5D43-8B7B-0F7E4E61676C}"/>
              </a:ext>
            </a:extLst>
          </p:cNvPr>
          <p:cNvSpPr>
            <a:spLocks noGrp="1"/>
          </p:cNvSpPr>
          <p:nvPr>
            <p:ph type="ctrTitle"/>
          </p:nvPr>
        </p:nvSpPr>
        <p:spPr/>
        <p:txBody>
          <a:bodyPr>
            <a:normAutofit fontScale="90000"/>
          </a:bodyPr>
          <a:lstStyle/>
          <a:p>
            <a:r>
              <a:rPr lang="en-US" dirty="0"/>
              <a:t>NT Survey:</a:t>
            </a:r>
            <a:br>
              <a:rPr lang="en-US" dirty="0"/>
            </a:br>
            <a:r>
              <a:rPr lang="en-US" dirty="0"/>
              <a:t>General Epistles &amp; Revelation</a:t>
            </a:r>
          </a:p>
        </p:txBody>
      </p:sp>
      <p:sp>
        <p:nvSpPr>
          <p:cNvPr id="3" name="Subtitle 2">
            <a:extLst>
              <a:ext uri="{FF2B5EF4-FFF2-40B4-BE49-F238E27FC236}">
                <a16:creationId xmlns:a16="http://schemas.microsoft.com/office/drawing/2014/main" id="{02AC387A-3CF4-D59D-58A5-F77A17033C28}"/>
              </a:ext>
            </a:extLst>
          </p:cNvPr>
          <p:cNvSpPr>
            <a:spLocks noGrp="1"/>
          </p:cNvSpPr>
          <p:nvPr>
            <p:ph type="subTitle" idx="1"/>
          </p:nvPr>
        </p:nvSpPr>
        <p:spPr/>
        <p:txBody>
          <a:bodyPr/>
          <a:lstStyle/>
          <a:p>
            <a:r>
              <a:rPr lang="en-US"/>
              <a:t>Dr. Keith Schubert</a:t>
            </a:r>
            <a:endParaRPr lang="en-US" dirty="0"/>
          </a:p>
        </p:txBody>
      </p:sp>
    </p:spTree>
    <p:extLst>
      <p:ext uri="{BB962C8B-B14F-4D97-AF65-F5344CB8AC3E}">
        <p14:creationId xmlns:p14="http://schemas.microsoft.com/office/powerpoint/2010/main" val="358174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8CB5-7D8D-D70C-561C-D90B88361379}"/>
              </a:ext>
            </a:extLst>
          </p:cNvPr>
          <p:cNvSpPr>
            <a:spLocks noGrp="1"/>
          </p:cNvSpPr>
          <p:nvPr>
            <p:ph type="title"/>
          </p:nvPr>
        </p:nvSpPr>
        <p:spPr/>
        <p:txBody>
          <a:bodyPr/>
          <a:lstStyle/>
          <a:p>
            <a:r>
              <a:rPr lang="en-US" dirty="0"/>
              <a:t>Worship to Father and Son</a:t>
            </a:r>
            <a:br>
              <a:rPr lang="en-US" dirty="0"/>
            </a:br>
            <a:r>
              <a:rPr lang="en-US" dirty="0"/>
              <a:t>Revelation 4,5</a:t>
            </a:r>
          </a:p>
        </p:txBody>
      </p:sp>
      <p:sp>
        <p:nvSpPr>
          <p:cNvPr id="3" name="Content Placeholder 2">
            <a:extLst>
              <a:ext uri="{FF2B5EF4-FFF2-40B4-BE49-F238E27FC236}">
                <a16:creationId xmlns:a16="http://schemas.microsoft.com/office/drawing/2014/main" id="{65435A93-69F5-3D10-EA17-F8E92C5DA666}"/>
              </a:ext>
            </a:extLst>
          </p:cNvPr>
          <p:cNvSpPr>
            <a:spLocks noGrp="1"/>
          </p:cNvSpPr>
          <p:nvPr>
            <p:ph idx="1"/>
          </p:nvPr>
        </p:nvSpPr>
        <p:spPr/>
        <p:txBody>
          <a:bodyPr/>
          <a:lstStyle/>
          <a:p>
            <a:r>
              <a:rPr lang="en-US" dirty="0"/>
              <a:t>Rev 4</a:t>
            </a:r>
          </a:p>
          <a:p>
            <a:pPr lvl="1"/>
            <a:r>
              <a:rPr lang="en-US" dirty="0"/>
              <a:t>Worship Father for creation</a:t>
            </a:r>
          </a:p>
          <a:p>
            <a:pPr lvl="1"/>
            <a:r>
              <a:rPr lang="en-US" dirty="0"/>
              <a:t>Heaven like the tabernacle</a:t>
            </a:r>
          </a:p>
          <a:p>
            <a:r>
              <a:rPr lang="en-US" dirty="0"/>
              <a:t>Rev 5</a:t>
            </a:r>
          </a:p>
          <a:p>
            <a:pPr lvl="1"/>
            <a:r>
              <a:rPr lang="en-US" dirty="0"/>
              <a:t>Worship Son for salvation</a:t>
            </a:r>
          </a:p>
          <a:p>
            <a:pPr lvl="1"/>
            <a:r>
              <a:rPr lang="en-US" dirty="0"/>
              <a:t>Scroll</a:t>
            </a:r>
          </a:p>
        </p:txBody>
      </p:sp>
    </p:spTree>
    <p:extLst>
      <p:ext uri="{BB962C8B-B14F-4D97-AF65-F5344CB8AC3E}">
        <p14:creationId xmlns:p14="http://schemas.microsoft.com/office/powerpoint/2010/main" val="57792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CE1D-2C68-D7B6-046C-3DB6AA79874F}"/>
              </a:ext>
            </a:extLst>
          </p:cNvPr>
          <p:cNvSpPr>
            <a:spLocks noGrp="1"/>
          </p:cNvSpPr>
          <p:nvPr>
            <p:ph type="title"/>
          </p:nvPr>
        </p:nvSpPr>
        <p:spPr>
          <a:xfrm>
            <a:off x="838200" y="365125"/>
            <a:ext cx="5257800" cy="1325563"/>
          </a:xfrm>
        </p:spPr>
        <p:txBody>
          <a:bodyPr/>
          <a:lstStyle/>
          <a:p>
            <a:r>
              <a:rPr lang="en-US" dirty="0"/>
              <a:t>7 seals</a:t>
            </a:r>
            <a:br>
              <a:rPr lang="en-US" dirty="0"/>
            </a:br>
            <a:r>
              <a:rPr lang="en-US" dirty="0"/>
              <a:t>Rev 6-8:1</a:t>
            </a:r>
          </a:p>
        </p:txBody>
      </p:sp>
      <p:sp>
        <p:nvSpPr>
          <p:cNvPr id="3" name="Content Placeholder 2">
            <a:extLst>
              <a:ext uri="{FF2B5EF4-FFF2-40B4-BE49-F238E27FC236}">
                <a16:creationId xmlns:a16="http://schemas.microsoft.com/office/drawing/2014/main" id="{3FEE8912-3950-058B-F1F6-BE44F84A1531}"/>
              </a:ext>
            </a:extLst>
          </p:cNvPr>
          <p:cNvSpPr>
            <a:spLocks noGrp="1"/>
          </p:cNvSpPr>
          <p:nvPr>
            <p:ph idx="1"/>
          </p:nvPr>
        </p:nvSpPr>
        <p:spPr>
          <a:xfrm>
            <a:off x="838200" y="1825625"/>
            <a:ext cx="5257800" cy="4351338"/>
          </a:xfrm>
        </p:spPr>
        <p:txBody>
          <a:bodyPr>
            <a:normAutofit lnSpcReduction="10000"/>
          </a:bodyPr>
          <a:lstStyle/>
          <a:p>
            <a:r>
              <a:rPr lang="en-US" dirty="0"/>
              <a:t>6:1-2 </a:t>
            </a:r>
            <a:r>
              <a:rPr lang="en-US" b="1" dirty="0"/>
              <a:t>1</a:t>
            </a:r>
            <a:r>
              <a:rPr lang="en-US" dirty="0"/>
              <a:t> White horse</a:t>
            </a:r>
          </a:p>
          <a:p>
            <a:r>
              <a:rPr lang="en-US" dirty="0"/>
              <a:t>6:3-4 </a:t>
            </a:r>
            <a:r>
              <a:rPr lang="en-US" b="1" dirty="0"/>
              <a:t>2</a:t>
            </a:r>
            <a:r>
              <a:rPr lang="en-US" dirty="0"/>
              <a:t> Red horse</a:t>
            </a:r>
          </a:p>
          <a:p>
            <a:r>
              <a:rPr lang="en-US" dirty="0"/>
              <a:t>6:5-6 </a:t>
            </a:r>
            <a:r>
              <a:rPr lang="en-US" b="1" dirty="0"/>
              <a:t>3</a:t>
            </a:r>
            <a:r>
              <a:rPr lang="en-US" dirty="0"/>
              <a:t> Black horse</a:t>
            </a:r>
          </a:p>
          <a:p>
            <a:r>
              <a:rPr lang="en-US" dirty="0"/>
              <a:t>6:7-8 </a:t>
            </a:r>
            <a:r>
              <a:rPr lang="en-US" b="1" dirty="0"/>
              <a:t>4</a:t>
            </a:r>
            <a:r>
              <a:rPr lang="en-US" dirty="0"/>
              <a:t> Pale horse</a:t>
            </a:r>
          </a:p>
          <a:p>
            <a:r>
              <a:rPr lang="en-US" dirty="0"/>
              <a:t>6:9-11 </a:t>
            </a:r>
            <a:r>
              <a:rPr lang="en-US" b="1" dirty="0"/>
              <a:t>5</a:t>
            </a:r>
            <a:r>
              <a:rPr lang="en-US" dirty="0"/>
              <a:t> Martyrs</a:t>
            </a:r>
          </a:p>
          <a:p>
            <a:r>
              <a:rPr lang="en-US" dirty="0"/>
              <a:t>6:12-17 </a:t>
            </a:r>
            <a:r>
              <a:rPr lang="en-US" b="1" dirty="0"/>
              <a:t>6</a:t>
            </a:r>
            <a:r>
              <a:rPr lang="en-US" dirty="0"/>
              <a:t> Day of the Lord</a:t>
            </a:r>
          </a:p>
          <a:p>
            <a:r>
              <a:rPr lang="en-US" dirty="0"/>
              <a:t>7:1-8 sealing 144k</a:t>
            </a:r>
          </a:p>
          <a:p>
            <a:r>
              <a:rPr lang="en-US" dirty="0"/>
              <a:t>7:9-17 Multitude Worship God</a:t>
            </a:r>
          </a:p>
          <a:p>
            <a:r>
              <a:rPr lang="en-US" dirty="0"/>
              <a:t>8:1 </a:t>
            </a:r>
            <a:r>
              <a:rPr lang="en-US" b="1" dirty="0"/>
              <a:t>7</a:t>
            </a:r>
            <a:r>
              <a:rPr lang="en-US" dirty="0"/>
              <a:t> Silence</a:t>
            </a:r>
          </a:p>
        </p:txBody>
      </p:sp>
      <p:sp>
        <p:nvSpPr>
          <p:cNvPr id="4" name="Title 1">
            <a:extLst>
              <a:ext uri="{FF2B5EF4-FFF2-40B4-BE49-F238E27FC236}">
                <a16:creationId xmlns:a16="http://schemas.microsoft.com/office/drawing/2014/main" id="{2F62A57A-1820-31CC-713C-405CC53C8388}"/>
              </a:ext>
            </a:extLst>
          </p:cNvPr>
          <p:cNvSpPr txBox="1">
            <a:spLocks/>
          </p:cNvSpPr>
          <p:nvPr/>
        </p:nvSpPr>
        <p:spPr>
          <a:xfrm>
            <a:off x="6051605"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7 trumpets</a:t>
            </a:r>
            <a:br>
              <a:rPr lang="en-US" dirty="0"/>
            </a:br>
            <a:r>
              <a:rPr lang="en-US" dirty="0"/>
              <a:t>Rev 8:2-11:19</a:t>
            </a:r>
          </a:p>
        </p:txBody>
      </p:sp>
      <p:sp>
        <p:nvSpPr>
          <p:cNvPr id="5" name="Content Placeholder 2">
            <a:extLst>
              <a:ext uri="{FF2B5EF4-FFF2-40B4-BE49-F238E27FC236}">
                <a16:creationId xmlns:a16="http://schemas.microsoft.com/office/drawing/2014/main" id="{9FF61A30-610C-2BAB-543A-134245AE0D8D}"/>
              </a:ext>
            </a:extLst>
          </p:cNvPr>
          <p:cNvSpPr txBox="1">
            <a:spLocks/>
          </p:cNvSpPr>
          <p:nvPr/>
        </p:nvSpPr>
        <p:spPr>
          <a:xfrm>
            <a:off x="6051605" y="1825625"/>
            <a:ext cx="5612958"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8:2-6 Prelude &amp; censer</a:t>
            </a:r>
          </a:p>
          <a:p>
            <a:r>
              <a:rPr lang="en-US" dirty="0"/>
              <a:t>8:7 </a:t>
            </a:r>
            <a:r>
              <a:rPr lang="en-US" b="1" dirty="0"/>
              <a:t>1</a:t>
            </a:r>
            <a:r>
              <a:rPr lang="en-US" dirty="0"/>
              <a:t> 1/3 earth burned</a:t>
            </a:r>
          </a:p>
          <a:p>
            <a:r>
              <a:rPr lang="en-US" dirty="0"/>
              <a:t>8:8-9 </a:t>
            </a:r>
            <a:r>
              <a:rPr lang="en-US" b="1" dirty="0"/>
              <a:t>2</a:t>
            </a:r>
            <a:r>
              <a:rPr lang="en-US" dirty="0"/>
              <a:t> 1/3 sea destroyed</a:t>
            </a:r>
          </a:p>
          <a:p>
            <a:r>
              <a:rPr lang="en-US" dirty="0"/>
              <a:t>8:10-11 </a:t>
            </a:r>
            <a:r>
              <a:rPr lang="en-US" b="1" dirty="0"/>
              <a:t>3</a:t>
            </a:r>
            <a:r>
              <a:rPr lang="en-US" dirty="0"/>
              <a:t> 1/3 rivers bitter</a:t>
            </a:r>
          </a:p>
          <a:p>
            <a:r>
              <a:rPr lang="en-US" dirty="0"/>
              <a:t>8:12  </a:t>
            </a:r>
            <a:r>
              <a:rPr lang="en-US" b="1" dirty="0"/>
              <a:t>4</a:t>
            </a:r>
            <a:r>
              <a:rPr lang="en-US" dirty="0"/>
              <a:t> 1/3 sun, moon, stars dark</a:t>
            </a:r>
          </a:p>
          <a:p>
            <a:r>
              <a:rPr lang="en-US" dirty="0"/>
              <a:t>8:13   woe, 3 more coming</a:t>
            </a:r>
          </a:p>
          <a:p>
            <a:r>
              <a:rPr lang="en-US" dirty="0"/>
              <a:t>9:1-12 </a:t>
            </a:r>
            <a:r>
              <a:rPr lang="en-US" b="1" dirty="0"/>
              <a:t>5</a:t>
            </a:r>
            <a:r>
              <a:rPr lang="en-US" dirty="0"/>
              <a:t> locusts from abyss</a:t>
            </a:r>
          </a:p>
          <a:p>
            <a:r>
              <a:rPr lang="en-US" dirty="0"/>
              <a:t>9:13-21 </a:t>
            </a:r>
            <a:r>
              <a:rPr lang="en-US" b="1" dirty="0"/>
              <a:t>6</a:t>
            </a:r>
            <a:r>
              <a:rPr lang="en-US" dirty="0"/>
              <a:t> 4 angels kill 1/3 mankind</a:t>
            </a:r>
          </a:p>
          <a:p>
            <a:r>
              <a:rPr lang="en-US" dirty="0"/>
              <a:t>10:1-11 scroll, 7 thunders, no delay</a:t>
            </a:r>
          </a:p>
          <a:p>
            <a:r>
              <a:rPr lang="en-US" dirty="0"/>
              <a:t>11:1-14  2 witnesses</a:t>
            </a:r>
          </a:p>
          <a:p>
            <a:r>
              <a:rPr lang="en-US" dirty="0"/>
              <a:t>11:15-19 </a:t>
            </a:r>
            <a:r>
              <a:rPr lang="en-US" b="1" dirty="0"/>
              <a:t>7</a:t>
            </a:r>
            <a:r>
              <a:rPr lang="en-US" dirty="0"/>
              <a:t> God’s reign, worship</a:t>
            </a:r>
          </a:p>
          <a:p>
            <a:endParaRPr lang="en-US" dirty="0"/>
          </a:p>
        </p:txBody>
      </p:sp>
    </p:spTree>
    <p:extLst>
      <p:ext uri="{BB962C8B-B14F-4D97-AF65-F5344CB8AC3E}">
        <p14:creationId xmlns:p14="http://schemas.microsoft.com/office/powerpoint/2010/main" val="314801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FC20-F1B2-5621-1F46-E314286AA43F}"/>
              </a:ext>
            </a:extLst>
          </p:cNvPr>
          <p:cNvSpPr>
            <a:spLocks noGrp="1"/>
          </p:cNvSpPr>
          <p:nvPr>
            <p:ph type="title"/>
          </p:nvPr>
        </p:nvSpPr>
        <p:spPr/>
        <p:txBody>
          <a:bodyPr/>
          <a:lstStyle/>
          <a:p>
            <a:r>
              <a:rPr lang="en-US" dirty="0"/>
              <a:t>Woman, son, and dragon</a:t>
            </a:r>
            <a:br>
              <a:rPr lang="en-US" dirty="0"/>
            </a:br>
            <a:r>
              <a:rPr lang="en-US" dirty="0"/>
              <a:t>Rev 12</a:t>
            </a:r>
          </a:p>
        </p:txBody>
      </p:sp>
      <p:sp>
        <p:nvSpPr>
          <p:cNvPr id="3" name="Content Placeholder 2">
            <a:extLst>
              <a:ext uri="{FF2B5EF4-FFF2-40B4-BE49-F238E27FC236}">
                <a16:creationId xmlns:a16="http://schemas.microsoft.com/office/drawing/2014/main" id="{9E346567-B6E5-E769-354C-93424370B432}"/>
              </a:ext>
            </a:extLst>
          </p:cNvPr>
          <p:cNvSpPr>
            <a:spLocks noGrp="1"/>
          </p:cNvSpPr>
          <p:nvPr>
            <p:ph idx="1"/>
          </p:nvPr>
        </p:nvSpPr>
        <p:spPr/>
        <p:txBody>
          <a:bodyPr/>
          <a:lstStyle/>
          <a:p>
            <a:r>
              <a:rPr lang="en-US" dirty="0"/>
              <a:t>Woman</a:t>
            </a:r>
          </a:p>
          <a:p>
            <a:pPr lvl="1"/>
            <a:r>
              <a:rPr lang="en-US" dirty="0"/>
              <a:t>Clothed with sun, moon under feet, crown of 12 stars</a:t>
            </a:r>
          </a:p>
          <a:p>
            <a:r>
              <a:rPr lang="en-US" dirty="0"/>
              <a:t>Son</a:t>
            </a:r>
          </a:p>
          <a:p>
            <a:pPr lvl="1"/>
            <a:r>
              <a:rPr lang="en-US" dirty="0"/>
              <a:t>Rule nations</a:t>
            </a:r>
          </a:p>
          <a:p>
            <a:r>
              <a:rPr lang="en-US" dirty="0"/>
              <a:t>Dragon</a:t>
            </a:r>
          </a:p>
          <a:p>
            <a:pPr lvl="1"/>
            <a:r>
              <a:rPr lang="en-US" dirty="0"/>
              <a:t>Takes 1/3 stars</a:t>
            </a:r>
          </a:p>
          <a:p>
            <a:r>
              <a:rPr lang="en-US" dirty="0"/>
              <a:t>War in heaven</a:t>
            </a:r>
          </a:p>
          <a:p>
            <a:r>
              <a:rPr lang="en-US" dirty="0"/>
              <a:t>Pursuit of the woman</a:t>
            </a:r>
          </a:p>
          <a:p>
            <a:endParaRPr lang="en-US" dirty="0"/>
          </a:p>
        </p:txBody>
      </p:sp>
    </p:spTree>
    <p:extLst>
      <p:ext uri="{BB962C8B-B14F-4D97-AF65-F5344CB8AC3E}">
        <p14:creationId xmlns:p14="http://schemas.microsoft.com/office/powerpoint/2010/main" val="258806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0EC9-E78A-0BFE-0ACB-79D102B85ECA}"/>
              </a:ext>
            </a:extLst>
          </p:cNvPr>
          <p:cNvSpPr>
            <a:spLocks noGrp="1"/>
          </p:cNvSpPr>
          <p:nvPr>
            <p:ph type="title"/>
          </p:nvPr>
        </p:nvSpPr>
        <p:spPr/>
        <p:txBody>
          <a:bodyPr/>
          <a:lstStyle/>
          <a:p>
            <a:r>
              <a:rPr lang="en-US" dirty="0"/>
              <a:t>Two Beasts</a:t>
            </a:r>
            <a:br>
              <a:rPr lang="en-US" dirty="0"/>
            </a:br>
            <a:r>
              <a:rPr lang="en-US" dirty="0"/>
              <a:t>Rev 13</a:t>
            </a:r>
          </a:p>
        </p:txBody>
      </p:sp>
      <p:sp>
        <p:nvSpPr>
          <p:cNvPr id="3" name="Content Placeholder 2">
            <a:extLst>
              <a:ext uri="{FF2B5EF4-FFF2-40B4-BE49-F238E27FC236}">
                <a16:creationId xmlns:a16="http://schemas.microsoft.com/office/drawing/2014/main" id="{EF2C28E6-5A52-2516-F003-28BD6DB2A8B3}"/>
              </a:ext>
            </a:extLst>
          </p:cNvPr>
          <p:cNvSpPr>
            <a:spLocks noGrp="1"/>
          </p:cNvSpPr>
          <p:nvPr>
            <p:ph idx="1"/>
          </p:nvPr>
        </p:nvSpPr>
        <p:spPr>
          <a:xfrm>
            <a:off x="838200" y="1825625"/>
            <a:ext cx="5041790" cy="4351338"/>
          </a:xfrm>
        </p:spPr>
        <p:txBody>
          <a:bodyPr/>
          <a:lstStyle/>
          <a:p>
            <a:r>
              <a:rPr lang="en-US" dirty="0"/>
              <a:t>Sea</a:t>
            </a:r>
          </a:p>
          <a:p>
            <a:r>
              <a:rPr lang="en-US" dirty="0"/>
              <a:t>10 horns</a:t>
            </a:r>
          </a:p>
          <a:p>
            <a:r>
              <a:rPr lang="en-US" dirty="0"/>
              <a:t>7 heads</a:t>
            </a:r>
          </a:p>
          <a:p>
            <a:r>
              <a:rPr lang="en-US" dirty="0"/>
              <a:t>Leopard</a:t>
            </a:r>
          </a:p>
          <a:p>
            <a:r>
              <a:rPr lang="en-US" dirty="0"/>
              <a:t>Bear</a:t>
            </a:r>
          </a:p>
          <a:p>
            <a:r>
              <a:rPr lang="en-US" dirty="0"/>
              <a:t>Lion</a:t>
            </a:r>
          </a:p>
          <a:p>
            <a:r>
              <a:rPr lang="en-US" dirty="0"/>
              <a:t>Calls for patient endurance and faithfulness from God’s people</a:t>
            </a:r>
          </a:p>
        </p:txBody>
      </p:sp>
      <p:sp>
        <p:nvSpPr>
          <p:cNvPr id="4" name="Content Placeholder 2">
            <a:extLst>
              <a:ext uri="{FF2B5EF4-FFF2-40B4-BE49-F238E27FC236}">
                <a16:creationId xmlns:a16="http://schemas.microsoft.com/office/drawing/2014/main" id="{A16E5CC0-1E81-7943-35F5-298C75A9ED84}"/>
              </a:ext>
            </a:extLst>
          </p:cNvPr>
          <p:cNvSpPr txBox="1">
            <a:spLocks/>
          </p:cNvSpPr>
          <p:nvPr/>
        </p:nvSpPr>
        <p:spPr>
          <a:xfrm>
            <a:off x="6115237" y="1815824"/>
            <a:ext cx="50417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Earth</a:t>
            </a:r>
          </a:p>
          <a:p>
            <a:r>
              <a:rPr lang="en-US" dirty="0"/>
              <a:t>2 horns like lamb</a:t>
            </a:r>
          </a:p>
          <a:p>
            <a:r>
              <a:rPr lang="en-US" dirty="0"/>
              <a:t>Spoke like a dragon</a:t>
            </a:r>
          </a:p>
          <a:p>
            <a:r>
              <a:rPr lang="en-US" dirty="0"/>
              <a:t>Signs</a:t>
            </a:r>
          </a:p>
          <a:p>
            <a:r>
              <a:rPr lang="en-US" dirty="0"/>
              <a:t>Support first beast</a:t>
            </a:r>
          </a:p>
          <a:p>
            <a:r>
              <a:rPr lang="en-US" dirty="0"/>
              <a:t>Mark on right hand or forehead</a:t>
            </a:r>
          </a:p>
          <a:p>
            <a:r>
              <a:rPr lang="en-US" dirty="0"/>
              <a:t>666</a:t>
            </a:r>
          </a:p>
        </p:txBody>
      </p:sp>
    </p:spTree>
    <p:extLst>
      <p:ext uri="{BB962C8B-B14F-4D97-AF65-F5344CB8AC3E}">
        <p14:creationId xmlns:p14="http://schemas.microsoft.com/office/powerpoint/2010/main" val="17301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867E-A8CD-2251-ED8A-DAF0D7EF41FE}"/>
              </a:ext>
            </a:extLst>
          </p:cNvPr>
          <p:cNvSpPr>
            <a:spLocks noGrp="1"/>
          </p:cNvSpPr>
          <p:nvPr>
            <p:ph type="title"/>
          </p:nvPr>
        </p:nvSpPr>
        <p:spPr/>
        <p:txBody>
          <a:bodyPr/>
          <a:lstStyle/>
          <a:p>
            <a:r>
              <a:rPr lang="en-US" dirty="0"/>
              <a:t>Rev 14-15</a:t>
            </a:r>
          </a:p>
        </p:txBody>
      </p:sp>
      <p:sp>
        <p:nvSpPr>
          <p:cNvPr id="3" name="Content Placeholder 2">
            <a:extLst>
              <a:ext uri="{FF2B5EF4-FFF2-40B4-BE49-F238E27FC236}">
                <a16:creationId xmlns:a16="http://schemas.microsoft.com/office/drawing/2014/main" id="{FD71E773-F4CD-3BEE-4344-C0CCCEDAD398}"/>
              </a:ext>
            </a:extLst>
          </p:cNvPr>
          <p:cNvSpPr>
            <a:spLocks noGrp="1"/>
          </p:cNvSpPr>
          <p:nvPr>
            <p:ph idx="1"/>
          </p:nvPr>
        </p:nvSpPr>
        <p:spPr/>
        <p:txBody>
          <a:bodyPr/>
          <a:lstStyle/>
          <a:p>
            <a:r>
              <a:rPr lang="en-US" dirty="0"/>
              <a:t>14:1-5   144k part 2</a:t>
            </a:r>
          </a:p>
          <a:p>
            <a:r>
              <a:rPr lang="en-US" dirty="0"/>
              <a:t>14:6-7  First angel: gospel</a:t>
            </a:r>
          </a:p>
          <a:p>
            <a:r>
              <a:rPr lang="en-US" dirty="0"/>
              <a:t>14:8      Second angel: fall of Babylon</a:t>
            </a:r>
          </a:p>
          <a:p>
            <a:r>
              <a:rPr lang="en-US" dirty="0"/>
              <a:t>14:9-13 Third Angel: warning not to follow the beast</a:t>
            </a:r>
          </a:p>
          <a:p>
            <a:r>
              <a:rPr lang="en-US" dirty="0"/>
              <a:t>14:14-20 Harvest of earth, winepress</a:t>
            </a:r>
          </a:p>
          <a:p>
            <a:r>
              <a:rPr lang="en-US" dirty="0"/>
              <a:t>15:1-8 seven angels with seven last plagues, seven bowls given</a:t>
            </a:r>
          </a:p>
          <a:p>
            <a:pPr marL="0" indent="0">
              <a:buNone/>
            </a:pPr>
            <a:endParaRPr lang="en-US" dirty="0"/>
          </a:p>
        </p:txBody>
      </p:sp>
    </p:spTree>
    <p:extLst>
      <p:ext uri="{BB962C8B-B14F-4D97-AF65-F5344CB8AC3E}">
        <p14:creationId xmlns:p14="http://schemas.microsoft.com/office/powerpoint/2010/main" val="177272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0E88-F5BF-571D-009B-4EBE18A3078C}"/>
              </a:ext>
            </a:extLst>
          </p:cNvPr>
          <p:cNvSpPr>
            <a:spLocks noGrp="1"/>
          </p:cNvSpPr>
          <p:nvPr>
            <p:ph type="title"/>
          </p:nvPr>
        </p:nvSpPr>
        <p:spPr/>
        <p:txBody>
          <a:bodyPr/>
          <a:lstStyle/>
          <a:p>
            <a:r>
              <a:rPr lang="en-US" dirty="0"/>
              <a:t>Revelation 16</a:t>
            </a:r>
          </a:p>
        </p:txBody>
      </p:sp>
      <p:sp>
        <p:nvSpPr>
          <p:cNvPr id="3" name="Content Placeholder 2">
            <a:extLst>
              <a:ext uri="{FF2B5EF4-FFF2-40B4-BE49-F238E27FC236}">
                <a16:creationId xmlns:a16="http://schemas.microsoft.com/office/drawing/2014/main" id="{CDF23A6E-AC3B-9377-1462-BCCE1F77603D}"/>
              </a:ext>
            </a:extLst>
          </p:cNvPr>
          <p:cNvSpPr>
            <a:spLocks noGrp="1"/>
          </p:cNvSpPr>
          <p:nvPr>
            <p:ph idx="1"/>
          </p:nvPr>
        </p:nvSpPr>
        <p:spPr/>
        <p:txBody>
          <a:bodyPr/>
          <a:lstStyle/>
          <a:p>
            <a:r>
              <a:rPr lang="en-US" dirty="0"/>
              <a:t>16:1   command</a:t>
            </a:r>
          </a:p>
          <a:p>
            <a:r>
              <a:rPr lang="en-US" dirty="0"/>
              <a:t>16:2 </a:t>
            </a:r>
            <a:r>
              <a:rPr lang="en-US" b="1" dirty="0"/>
              <a:t>1</a:t>
            </a:r>
            <a:r>
              <a:rPr lang="en-US" dirty="0"/>
              <a:t> land, sores on those with the beast’s mark</a:t>
            </a:r>
          </a:p>
          <a:p>
            <a:r>
              <a:rPr lang="en-US" dirty="0"/>
              <a:t>16:3 </a:t>
            </a:r>
            <a:r>
              <a:rPr lang="en-US" b="1" dirty="0"/>
              <a:t>2</a:t>
            </a:r>
            <a:r>
              <a:rPr lang="en-US" dirty="0"/>
              <a:t> sea, all sea creatures die</a:t>
            </a:r>
          </a:p>
          <a:p>
            <a:r>
              <a:rPr lang="en-US" dirty="0"/>
              <a:t>16:4-7 </a:t>
            </a:r>
            <a:r>
              <a:rPr lang="en-US" b="1" dirty="0"/>
              <a:t>3</a:t>
            </a:r>
            <a:r>
              <a:rPr lang="en-US" dirty="0"/>
              <a:t> rivers, blood</a:t>
            </a:r>
          </a:p>
          <a:p>
            <a:r>
              <a:rPr lang="en-US" dirty="0"/>
              <a:t>16:8-9 </a:t>
            </a:r>
            <a:r>
              <a:rPr lang="en-US" b="1" dirty="0"/>
              <a:t>4</a:t>
            </a:r>
            <a:r>
              <a:rPr lang="en-US" dirty="0"/>
              <a:t> sun, scorch</a:t>
            </a:r>
          </a:p>
          <a:p>
            <a:r>
              <a:rPr lang="en-US" dirty="0"/>
              <a:t>16:10-11 </a:t>
            </a:r>
            <a:r>
              <a:rPr lang="en-US" b="1" dirty="0"/>
              <a:t>5</a:t>
            </a:r>
            <a:r>
              <a:rPr lang="en-US" dirty="0"/>
              <a:t> darkness</a:t>
            </a:r>
          </a:p>
          <a:p>
            <a:r>
              <a:rPr lang="en-US" dirty="0"/>
              <a:t>16:12-16 </a:t>
            </a:r>
            <a:r>
              <a:rPr lang="en-US" b="1" dirty="0"/>
              <a:t>6</a:t>
            </a:r>
            <a:r>
              <a:rPr lang="en-US" dirty="0"/>
              <a:t> river Euphrates army, </a:t>
            </a:r>
            <a:r>
              <a:rPr lang="en-US" dirty="0" err="1"/>
              <a:t>Armegeddon</a:t>
            </a:r>
            <a:endParaRPr lang="en-US" dirty="0"/>
          </a:p>
          <a:p>
            <a:r>
              <a:rPr lang="en-US" dirty="0"/>
              <a:t>16:17-21 </a:t>
            </a:r>
            <a:r>
              <a:rPr lang="en-US" b="1" dirty="0"/>
              <a:t>7</a:t>
            </a:r>
            <a:r>
              <a:rPr lang="en-US" dirty="0"/>
              <a:t> it is done</a:t>
            </a:r>
          </a:p>
        </p:txBody>
      </p:sp>
    </p:spTree>
    <p:extLst>
      <p:ext uri="{BB962C8B-B14F-4D97-AF65-F5344CB8AC3E}">
        <p14:creationId xmlns:p14="http://schemas.microsoft.com/office/powerpoint/2010/main" val="387076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9BFF-3864-0C5F-97A9-BF057444CE4F}"/>
              </a:ext>
            </a:extLst>
          </p:cNvPr>
          <p:cNvSpPr>
            <a:spLocks noGrp="1"/>
          </p:cNvSpPr>
          <p:nvPr>
            <p:ph type="title"/>
          </p:nvPr>
        </p:nvSpPr>
        <p:spPr/>
        <p:txBody>
          <a:bodyPr/>
          <a:lstStyle/>
          <a:p>
            <a:r>
              <a:rPr lang="en-US" dirty="0"/>
              <a:t>Revelation 17-19</a:t>
            </a:r>
          </a:p>
        </p:txBody>
      </p:sp>
      <p:sp>
        <p:nvSpPr>
          <p:cNvPr id="3" name="Content Placeholder 2">
            <a:extLst>
              <a:ext uri="{FF2B5EF4-FFF2-40B4-BE49-F238E27FC236}">
                <a16:creationId xmlns:a16="http://schemas.microsoft.com/office/drawing/2014/main" id="{B32E6CD4-6924-C85B-3231-5735D8D2E4C7}"/>
              </a:ext>
            </a:extLst>
          </p:cNvPr>
          <p:cNvSpPr>
            <a:spLocks noGrp="1"/>
          </p:cNvSpPr>
          <p:nvPr>
            <p:ph idx="1"/>
          </p:nvPr>
        </p:nvSpPr>
        <p:spPr/>
        <p:txBody>
          <a:bodyPr>
            <a:normAutofit fontScale="92500" lnSpcReduction="20000"/>
          </a:bodyPr>
          <a:lstStyle/>
          <a:p>
            <a:r>
              <a:rPr lang="en-US" dirty="0"/>
              <a:t>17 Prostitute on the Scarlet Beast with 7 heads and 10 horns</a:t>
            </a:r>
          </a:p>
          <a:p>
            <a:pPr lvl="1"/>
            <a:r>
              <a:rPr lang="en-US" dirty="0"/>
              <a:t>7 heads are 7 hills and 7 kings (5 fallen, 1 is, 1 to come short)</a:t>
            </a:r>
          </a:p>
          <a:p>
            <a:pPr lvl="1"/>
            <a:r>
              <a:rPr lang="en-US" dirty="0"/>
              <a:t>Beast is 8</a:t>
            </a:r>
            <a:r>
              <a:rPr lang="en-US" baseline="30000" dirty="0"/>
              <a:t>th</a:t>
            </a:r>
            <a:r>
              <a:rPr lang="en-US" dirty="0"/>
              <a:t> king</a:t>
            </a:r>
          </a:p>
          <a:p>
            <a:pPr lvl="1"/>
            <a:r>
              <a:rPr lang="en-US" dirty="0"/>
              <a:t>10 horns are kings will have authority with beast</a:t>
            </a:r>
          </a:p>
          <a:p>
            <a:pPr lvl="1"/>
            <a:r>
              <a:rPr lang="en-US" dirty="0"/>
              <a:t>Hate prostitute</a:t>
            </a:r>
          </a:p>
          <a:p>
            <a:r>
              <a:rPr lang="en-US" dirty="0"/>
              <a:t>18:1-3 Lament over Babylon</a:t>
            </a:r>
          </a:p>
          <a:p>
            <a:r>
              <a:rPr lang="en-US" dirty="0"/>
              <a:t>18:4-8 Warning</a:t>
            </a:r>
          </a:p>
          <a:p>
            <a:r>
              <a:rPr lang="en-US" dirty="0"/>
              <a:t>18:9-20 threefold woe</a:t>
            </a:r>
          </a:p>
          <a:p>
            <a:r>
              <a:rPr lang="en-US" dirty="0"/>
              <a:t>18:21-24 finality of doom</a:t>
            </a:r>
          </a:p>
          <a:p>
            <a:r>
              <a:rPr lang="en-US" dirty="0"/>
              <a:t>19:1-10 threefold hallelujah</a:t>
            </a:r>
          </a:p>
          <a:p>
            <a:r>
              <a:rPr lang="en-US" dirty="0"/>
              <a:t>19:11-21 Jesus victory over beast</a:t>
            </a:r>
          </a:p>
          <a:p>
            <a:endParaRPr lang="en-US" dirty="0"/>
          </a:p>
        </p:txBody>
      </p:sp>
    </p:spTree>
    <p:extLst>
      <p:ext uri="{BB962C8B-B14F-4D97-AF65-F5344CB8AC3E}">
        <p14:creationId xmlns:p14="http://schemas.microsoft.com/office/powerpoint/2010/main" val="248881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E3CF-2C17-B677-7BF0-2626A74C9224}"/>
              </a:ext>
            </a:extLst>
          </p:cNvPr>
          <p:cNvSpPr>
            <a:spLocks noGrp="1"/>
          </p:cNvSpPr>
          <p:nvPr>
            <p:ph type="title"/>
          </p:nvPr>
        </p:nvSpPr>
        <p:spPr/>
        <p:txBody>
          <a:bodyPr/>
          <a:lstStyle/>
          <a:p>
            <a:r>
              <a:rPr lang="en-US" dirty="0"/>
              <a:t>Revelation 20-22</a:t>
            </a:r>
          </a:p>
        </p:txBody>
      </p:sp>
      <p:sp>
        <p:nvSpPr>
          <p:cNvPr id="3" name="Content Placeholder 2">
            <a:extLst>
              <a:ext uri="{FF2B5EF4-FFF2-40B4-BE49-F238E27FC236}">
                <a16:creationId xmlns:a16="http://schemas.microsoft.com/office/drawing/2014/main" id="{5DAC1D25-4710-D8BA-6633-FDE1E50E122C}"/>
              </a:ext>
            </a:extLst>
          </p:cNvPr>
          <p:cNvSpPr>
            <a:spLocks noGrp="1"/>
          </p:cNvSpPr>
          <p:nvPr>
            <p:ph idx="1"/>
          </p:nvPr>
        </p:nvSpPr>
        <p:spPr>
          <a:xfrm>
            <a:off x="838200" y="1825625"/>
            <a:ext cx="5011931" cy="4351338"/>
          </a:xfrm>
        </p:spPr>
        <p:txBody>
          <a:bodyPr>
            <a:normAutofit fontScale="92500" lnSpcReduction="20000"/>
          </a:bodyPr>
          <a:lstStyle/>
          <a:p>
            <a:r>
              <a:rPr lang="en-US" dirty="0"/>
              <a:t>20:1-6 Millenium</a:t>
            </a:r>
          </a:p>
          <a:p>
            <a:pPr lvl="1"/>
            <a:r>
              <a:rPr lang="en-US" dirty="0" err="1"/>
              <a:t>Premil</a:t>
            </a:r>
            <a:r>
              <a:rPr lang="en-US" dirty="0"/>
              <a:t> (historic, dispensational)</a:t>
            </a:r>
          </a:p>
          <a:p>
            <a:pPr lvl="1"/>
            <a:r>
              <a:rPr lang="en-US" dirty="0" err="1"/>
              <a:t>Postmil</a:t>
            </a:r>
            <a:endParaRPr lang="en-US" dirty="0"/>
          </a:p>
          <a:p>
            <a:pPr lvl="1"/>
            <a:r>
              <a:rPr lang="en-US" dirty="0"/>
              <a:t>Amil</a:t>
            </a:r>
          </a:p>
          <a:p>
            <a:r>
              <a:rPr lang="en-US" dirty="0"/>
              <a:t>20:7-10 Judgement of Satan</a:t>
            </a:r>
          </a:p>
          <a:p>
            <a:r>
              <a:rPr lang="en-US" dirty="0"/>
              <a:t>20:11-15 Judgement of Dead</a:t>
            </a:r>
          </a:p>
          <a:p>
            <a:r>
              <a:rPr lang="en-US" dirty="0"/>
              <a:t>21:1-8 New heaven and earth</a:t>
            </a:r>
          </a:p>
          <a:p>
            <a:r>
              <a:rPr lang="en-US" dirty="0"/>
              <a:t>21:9-27 New Jerusalem</a:t>
            </a:r>
          </a:p>
          <a:p>
            <a:r>
              <a:rPr lang="en-US" dirty="0"/>
              <a:t>22:1-5 New Eden</a:t>
            </a:r>
          </a:p>
          <a:p>
            <a:r>
              <a:rPr lang="en-US" dirty="0"/>
              <a:t>22:6-11 John and Angel</a:t>
            </a:r>
          </a:p>
          <a:p>
            <a:r>
              <a:rPr lang="en-US" dirty="0"/>
              <a:t>22:12-21 Epilogue</a:t>
            </a:r>
          </a:p>
          <a:p>
            <a:endParaRPr lang="en-US" dirty="0"/>
          </a:p>
        </p:txBody>
      </p:sp>
      <p:pic>
        <p:nvPicPr>
          <p:cNvPr id="5" name="Picture 4">
            <a:extLst>
              <a:ext uri="{FF2B5EF4-FFF2-40B4-BE49-F238E27FC236}">
                <a16:creationId xmlns:a16="http://schemas.microsoft.com/office/drawing/2014/main" id="{41FAD416-76C9-E1C4-B5DF-035B60804240}"/>
              </a:ext>
            </a:extLst>
          </p:cNvPr>
          <p:cNvPicPr>
            <a:picLocks noChangeAspect="1"/>
          </p:cNvPicPr>
          <p:nvPr/>
        </p:nvPicPr>
        <p:blipFill>
          <a:blip r:embed="rId2"/>
          <a:stretch>
            <a:fillRect/>
          </a:stretch>
        </p:blipFill>
        <p:spPr>
          <a:xfrm>
            <a:off x="5850131" y="1259883"/>
            <a:ext cx="6029369" cy="3381400"/>
          </a:xfrm>
          <a:prstGeom prst="rect">
            <a:avLst/>
          </a:prstGeom>
        </p:spPr>
      </p:pic>
    </p:spTree>
    <p:extLst>
      <p:ext uri="{BB962C8B-B14F-4D97-AF65-F5344CB8AC3E}">
        <p14:creationId xmlns:p14="http://schemas.microsoft.com/office/powerpoint/2010/main" val="29797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49E0-46B5-79C6-EAAD-A59FB1F13E3C}"/>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3D9F1413-8E64-0736-B562-18762F906098}"/>
              </a:ext>
            </a:extLst>
          </p:cNvPr>
          <p:cNvGraphicFramePr>
            <a:graphicFrameLocks noGrp="1"/>
          </p:cNvGraphicFramePr>
          <p:nvPr>
            <p:ph idx="1"/>
            <p:extLst>
              <p:ext uri="{D42A27DB-BD31-4B8C-83A1-F6EECF244321}">
                <p14:modId xmlns:p14="http://schemas.microsoft.com/office/powerpoint/2010/main" val="1767510874"/>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1217246">
                  <a:extLst>
                    <a:ext uri="{9D8B030D-6E8A-4147-A177-3AD203B41FA5}">
                      <a16:colId xmlns:a16="http://schemas.microsoft.com/office/drawing/2014/main" val="183358357"/>
                    </a:ext>
                  </a:extLst>
                </a:gridCol>
                <a:gridCol w="9298354">
                  <a:extLst>
                    <a:ext uri="{9D8B030D-6E8A-4147-A177-3AD203B41FA5}">
                      <a16:colId xmlns:a16="http://schemas.microsoft.com/office/drawing/2014/main" val="47871292"/>
                    </a:ext>
                  </a:extLst>
                </a:gridCol>
              </a:tblGrid>
              <a:tr h="370840">
                <a:tc>
                  <a:txBody>
                    <a:bodyPr/>
                    <a:lstStyle/>
                    <a:p>
                      <a:r>
                        <a:rPr lang="en-US" dirty="0"/>
                        <a:t>Date</a:t>
                      </a:r>
                    </a:p>
                  </a:txBody>
                  <a:tcPr/>
                </a:tc>
                <a:tc>
                  <a:txBody>
                    <a:bodyPr/>
                    <a:lstStyle/>
                    <a:p>
                      <a:r>
                        <a:rPr lang="en-US" dirty="0"/>
                        <a:t>Topic</a:t>
                      </a:r>
                    </a:p>
                  </a:txBody>
                  <a:tcPr/>
                </a:tc>
                <a:extLst>
                  <a:ext uri="{0D108BD9-81ED-4DB2-BD59-A6C34878D82A}">
                    <a16:rowId xmlns:a16="http://schemas.microsoft.com/office/drawing/2014/main" val="897776153"/>
                  </a:ext>
                </a:extLst>
              </a:tr>
              <a:tr h="370840">
                <a:tc>
                  <a:txBody>
                    <a:bodyPr/>
                    <a:lstStyle/>
                    <a:p>
                      <a:r>
                        <a:rPr lang="en-US" dirty="0"/>
                        <a:t>3/19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Hebrews</a:t>
                      </a:r>
                    </a:p>
                  </a:txBody>
                  <a:tcPr/>
                </a:tc>
                <a:extLst>
                  <a:ext uri="{0D108BD9-81ED-4DB2-BD59-A6C34878D82A}">
                    <a16:rowId xmlns:a16="http://schemas.microsoft.com/office/drawing/2014/main" val="2788191626"/>
                  </a:ext>
                </a:extLst>
              </a:tr>
              <a:tr h="370840">
                <a:tc>
                  <a:txBody>
                    <a:bodyPr/>
                    <a:lstStyle/>
                    <a:p>
                      <a:r>
                        <a:rPr lang="en-US" dirty="0"/>
                        <a:t>3/26</a:t>
                      </a:r>
                    </a:p>
                  </a:txBody>
                  <a:tcPr/>
                </a:tc>
                <a:tc>
                  <a:txBody>
                    <a:bodyPr/>
                    <a:lstStyle/>
                    <a:p>
                      <a:r>
                        <a:rPr lang="en-US" dirty="0"/>
                        <a:t>Hebrews</a:t>
                      </a:r>
                    </a:p>
                  </a:txBody>
                  <a:tcPr/>
                </a:tc>
                <a:extLst>
                  <a:ext uri="{0D108BD9-81ED-4DB2-BD59-A6C34878D82A}">
                    <a16:rowId xmlns:a16="http://schemas.microsoft.com/office/drawing/2014/main" val="3024258365"/>
                  </a:ext>
                </a:extLst>
              </a:tr>
              <a:tr h="370840">
                <a:tc>
                  <a:txBody>
                    <a:bodyPr/>
                    <a:lstStyle/>
                    <a:p>
                      <a:r>
                        <a:rPr lang="en-US" dirty="0"/>
                        <a:t>4/2</a:t>
                      </a:r>
                    </a:p>
                  </a:txBody>
                  <a:tcPr/>
                </a:tc>
                <a:tc>
                  <a:txBody>
                    <a:bodyPr/>
                    <a:lstStyle/>
                    <a:p>
                      <a:r>
                        <a:rPr lang="en-US" dirty="0"/>
                        <a:t>I &amp; II Peter</a:t>
                      </a:r>
                    </a:p>
                  </a:txBody>
                  <a:tcPr/>
                </a:tc>
                <a:extLst>
                  <a:ext uri="{0D108BD9-81ED-4DB2-BD59-A6C34878D82A}">
                    <a16:rowId xmlns:a16="http://schemas.microsoft.com/office/drawing/2014/main" val="3588551130"/>
                  </a:ext>
                </a:extLst>
              </a:tr>
              <a:tr h="370840">
                <a:tc>
                  <a:txBody>
                    <a:bodyPr/>
                    <a:lstStyle/>
                    <a:p>
                      <a:r>
                        <a:rPr lang="en-US" dirty="0"/>
                        <a:t>4/9</a:t>
                      </a:r>
                    </a:p>
                  </a:txBody>
                  <a:tcPr/>
                </a:tc>
                <a:tc>
                  <a:txBody>
                    <a:bodyPr/>
                    <a:lstStyle/>
                    <a:p>
                      <a:r>
                        <a:rPr lang="en-US" dirty="0"/>
                        <a:t>I, II, III John</a:t>
                      </a:r>
                    </a:p>
                  </a:txBody>
                  <a:tcPr/>
                </a:tc>
                <a:extLst>
                  <a:ext uri="{0D108BD9-81ED-4DB2-BD59-A6C34878D82A}">
                    <a16:rowId xmlns:a16="http://schemas.microsoft.com/office/drawing/2014/main" val="3555637763"/>
                  </a:ext>
                </a:extLst>
              </a:tr>
              <a:tr h="370840">
                <a:tc>
                  <a:txBody>
                    <a:bodyPr/>
                    <a:lstStyle/>
                    <a:p>
                      <a:r>
                        <a:rPr lang="en-US" dirty="0"/>
                        <a:t>4/16</a:t>
                      </a:r>
                    </a:p>
                  </a:txBody>
                  <a:tcPr/>
                </a:tc>
                <a:tc>
                  <a:txBody>
                    <a:bodyPr/>
                    <a:lstStyle/>
                    <a:p>
                      <a:r>
                        <a:rPr lang="en-US" dirty="0"/>
                        <a:t>James, Jude</a:t>
                      </a:r>
                    </a:p>
                  </a:txBody>
                  <a:tcPr/>
                </a:tc>
                <a:extLst>
                  <a:ext uri="{0D108BD9-81ED-4DB2-BD59-A6C34878D82A}">
                    <a16:rowId xmlns:a16="http://schemas.microsoft.com/office/drawing/2014/main" val="2509945220"/>
                  </a:ext>
                </a:extLst>
              </a:tr>
              <a:tr h="370840">
                <a:tc>
                  <a:txBody>
                    <a:bodyPr/>
                    <a:lstStyle/>
                    <a:p>
                      <a:r>
                        <a:rPr lang="en-US" dirty="0"/>
                        <a:t>4/23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Revelation</a:t>
                      </a:r>
                    </a:p>
                  </a:txBody>
                  <a:tcPr/>
                </a:tc>
                <a:extLst>
                  <a:ext uri="{0D108BD9-81ED-4DB2-BD59-A6C34878D82A}">
                    <a16:rowId xmlns:a16="http://schemas.microsoft.com/office/drawing/2014/main" val="86761575"/>
                  </a:ext>
                </a:extLst>
              </a:tr>
              <a:tr h="370840">
                <a:tc>
                  <a:txBody>
                    <a:bodyPr/>
                    <a:lstStyle/>
                    <a:p>
                      <a:r>
                        <a:rPr lang="en-US" dirty="0">
                          <a:solidFill>
                            <a:srgbClr val="FF0000"/>
                          </a:solidFill>
                        </a:rPr>
                        <a:t>4/30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Revelation</a:t>
                      </a:r>
                    </a:p>
                  </a:txBody>
                  <a:tcPr/>
                </a:tc>
                <a:extLst>
                  <a:ext uri="{0D108BD9-81ED-4DB2-BD59-A6C34878D82A}">
                    <a16:rowId xmlns:a16="http://schemas.microsoft.com/office/drawing/2014/main" val="1918282994"/>
                  </a:ext>
                </a:extLst>
              </a:tr>
            </a:tbl>
          </a:graphicData>
        </a:graphic>
      </p:graphicFrame>
    </p:spTree>
    <p:extLst>
      <p:ext uri="{BB962C8B-B14F-4D97-AF65-F5344CB8AC3E}">
        <p14:creationId xmlns:p14="http://schemas.microsoft.com/office/powerpoint/2010/main" val="85797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8CD7C-6880-5B39-4F52-2A9167D0C634}"/>
              </a:ext>
            </a:extLst>
          </p:cNvPr>
          <p:cNvSpPr>
            <a:spLocks noGrp="1"/>
          </p:cNvSpPr>
          <p:nvPr>
            <p:ph type="title"/>
          </p:nvPr>
        </p:nvSpPr>
        <p:spPr/>
        <p:txBody>
          <a:bodyPr/>
          <a:lstStyle/>
          <a:p>
            <a:r>
              <a:rPr lang="en-US" dirty="0"/>
              <a:t>Late</a:t>
            </a:r>
          </a:p>
        </p:txBody>
      </p:sp>
      <p:sp>
        <p:nvSpPr>
          <p:cNvPr id="3" name="Content Placeholder 2">
            <a:extLst>
              <a:ext uri="{FF2B5EF4-FFF2-40B4-BE49-F238E27FC236}">
                <a16:creationId xmlns:a16="http://schemas.microsoft.com/office/drawing/2014/main" id="{2CFA153B-488E-1FC6-233D-D0DA7CFC0786}"/>
              </a:ext>
            </a:extLst>
          </p:cNvPr>
          <p:cNvSpPr>
            <a:spLocks noGrp="1"/>
          </p:cNvSpPr>
          <p:nvPr>
            <p:ph idx="1"/>
          </p:nvPr>
        </p:nvSpPr>
        <p:spPr/>
        <p:txBody>
          <a:bodyPr>
            <a:normAutofit fontScale="70000" lnSpcReduction="20000"/>
          </a:bodyPr>
          <a:lstStyle/>
          <a:p>
            <a:pPr algn="l" fontAlgn="base">
              <a:buNone/>
            </a:pPr>
            <a:r>
              <a:rPr lang="en-US" sz="1800" b="1" i="0" u="none" strike="noStrike" dirty="0">
                <a:solidFill>
                  <a:srgbClr val="000000"/>
                </a:solidFill>
                <a:effectLst/>
                <a:latin typeface="Georgia" panose="02040502050405020303" pitchFamily="18" charset="0"/>
              </a:rPr>
              <a:t>Irenaeus</a:t>
            </a:r>
            <a:endParaRPr lang="en-US" b="1" i="0" u="none" strike="noStrike" dirty="0">
              <a:solidFill>
                <a:srgbClr val="290160"/>
              </a:solidFill>
              <a:effectLst/>
              <a:latin typeface="Arial" panose="020B0604020202020204" pitchFamily="34" charset="0"/>
            </a:endParaRPr>
          </a:p>
          <a:p>
            <a:pPr algn="l" fontAlgn="base">
              <a:buNone/>
            </a:pPr>
            <a:r>
              <a:rPr lang="en-US" sz="1800" b="0" i="0" dirty="0">
                <a:solidFill>
                  <a:srgbClr val="000000"/>
                </a:solidFill>
                <a:effectLst/>
                <a:latin typeface="Georgia" panose="02040502050405020303" pitchFamily="18" charset="0"/>
              </a:rPr>
              <a:t>Irenaeus (A.D. 180), a student of Polycarp (who was a disciple of the apostle John), wrote that the apocalyptic vision “was seen not very long ago, almost in our own generation, at the close of the reign of Domitian” (Against Heresies 30). The testimony of Irenaeus, not far removed from the apostolic age, is first rate. He places the book near the end of Domitian’s reign, and that ruler died in A.D. 96. Irenaeus seems to be unaware of any other view for the date of the book of Revelation.</a:t>
            </a:r>
            <a:endParaRPr lang="en-US" b="0" i="0" dirty="0">
              <a:solidFill>
                <a:srgbClr val="000000"/>
              </a:solidFill>
              <a:effectLst/>
              <a:latin typeface="Arial" panose="020B0604020202020204" pitchFamily="34" charset="0"/>
            </a:endParaRPr>
          </a:p>
          <a:p>
            <a:pPr algn="l" fontAlgn="base">
              <a:buNone/>
            </a:pPr>
            <a:r>
              <a:rPr lang="en-US" sz="1800" b="1" i="0" u="none" strike="noStrike" dirty="0">
                <a:solidFill>
                  <a:srgbClr val="000000"/>
                </a:solidFill>
                <a:effectLst/>
                <a:latin typeface="Georgia" panose="02040502050405020303" pitchFamily="18" charset="0"/>
              </a:rPr>
              <a:t>Clement of Alexandria</a:t>
            </a:r>
            <a:endParaRPr lang="en-US" b="1" i="0" u="none" strike="noStrike" dirty="0">
              <a:solidFill>
                <a:srgbClr val="290160"/>
              </a:solidFill>
              <a:effectLst/>
              <a:latin typeface="Arial" panose="020B0604020202020204" pitchFamily="34" charset="0"/>
            </a:endParaRPr>
          </a:p>
          <a:p>
            <a:pPr algn="l" fontAlgn="base">
              <a:buNone/>
            </a:pPr>
            <a:r>
              <a:rPr lang="en-US" sz="1800" b="0" i="0" dirty="0">
                <a:solidFill>
                  <a:srgbClr val="000000"/>
                </a:solidFill>
                <a:effectLst/>
                <a:latin typeface="Georgia" panose="02040502050405020303" pitchFamily="18" charset="0"/>
              </a:rPr>
              <a:t>Clement of Alexandria (A.D. 155-215) says that John returned from the isle of Patmos “after the tyrant was dead” (</a:t>
            </a:r>
            <a:r>
              <a:rPr lang="en-US" sz="1800" b="0" i="1" dirty="0">
                <a:solidFill>
                  <a:srgbClr val="000000"/>
                </a:solidFill>
                <a:effectLst/>
                <a:latin typeface="Georgia" panose="02040502050405020303" pitchFamily="18" charset="0"/>
              </a:rPr>
              <a:t>Who Is the Rich Man?</a:t>
            </a:r>
            <a:r>
              <a:rPr lang="en-US" sz="1800" b="0" i="0" dirty="0">
                <a:solidFill>
                  <a:srgbClr val="000000"/>
                </a:solidFill>
                <a:effectLst/>
                <a:latin typeface="Georgia" panose="02040502050405020303" pitchFamily="18" charset="0"/>
              </a:rPr>
              <a:t> 42), and Eusebius, known as the “Father of Church History,” identifies the “tyrant” as Domitian (</a:t>
            </a:r>
            <a:r>
              <a:rPr lang="en-US" sz="1800" b="0" i="1" dirty="0">
                <a:solidFill>
                  <a:srgbClr val="000000"/>
                </a:solidFill>
                <a:effectLst/>
                <a:latin typeface="Georgia" panose="02040502050405020303" pitchFamily="18" charset="0"/>
              </a:rPr>
              <a:t>Ecclesiastical History</a:t>
            </a:r>
            <a:r>
              <a:rPr lang="en-US" sz="1800" b="0" i="0" dirty="0">
                <a:solidFill>
                  <a:srgbClr val="000000"/>
                </a:solidFill>
                <a:effectLst/>
                <a:latin typeface="Georgia" panose="02040502050405020303" pitchFamily="18" charset="0"/>
              </a:rPr>
              <a:t> III.23).</a:t>
            </a:r>
            <a:endParaRPr lang="en-US" b="0" i="0" dirty="0">
              <a:solidFill>
                <a:srgbClr val="000000"/>
              </a:solidFill>
              <a:effectLst/>
              <a:latin typeface="Arial" panose="020B0604020202020204" pitchFamily="34" charset="0"/>
            </a:endParaRPr>
          </a:p>
          <a:p>
            <a:pPr algn="l" fontAlgn="base">
              <a:buNone/>
            </a:pPr>
            <a:r>
              <a:rPr lang="en-US" sz="1800" b="0" i="0" dirty="0">
                <a:solidFill>
                  <a:srgbClr val="000000"/>
                </a:solidFill>
                <a:effectLst/>
                <a:latin typeface="Georgia" panose="02040502050405020303" pitchFamily="18" charset="0"/>
              </a:rPr>
              <a:t>Even Moses Stuart, America’s most prominent preterist, admitted that the “tyrant here meant is probably Domitian.” Within this narrative, Clement further speaks of John as an “old man.” If Revelation was written prior to A.D. 70, it would scarcely seem appropriate to refer to John as an old man, since he would only have been in his early sixties at this time.</a:t>
            </a:r>
            <a:endParaRPr lang="en-US" b="0" i="0" dirty="0">
              <a:solidFill>
                <a:srgbClr val="000000"/>
              </a:solidFill>
              <a:effectLst/>
              <a:latin typeface="Arial" panose="020B0604020202020204" pitchFamily="34" charset="0"/>
            </a:endParaRPr>
          </a:p>
          <a:p>
            <a:pPr algn="l" fontAlgn="base">
              <a:buNone/>
            </a:pPr>
            <a:r>
              <a:rPr lang="en-US" sz="1800" b="1" i="0" u="none" strike="noStrike" dirty="0">
                <a:solidFill>
                  <a:srgbClr val="000000"/>
                </a:solidFill>
                <a:effectLst/>
                <a:latin typeface="Georgia" panose="02040502050405020303" pitchFamily="18" charset="0"/>
              </a:rPr>
              <a:t>Victorinus</a:t>
            </a:r>
            <a:endParaRPr lang="en-US" b="1" i="0" u="none" strike="noStrike" dirty="0">
              <a:solidFill>
                <a:srgbClr val="290160"/>
              </a:solidFill>
              <a:effectLst/>
              <a:latin typeface="Arial" panose="020B0604020202020204" pitchFamily="34" charset="0"/>
            </a:endParaRPr>
          </a:p>
          <a:p>
            <a:pPr algn="l" fontAlgn="base">
              <a:buNone/>
            </a:pPr>
            <a:r>
              <a:rPr lang="en-US" sz="1800" b="0" i="0" dirty="0">
                <a:solidFill>
                  <a:srgbClr val="000000"/>
                </a:solidFill>
                <a:effectLst/>
                <a:latin typeface="Georgia" panose="02040502050405020303" pitchFamily="18" charset="0"/>
              </a:rPr>
              <a:t>Victorinus (late third century), author of the earliest commentary on the book of Revelation, wrote:</a:t>
            </a:r>
            <a:endParaRPr lang="en-US" b="0" i="0" dirty="0">
              <a:solidFill>
                <a:srgbClr val="000000"/>
              </a:solidFill>
              <a:effectLst/>
              <a:latin typeface="Arial" panose="020B0604020202020204" pitchFamily="34" charset="0"/>
            </a:endParaRPr>
          </a:p>
          <a:p>
            <a:pPr algn="just" fontAlgn="base">
              <a:buNone/>
            </a:pPr>
            <a:r>
              <a:rPr lang="en-US" sz="1800" b="0" i="1" dirty="0">
                <a:solidFill>
                  <a:srgbClr val="000000"/>
                </a:solidFill>
                <a:effectLst/>
                <a:latin typeface="Georgia" panose="02040502050405020303" pitchFamily="18" charset="0"/>
              </a:rPr>
              <a:t>When John said these things, he was in the island of Patmos, condemned to the mines by Caesar Domitian. There he saw the Apocalypse; and when at length grown old, he thought that he should receive his release by suffering; but Domitian being killed, he was liberated (Commentary on Revelation 10:11).</a:t>
            </a:r>
          </a:p>
          <a:p>
            <a:pPr algn="l" fontAlgn="base">
              <a:buNone/>
            </a:pPr>
            <a:r>
              <a:rPr lang="en-US" sz="1800" b="1" i="0" u="none" strike="noStrike" dirty="0">
                <a:solidFill>
                  <a:srgbClr val="000000"/>
                </a:solidFill>
                <a:effectLst/>
                <a:latin typeface="Georgia" panose="02040502050405020303" pitchFamily="18" charset="0"/>
              </a:rPr>
              <a:t>Jerome</a:t>
            </a:r>
            <a:endParaRPr lang="en-US" b="1" i="0" u="none" strike="noStrike" dirty="0">
              <a:solidFill>
                <a:srgbClr val="290160"/>
              </a:solidFill>
              <a:effectLst/>
              <a:latin typeface="Arial" panose="020B0604020202020204" pitchFamily="34" charset="0"/>
            </a:endParaRPr>
          </a:p>
          <a:p>
            <a:pPr algn="l" fontAlgn="base">
              <a:buNone/>
            </a:pPr>
            <a:r>
              <a:rPr lang="en-US" sz="1800" b="0" i="0" dirty="0">
                <a:solidFill>
                  <a:srgbClr val="000000"/>
                </a:solidFill>
                <a:effectLst/>
                <a:latin typeface="Georgia" panose="02040502050405020303" pitchFamily="18" charset="0"/>
              </a:rPr>
              <a:t>Jerome (A.D. 340-420) said,</a:t>
            </a:r>
            <a:endParaRPr lang="en-US" b="0" i="0" dirty="0">
              <a:solidFill>
                <a:srgbClr val="000000"/>
              </a:solidFill>
              <a:effectLst/>
              <a:latin typeface="Arial" panose="020B0604020202020204" pitchFamily="34" charset="0"/>
            </a:endParaRPr>
          </a:p>
          <a:p>
            <a:pPr algn="just" fontAlgn="base"/>
            <a:r>
              <a:rPr lang="en-US" sz="1800" b="0" i="1" dirty="0">
                <a:solidFill>
                  <a:srgbClr val="000000"/>
                </a:solidFill>
                <a:effectLst/>
                <a:latin typeface="Georgia" panose="02040502050405020303" pitchFamily="18" charset="0"/>
              </a:rPr>
              <a:t>In the fourteenth then after Nero, Domitian having raised up a second persecution, he [John] was banished to the island of Patmos, and wrote the Apocalypse (Lives of Illustrious Men 9).</a:t>
            </a:r>
          </a:p>
          <a:p>
            <a:endParaRPr lang="en-US" dirty="0"/>
          </a:p>
        </p:txBody>
      </p:sp>
    </p:spTree>
    <p:extLst>
      <p:ext uri="{BB962C8B-B14F-4D97-AF65-F5344CB8AC3E}">
        <p14:creationId xmlns:p14="http://schemas.microsoft.com/office/powerpoint/2010/main" val="322466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36A1-7468-4F24-A6C7-34C7489D3F5D}"/>
              </a:ext>
            </a:extLst>
          </p:cNvPr>
          <p:cNvSpPr>
            <a:spLocks noGrp="1"/>
          </p:cNvSpPr>
          <p:nvPr>
            <p:ph type="title"/>
          </p:nvPr>
        </p:nvSpPr>
        <p:spPr/>
        <p:txBody>
          <a:bodyPr/>
          <a:lstStyle/>
          <a:p>
            <a:r>
              <a:rPr lang="en-US" dirty="0"/>
              <a:t>Early</a:t>
            </a:r>
          </a:p>
        </p:txBody>
      </p:sp>
      <p:sp>
        <p:nvSpPr>
          <p:cNvPr id="3" name="Content Placeholder 2">
            <a:extLst>
              <a:ext uri="{FF2B5EF4-FFF2-40B4-BE49-F238E27FC236}">
                <a16:creationId xmlns:a16="http://schemas.microsoft.com/office/drawing/2014/main" id="{41A5E765-C798-80DA-9262-8183BA44B87A}"/>
              </a:ext>
            </a:extLst>
          </p:cNvPr>
          <p:cNvSpPr>
            <a:spLocks noGrp="1"/>
          </p:cNvSpPr>
          <p:nvPr>
            <p:ph idx="1"/>
          </p:nvPr>
        </p:nvSpPr>
        <p:spPr/>
        <p:txBody>
          <a:bodyPr/>
          <a:lstStyle/>
          <a:p>
            <a:pPr algn="l" fontAlgn="base">
              <a:lnSpc>
                <a:spcPts val="1950"/>
              </a:lnSpc>
              <a:buFont typeface="Arial" panose="020B0604020202020204" pitchFamily="34" charset="0"/>
              <a:buChar char="•"/>
            </a:pPr>
            <a:r>
              <a:rPr lang="en-US" sz="1300" b="0" i="0" dirty="0">
                <a:solidFill>
                  <a:srgbClr val="000000"/>
                </a:solidFill>
                <a:effectLst/>
                <a:latin typeface="Georgia" panose="02040502050405020303" pitchFamily="18" charset="0"/>
              </a:rPr>
              <a:t>A quote from Clement of Alexandria (150-220 AD) who plainly states that it was Nero who banished John to Patmos, not Emperor Domitian</a:t>
            </a:r>
            <a:endParaRPr lang="en-US" b="0" i="0" dirty="0">
              <a:solidFill>
                <a:srgbClr val="000000"/>
              </a:solidFill>
              <a:effectLst/>
              <a:latin typeface="Arial" panose="020B0604020202020204" pitchFamily="34" charset="0"/>
            </a:endParaRPr>
          </a:p>
          <a:p>
            <a:pPr algn="just" fontAlgn="base">
              <a:buNone/>
            </a:pPr>
            <a:r>
              <a:rPr lang="en-US" sz="1300" b="0" i="1" dirty="0">
                <a:solidFill>
                  <a:srgbClr val="000000"/>
                </a:solidFill>
                <a:effectLst/>
                <a:latin typeface="Georgia" panose="02040502050405020303" pitchFamily="18" charset="0"/>
              </a:rPr>
              <a:t>A	</a:t>
            </a:r>
            <a:r>
              <a:rPr lang="en-US" sz="1300" b="0" i="1" dirty="0" err="1">
                <a:solidFill>
                  <a:srgbClr val="000000"/>
                </a:solidFill>
                <a:effectLst/>
                <a:latin typeface="Georgia" panose="02040502050405020303" pitchFamily="18" charset="0"/>
              </a:rPr>
              <a:t>nd</a:t>
            </a:r>
            <a:r>
              <a:rPr lang="en-US" sz="1300" b="0" i="1" dirty="0">
                <a:solidFill>
                  <a:srgbClr val="000000"/>
                </a:solidFill>
                <a:effectLst/>
                <a:latin typeface="Georgia" panose="02040502050405020303" pitchFamily="18" charset="0"/>
              </a:rPr>
              <a:t> to give you confidence, when you have thus truly repented, that there remains for you a trustworthy hope of salvation, hear a story that is no mere story, but a true account of John the apostle that has been handed down and preserved in memory. When after the death of the tyrant (previously identified as Nero) he removed from the island of Patmos to Ephesus, he used to journey by request to the neighboring districts of the Gentiles, in some places to appoint bishops, in others to regulate whole churches, in others to set among the clergy some one man, it may be, of those indicated by the Spirit.</a:t>
            </a:r>
          </a:p>
          <a:p>
            <a:pPr algn="just" fontAlgn="base">
              <a:buNone/>
            </a:pPr>
            <a:br>
              <a:rPr lang="en-US" sz="1300" b="0" i="1" dirty="0">
                <a:solidFill>
                  <a:srgbClr val="000000"/>
                </a:solidFill>
                <a:effectLst/>
                <a:latin typeface="Georgia" panose="02040502050405020303" pitchFamily="18" charset="0"/>
              </a:rPr>
            </a:br>
            <a:r>
              <a:rPr lang="en-US" sz="1000" b="1" i="0" dirty="0">
                <a:solidFill>
                  <a:srgbClr val="000000"/>
                </a:solidFill>
                <a:effectLst/>
                <a:latin typeface="Georgia" panose="02040502050405020303" pitchFamily="18" charset="0"/>
              </a:rPr>
              <a:t>(“Who is the Rich Man that shall be Saved?”, Section 42)</a:t>
            </a:r>
            <a:endParaRPr lang="en-US" sz="1300" b="0" i="1" dirty="0">
              <a:solidFill>
                <a:srgbClr val="000000"/>
              </a:solidFill>
              <a:effectLst/>
              <a:latin typeface="Georgia" panose="02040502050405020303" pitchFamily="18" charset="0"/>
            </a:endParaRPr>
          </a:p>
          <a:p>
            <a:pPr algn="just" fontAlgn="base">
              <a:lnSpc>
                <a:spcPts val="1950"/>
              </a:lnSpc>
              <a:buFont typeface="Arial" panose="020B0604020202020204" pitchFamily="34" charset="0"/>
              <a:buChar char="•"/>
            </a:pPr>
            <a:r>
              <a:rPr lang="en-US" sz="1300" b="0" i="0" dirty="0">
                <a:solidFill>
                  <a:srgbClr val="000000"/>
                </a:solidFill>
                <a:effectLst/>
                <a:latin typeface="Georgia" panose="02040502050405020303" pitchFamily="18" charset="0"/>
              </a:rPr>
              <a:t>Cerinthus was a first century A.D. author who wrote </a:t>
            </a:r>
            <a:r>
              <a:rPr lang="en-US" sz="1300" b="0" i="1" dirty="0">
                <a:solidFill>
                  <a:srgbClr val="000000"/>
                </a:solidFill>
                <a:effectLst/>
                <a:latin typeface="Georgia" panose="02040502050405020303" pitchFamily="18" charset="0"/>
              </a:rPr>
              <a:t>The Pseudo-Apocalypse</a:t>
            </a:r>
            <a:r>
              <a:rPr lang="en-US" sz="1300" b="0" i="0" dirty="0">
                <a:solidFill>
                  <a:srgbClr val="000000"/>
                </a:solidFill>
                <a:effectLst/>
                <a:latin typeface="Georgia" panose="02040502050405020303" pitchFamily="18" charset="0"/>
              </a:rPr>
              <a:t>. He died well before John, that is well before A.D. 95, but his Pseudo-Apocalypse contains many references to John’s Apocalypse (the Book of Revelation).</a:t>
            </a:r>
          </a:p>
          <a:p>
            <a:pPr algn="just" fontAlgn="base">
              <a:lnSpc>
                <a:spcPts val="1950"/>
              </a:lnSpc>
              <a:buFont typeface="Arial" panose="020B0604020202020204" pitchFamily="34" charset="0"/>
              <a:buChar char="•"/>
            </a:pPr>
            <a:r>
              <a:rPr lang="en-US" sz="1300" b="0" i="0" dirty="0">
                <a:solidFill>
                  <a:srgbClr val="000000"/>
                </a:solidFill>
                <a:effectLst/>
                <a:latin typeface="Georgia" panose="02040502050405020303" pitchFamily="18" charset="0"/>
              </a:rPr>
              <a:t>The internal evidence supports a pre-A.D. 64 authorship. This includes-</a:t>
            </a:r>
          </a:p>
          <a:p>
            <a:pPr marL="742950" lvl="1" indent="-285750" algn="just" fontAlgn="base">
              <a:lnSpc>
                <a:spcPts val="1950"/>
              </a:lnSpc>
              <a:buFont typeface="Arial" panose="020B0604020202020204" pitchFamily="34" charset="0"/>
              <a:buChar char="•"/>
            </a:pPr>
            <a:r>
              <a:rPr lang="en-US" sz="1300" b="0" i="0" u="none" strike="noStrike" dirty="0">
                <a:solidFill>
                  <a:srgbClr val="2EA3F2"/>
                </a:solidFill>
                <a:effectLst/>
                <a:latin typeface="Georgia" panose="02040502050405020303" pitchFamily="18" charset="0"/>
                <a:hlinkClick r:id="rId2"/>
              </a:rPr>
              <a:t>Rev. 11</a:t>
            </a:r>
            <a:r>
              <a:rPr lang="en-US" sz="1300" b="0" i="0" dirty="0">
                <a:solidFill>
                  <a:srgbClr val="000000"/>
                </a:solidFill>
                <a:effectLst/>
                <a:latin typeface="Georgia" panose="02040502050405020303" pitchFamily="18" charset="0"/>
              </a:rPr>
              <a:t>- John is told to measure the Temple which was impossible in A.D. 95 because it had been destroyed in A.D. 70</a:t>
            </a:r>
          </a:p>
          <a:p>
            <a:pPr marL="742950" lvl="1" indent="-285750" algn="just" fontAlgn="base">
              <a:lnSpc>
                <a:spcPts val="1950"/>
              </a:lnSpc>
              <a:buFont typeface="Arial" panose="020B0604020202020204" pitchFamily="34" charset="0"/>
              <a:buChar char="•"/>
            </a:pPr>
            <a:r>
              <a:rPr lang="en-US" sz="1300" b="0" i="0" u="none" strike="noStrike" dirty="0">
                <a:solidFill>
                  <a:srgbClr val="2EA3F2"/>
                </a:solidFill>
                <a:effectLst/>
                <a:latin typeface="Georgia" panose="02040502050405020303" pitchFamily="18" charset="0"/>
                <a:hlinkClick r:id="rId3"/>
              </a:rPr>
              <a:t>Rev. 17</a:t>
            </a:r>
            <a:r>
              <a:rPr lang="en-US" sz="1300" b="0" i="0" dirty="0">
                <a:solidFill>
                  <a:srgbClr val="000000"/>
                </a:solidFill>
                <a:effectLst/>
                <a:latin typeface="Georgia" panose="02040502050405020303" pitchFamily="18" charset="0"/>
              </a:rPr>
              <a:t>- There are “seven kings, five have fallen, one now is.” Nero was the 6th Roman King the “one [who] now is”. He reigned until A.D. 68.</a:t>
            </a:r>
          </a:p>
          <a:p>
            <a:endParaRPr lang="en-US" dirty="0"/>
          </a:p>
        </p:txBody>
      </p:sp>
    </p:spTree>
    <p:extLst>
      <p:ext uri="{BB962C8B-B14F-4D97-AF65-F5344CB8AC3E}">
        <p14:creationId xmlns:p14="http://schemas.microsoft.com/office/powerpoint/2010/main" val="243343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31D4-E7D0-E9D1-EE09-5806C0C60491}"/>
              </a:ext>
            </a:extLst>
          </p:cNvPr>
          <p:cNvSpPr>
            <a:spLocks noGrp="1"/>
          </p:cNvSpPr>
          <p:nvPr>
            <p:ph type="title"/>
          </p:nvPr>
        </p:nvSpPr>
        <p:spPr/>
        <p:txBody>
          <a:bodyPr/>
          <a:lstStyle/>
          <a:p>
            <a:r>
              <a:rPr lang="en-US" dirty="0"/>
              <a:t>Early</a:t>
            </a:r>
          </a:p>
        </p:txBody>
      </p:sp>
      <p:sp>
        <p:nvSpPr>
          <p:cNvPr id="3" name="Content Placeholder 2">
            <a:extLst>
              <a:ext uri="{FF2B5EF4-FFF2-40B4-BE49-F238E27FC236}">
                <a16:creationId xmlns:a16="http://schemas.microsoft.com/office/drawing/2014/main" id="{5F8A3996-DE94-EB7A-E0C3-A99116EB473C}"/>
              </a:ext>
            </a:extLst>
          </p:cNvPr>
          <p:cNvSpPr>
            <a:spLocks noGrp="1"/>
          </p:cNvSpPr>
          <p:nvPr>
            <p:ph idx="1"/>
          </p:nvPr>
        </p:nvSpPr>
        <p:spPr>
          <a:xfrm>
            <a:off x="555929" y="2561120"/>
            <a:ext cx="10515600" cy="4351338"/>
          </a:xfrm>
        </p:spPr>
        <p:txBody>
          <a:bodyPr>
            <a:normAutofit fontScale="77500" lnSpcReduction="20000"/>
          </a:bodyPr>
          <a:lstStyle/>
          <a:p>
            <a:pPr algn="l" fontAlgn="base">
              <a:buNone/>
            </a:pPr>
            <a:r>
              <a:rPr lang="en-US" sz="1800" b="0" i="0" dirty="0">
                <a:solidFill>
                  <a:srgbClr val="000000"/>
                </a:solidFill>
                <a:effectLst/>
                <a:latin typeface="Georgia" panose="02040502050405020303" pitchFamily="18" charset="0"/>
              </a:rPr>
              <a:t>The doctoral work by Kenneth L. Gentry on dating Revelation has concluded that it must have been written in the “mid to late 60s” rather than in A.D. 95-</a:t>
            </a:r>
            <a:endParaRPr lang="en-US" b="0" i="0" dirty="0">
              <a:solidFill>
                <a:srgbClr val="000000"/>
              </a:solidFill>
              <a:effectLst/>
              <a:latin typeface="Arial" panose="020B0604020202020204" pitchFamily="34" charset="0"/>
            </a:endParaRPr>
          </a:p>
          <a:p>
            <a:pPr algn="just" fontAlgn="base">
              <a:buNone/>
            </a:pPr>
            <a:r>
              <a:rPr lang="en-US" sz="1800" b="0" i="1" dirty="0">
                <a:solidFill>
                  <a:srgbClr val="000000"/>
                </a:solidFill>
                <a:effectLst/>
                <a:latin typeface="Georgia" panose="02040502050405020303" pitchFamily="18" charset="0"/>
              </a:rPr>
              <a:t>There are suggestive evidences within the book to date it in the mid – to late 60s of the first century. In fact, the evidence is persuasive enough that it convinced such notable scholars Moses Stuart, F. J. A. Hort, B. F. Westcott, and F. W. Farrar in the 19th century, and J. A. T. Robinson, R. A. Torrey, Albert A. Bell, C. F. D. Moule, and R.C. Sproul, in the 20th century.</a:t>
            </a:r>
          </a:p>
          <a:p>
            <a:pPr algn="just" fontAlgn="base">
              <a:buNone/>
            </a:pPr>
            <a:r>
              <a:rPr lang="en-US" sz="1800" b="0" i="1" dirty="0">
                <a:solidFill>
                  <a:srgbClr val="000000"/>
                </a:solidFill>
                <a:effectLst/>
                <a:latin typeface="Georgia" panose="02040502050405020303" pitchFamily="18" charset="0"/>
              </a:rPr>
              <a:t>Two leading indicators of the early date are: (1) The “temple” in the “holy city” is still standing as John writes, though it is being threatened with devastation (</a:t>
            </a:r>
            <a:r>
              <a:rPr lang="en-US" sz="1800" b="0" i="1" u="none" strike="noStrike" dirty="0">
                <a:solidFill>
                  <a:srgbClr val="2EA3F2"/>
                </a:solidFill>
                <a:effectLst/>
                <a:latin typeface="Georgia" panose="02040502050405020303" pitchFamily="18" charset="0"/>
                <a:hlinkClick r:id="rId2"/>
              </a:rPr>
              <a:t>Rev. 11: 1-2</a:t>
            </a:r>
            <a:r>
              <a:rPr lang="en-US" sz="1800" b="0" i="1" dirty="0">
                <a:solidFill>
                  <a:srgbClr val="000000"/>
                </a:solidFill>
                <a:effectLst/>
                <a:latin typeface="Georgia" panose="02040502050405020303" pitchFamily="18" charset="0"/>
              </a:rPr>
              <a:t>). We know as a matter of historical fact that the Jewish temple was destroyed in A.D. 70, and has never been rebuilt. (2) The sixth “king” is presently ruling from the “seven mountains” and will do so until a king comes who will reign a “short time” (</a:t>
            </a:r>
            <a:r>
              <a:rPr lang="en-US" sz="1800" b="0" i="1" u="none" strike="noStrike" dirty="0">
                <a:solidFill>
                  <a:srgbClr val="2EA3F2"/>
                </a:solidFill>
                <a:effectLst/>
                <a:latin typeface="Georgia" panose="02040502050405020303" pitchFamily="18" charset="0"/>
                <a:hlinkClick r:id="rId3"/>
              </a:rPr>
              <a:t>Rev. 17:9-10</a:t>
            </a:r>
            <a:r>
              <a:rPr lang="en-US" sz="1800" b="0" i="1" dirty="0">
                <a:solidFill>
                  <a:srgbClr val="000000"/>
                </a:solidFill>
                <a:effectLst/>
                <a:latin typeface="Georgia" panose="02040502050405020303" pitchFamily="18" charset="0"/>
              </a:rPr>
              <a:t>). The Preterist takes this to be a clear enough allusion to Nero Caesar. According to the enumeration found in Josephus’ Antiquities (18:2:2,6, 10) and Suetonius’ Lives of the Twelve Caesars, Nero is Rome’s sixth King, following Julius Caesar, Augustus, Tiberius, Gaius, and Claudius. The next reigning emperor, Galba, reigned just six months, the shortest reigning emperor until that time.</a:t>
            </a:r>
          </a:p>
          <a:p>
            <a:pPr algn="r" fontAlgn="base">
              <a:buNone/>
            </a:pPr>
            <a:r>
              <a:rPr lang="en-US" sz="1800" b="1" i="0" dirty="0">
                <a:solidFill>
                  <a:srgbClr val="000000"/>
                </a:solidFill>
                <a:effectLst/>
                <a:latin typeface="Georgia" panose="02040502050405020303" pitchFamily="18" charset="0"/>
              </a:rPr>
              <a:t>Sourced from-</a:t>
            </a:r>
            <a:r>
              <a:rPr lang="en-US" sz="1800" b="1" i="0" u="none" strike="noStrike" dirty="0">
                <a:solidFill>
                  <a:srgbClr val="2EA3F2"/>
                </a:solidFill>
                <a:effectLst/>
                <a:latin typeface="Georgia" panose="02040502050405020303" pitchFamily="18" charset="0"/>
                <a:hlinkClick r:id="rId4"/>
              </a:rPr>
              <a:t> http://www.kennethgentry.com/Merchant2/apocalypse.htm</a:t>
            </a:r>
            <a:br>
              <a:rPr lang="en-US" b="0" i="0" dirty="0">
                <a:solidFill>
                  <a:srgbClr val="000000"/>
                </a:solidFill>
                <a:effectLst/>
                <a:latin typeface="Arial" panose="020B0604020202020204" pitchFamily="34" charset="0"/>
              </a:rPr>
            </a:br>
            <a:r>
              <a:rPr lang="en-US" sz="1800" b="1" i="0" dirty="0">
                <a:solidFill>
                  <a:srgbClr val="000000"/>
                </a:solidFill>
                <a:effectLst/>
                <a:latin typeface="Georgia" panose="02040502050405020303" pitchFamily="18" charset="0"/>
              </a:rPr>
              <a:t>by Dr. Kenneth Gentry Jr.</a:t>
            </a:r>
            <a:endParaRPr lang="en-US" b="0" i="0" dirty="0">
              <a:solidFill>
                <a:srgbClr val="000000"/>
              </a:solidFill>
              <a:effectLst/>
              <a:latin typeface="Arial" panose="020B0604020202020204" pitchFamily="34" charset="0"/>
            </a:endParaRPr>
          </a:p>
          <a:p>
            <a:pPr algn="just" fontAlgn="base">
              <a:buNone/>
            </a:pPr>
            <a:r>
              <a:rPr lang="en-US" sz="1800" b="0" i="0" dirty="0">
                <a:solidFill>
                  <a:srgbClr val="000000"/>
                </a:solidFill>
                <a:effectLst/>
                <a:latin typeface="Georgia" panose="02040502050405020303" pitchFamily="18" charset="0"/>
              </a:rPr>
              <a:t>Full-Preterist, Don Preston, makes a similar point-</a:t>
            </a:r>
          </a:p>
          <a:p>
            <a:pPr algn="just" fontAlgn="base"/>
            <a:r>
              <a:rPr lang="en-US" sz="1800" b="0" i="1" dirty="0">
                <a:solidFill>
                  <a:srgbClr val="000000"/>
                </a:solidFill>
                <a:effectLst/>
                <a:latin typeface="Georgia" panose="02040502050405020303" pitchFamily="18" charset="0"/>
              </a:rPr>
              <a:t>What is it </a:t>
            </a:r>
            <a:r>
              <a:rPr lang="en-US" sz="1800" b="0" i="1" dirty="0" err="1">
                <a:solidFill>
                  <a:srgbClr val="000000"/>
                </a:solidFill>
                <a:effectLst/>
                <a:latin typeface="Georgia" panose="02040502050405020303" pitchFamily="18" charset="0"/>
              </a:rPr>
              <a:t>Iranaeus</a:t>
            </a:r>
            <a:r>
              <a:rPr lang="en-US" sz="1800" b="0" i="1" dirty="0">
                <a:solidFill>
                  <a:srgbClr val="000000"/>
                </a:solidFill>
                <a:effectLst/>
                <a:latin typeface="Georgia" panose="02040502050405020303" pitchFamily="18" charset="0"/>
              </a:rPr>
              <a:t> [supposedly] said about the date of Revelation? Actually, </a:t>
            </a:r>
            <a:r>
              <a:rPr lang="en-US" sz="1800" b="0" i="1" dirty="0" err="1">
                <a:solidFill>
                  <a:srgbClr val="000000"/>
                </a:solidFill>
                <a:effectLst/>
                <a:latin typeface="Georgia" panose="02040502050405020303" pitchFamily="18" charset="0"/>
              </a:rPr>
              <a:t>Iranaeus</a:t>
            </a:r>
            <a:r>
              <a:rPr lang="en-US" sz="1800" b="0" i="1" dirty="0">
                <a:solidFill>
                  <a:srgbClr val="000000"/>
                </a:solidFill>
                <a:effectLst/>
                <a:latin typeface="Georgia" panose="02040502050405020303" pitchFamily="18" charset="0"/>
              </a:rPr>
              <a:t> did not discuss the dating of the book at all. The relevant quote is about the identity of the beast of Revelation and is found in the work of Eusebius, 4th century church historian, Book 5, chapter 8. Eusebius says </a:t>
            </a:r>
            <a:r>
              <a:rPr lang="en-US" sz="1800" b="0" i="1" dirty="0" err="1">
                <a:solidFill>
                  <a:srgbClr val="000000"/>
                </a:solidFill>
                <a:effectLst/>
                <a:latin typeface="Georgia" panose="02040502050405020303" pitchFamily="18" charset="0"/>
              </a:rPr>
              <a:t>Iranaeus</a:t>
            </a:r>
            <a:r>
              <a:rPr lang="en-US" sz="1800" b="0" i="1" dirty="0">
                <a:solidFill>
                  <a:srgbClr val="000000"/>
                </a:solidFill>
                <a:effectLst/>
                <a:latin typeface="Georgia" panose="02040502050405020303" pitchFamily="18" charset="0"/>
              </a:rPr>
              <a:t> speaks about John :“We, therefore, do not venture to affirm anything with certainty respecting the name of antichrist. For were it necessary that his name should be clearly announced to the present age, it would have been declared by him who saw the revelation. For it has not been long since it was seen, but almost in our own generation, about the end of Domitian’s reign.”</a:t>
            </a:r>
          </a:p>
          <a:p>
            <a:pPr marL="0" indent="0" algn="just" fontAlgn="base">
              <a:buNone/>
            </a:pPr>
            <a:br>
              <a:rPr lang="en-US" sz="1800" b="0" i="1" dirty="0">
                <a:solidFill>
                  <a:srgbClr val="000000"/>
                </a:solidFill>
                <a:effectLst/>
                <a:latin typeface="Georgia" panose="02040502050405020303" pitchFamily="18" charset="0"/>
              </a:rPr>
            </a:br>
            <a:r>
              <a:rPr lang="en-US" sz="1800" b="1" i="0" dirty="0">
                <a:solidFill>
                  <a:srgbClr val="000000"/>
                </a:solidFill>
                <a:effectLst/>
                <a:latin typeface="Georgia" panose="02040502050405020303" pitchFamily="18" charset="0"/>
              </a:rPr>
              <a:t>Don K. Preston</a:t>
            </a:r>
            <a:endParaRPr lang="en-US" sz="1800" b="0" i="1" dirty="0">
              <a:solidFill>
                <a:srgbClr val="000000"/>
              </a:solidFill>
              <a:effectLst/>
              <a:latin typeface="Georgia" panose="02040502050405020303" pitchFamily="18" charset="0"/>
            </a:endParaRPr>
          </a:p>
          <a:p>
            <a:endParaRPr lang="en-US" dirty="0"/>
          </a:p>
        </p:txBody>
      </p:sp>
      <p:pic>
        <p:nvPicPr>
          <p:cNvPr id="5" name="Picture 4">
            <a:extLst>
              <a:ext uri="{FF2B5EF4-FFF2-40B4-BE49-F238E27FC236}">
                <a16:creationId xmlns:a16="http://schemas.microsoft.com/office/drawing/2014/main" id="{0E25D94D-2C82-AD28-5C2C-C8C4F20336DA}"/>
              </a:ext>
            </a:extLst>
          </p:cNvPr>
          <p:cNvPicPr>
            <a:picLocks noChangeAspect="1"/>
          </p:cNvPicPr>
          <p:nvPr/>
        </p:nvPicPr>
        <p:blipFill>
          <a:blip r:embed="rId5"/>
          <a:stretch>
            <a:fillRect/>
          </a:stretch>
        </p:blipFill>
        <p:spPr>
          <a:xfrm>
            <a:off x="7391365" y="-25842"/>
            <a:ext cx="4800635" cy="2552719"/>
          </a:xfrm>
          <a:prstGeom prst="rect">
            <a:avLst/>
          </a:prstGeom>
        </p:spPr>
      </p:pic>
    </p:spTree>
    <p:extLst>
      <p:ext uri="{BB962C8B-B14F-4D97-AF65-F5344CB8AC3E}">
        <p14:creationId xmlns:p14="http://schemas.microsoft.com/office/powerpoint/2010/main" val="350943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922B-ACED-531F-3C8E-A327CEBDF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EFC0CE-7D49-15A1-B25E-E9D73ED5099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9D9D284-AF5B-70F4-F16A-0C4806AB8CB4}"/>
              </a:ext>
            </a:extLst>
          </p:cNvPr>
          <p:cNvPicPr>
            <a:picLocks noChangeAspect="1"/>
          </p:cNvPicPr>
          <p:nvPr/>
        </p:nvPicPr>
        <p:blipFill>
          <a:blip r:embed="rId2"/>
          <a:stretch>
            <a:fillRect/>
          </a:stretch>
        </p:blipFill>
        <p:spPr>
          <a:xfrm>
            <a:off x="-35271" y="0"/>
            <a:ext cx="12227271" cy="6960140"/>
          </a:xfrm>
          <a:prstGeom prst="rect">
            <a:avLst/>
          </a:prstGeom>
        </p:spPr>
      </p:pic>
    </p:spTree>
    <p:extLst>
      <p:ext uri="{BB962C8B-B14F-4D97-AF65-F5344CB8AC3E}">
        <p14:creationId xmlns:p14="http://schemas.microsoft.com/office/powerpoint/2010/main" val="375924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13B95566-DAD9-48A0-C6BA-9F88CE7B8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10964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3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4B7E-779B-9DF3-AABA-A526707201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48D66D-E249-7C21-DC0D-396A334695C9}"/>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223BBDB7-2B1E-ADA0-7959-6B52B65D8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10477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5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2346-86F4-2898-B9D1-023CA291E351}"/>
              </a:ext>
            </a:extLst>
          </p:cNvPr>
          <p:cNvSpPr>
            <a:spLocks noGrp="1"/>
          </p:cNvSpPr>
          <p:nvPr>
            <p:ph type="title"/>
          </p:nvPr>
        </p:nvSpPr>
        <p:spPr>
          <a:xfrm>
            <a:off x="838200" y="365125"/>
            <a:ext cx="5450732" cy="1325563"/>
          </a:xfrm>
        </p:spPr>
        <p:txBody>
          <a:bodyPr/>
          <a:lstStyle/>
          <a:p>
            <a:r>
              <a:rPr lang="en-US" dirty="0"/>
              <a:t>7 Churches</a:t>
            </a:r>
            <a:br>
              <a:rPr lang="en-US" dirty="0"/>
            </a:br>
            <a:r>
              <a:rPr lang="en-US" dirty="0"/>
              <a:t>Ch 2-3</a:t>
            </a:r>
          </a:p>
        </p:txBody>
      </p:sp>
      <p:pic>
        <p:nvPicPr>
          <p:cNvPr id="1028" name="Picture 4" descr="Introduction of the Seven Churches of Revelation - Guided Bible Studies ...">
            <a:extLst>
              <a:ext uri="{FF2B5EF4-FFF2-40B4-BE49-F238E27FC236}">
                <a16:creationId xmlns:a16="http://schemas.microsoft.com/office/drawing/2014/main" id="{D077A5F8-ECD2-300A-7827-E0795BABD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2" y="2718880"/>
            <a:ext cx="6898532" cy="4139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A3348E0-4FED-9A40-7F11-DD60B4816112}"/>
              </a:ext>
            </a:extLst>
          </p:cNvPr>
          <p:cNvPicPr>
            <a:picLocks noChangeAspect="1"/>
          </p:cNvPicPr>
          <p:nvPr/>
        </p:nvPicPr>
        <p:blipFill>
          <a:blip r:embed="rId3"/>
          <a:stretch>
            <a:fillRect/>
          </a:stretch>
        </p:blipFill>
        <p:spPr>
          <a:xfrm>
            <a:off x="6906323" y="0"/>
            <a:ext cx="5285678" cy="6858000"/>
          </a:xfrm>
          <a:prstGeom prst="rect">
            <a:avLst/>
          </a:prstGeom>
        </p:spPr>
      </p:pic>
    </p:spTree>
    <p:extLst>
      <p:ext uri="{BB962C8B-B14F-4D97-AF65-F5344CB8AC3E}">
        <p14:creationId xmlns:p14="http://schemas.microsoft.com/office/powerpoint/2010/main" val="628226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558</TotalTime>
  <Words>1636</Words>
  <Application>Microsoft Office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Georgia</vt:lpstr>
      <vt:lpstr>Office Theme</vt:lpstr>
      <vt:lpstr>NT Survey: General Epistles &amp; Revelation</vt:lpstr>
      <vt:lpstr>PowerPoint Presentation</vt:lpstr>
      <vt:lpstr>Late</vt:lpstr>
      <vt:lpstr>Early</vt:lpstr>
      <vt:lpstr>Early</vt:lpstr>
      <vt:lpstr>PowerPoint Presentation</vt:lpstr>
      <vt:lpstr>PowerPoint Presentation</vt:lpstr>
      <vt:lpstr>PowerPoint Presentation</vt:lpstr>
      <vt:lpstr>7 Churches Ch 2-3</vt:lpstr>
      <vt:lpstr>Worship to Father and Son Revelation 4,5</vt:lpstr>
      <vt:lpstr>7 seals Rev 6-8:1</vt:lpstr>
      <vt:lpstr>Woman, son, and dragon Rev 12</vt:lpstr>
      <vt:lpstr>Two Beasts Rev 13</vt:lpstr>
      <vt:lpstr>Rev 14-15</vt:lpstr>
      <vt:lpstr>Revelation 16</vt:lpstr>
      <vt:lpstr>Revelation 17-19</vt:lpstr>
      <vt:lpstr>Revelation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Schubert, Keith</dc:creator>
  <cp:lastModifiedBy>Schubert, Keith</cp:lastModifiedBy>
  <cp:revision>11</cp:revision>
  <dcterms:created xsi:type="dcterms:W3CDTF">2025-01-22T20:15:17Z</dcterms:created>
  <dcterms:modified xsi:type="dcterms:W3CDTF">2025-04-30T22:44:46Z</dcterms:modified>
</cp:coreProperties>
</file>