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7" r:id="rId3"/>
    <p:sldId id="275" r:id="rId4"/>
    <p:sldId id="258" r:id="rId5"/>
    <p:sldId id="278" r:id="rId6"/>
    <p:sldId id="262" r:id="rId7"/>
    <p:sldId id="273" r:id="rId8"/>
    <p:sldId id="259" r:id="rId9"/>
    <p:sldId id="260" r:id="rId10"/>
    <p:sldId id="274" r:id="rId11"/>
    <p:sldId id="261" r:id="rId12"/>
    <p:sldId id="276" r:id="rId13"/>
    <p:sldId id="279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FFD9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13" autoAdjust="0"/>
    <p:restoredTop sz="94660"/>
  </p:normalViewPr>
  <p:slideViewPr>
    <p:cSldViewPr snapToGrid="0">
      <p:cViewPr>
        <p:scale>
          <a:sx n="75" d="100"/>
          <a:sy n="75" d="100"/>
        </p:scale>
        <p:origin x="494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8F2BA-BC1F-7218-B4C5-476EE67AC6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CD6692-ACE8-5261-E9E7-E1C1E79F8C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CE4C3-8DAA-B8B1-A8D5-19B4E4F84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5B452-2685-45C5-8793-DB05A138E190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ED0A4-AC5A-D3E9-EDE9-F98014341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E8AAE5-9829-51AA-3EF3-1FB912796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BD6C-5550-462D-B332-A5A4694BE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25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D628E-7914-6217-C998-B1793CFDA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13E43C-2626-6301-95FE-C8F4CC36C9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9BF29-9671-2D79-F634-61DED5838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5B452-2685-45C5-8793-DB05A138E190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74C41-63DD-1D1D-77F8-3DE7A52E9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586EE-B995-58B6-F4AD-757FEDE6B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BD6C-5550-462D-B332-A5A4694BE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397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DDB410-151B-D18E-332B-CBECA3B092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F9ED56-C860-109E-124F-BCB63D806B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4FE8BC-05E3-2740-D455-D2FE664F0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5B452-2685-45C5-8793-DB05A138E190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E245F-120C-F297-AF41-3D7E6F315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4CD97-ED55-F31A-82BE-E3CB07BE8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BD6C-5550-462D-B332-A5A4694BE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459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39F9C-2225-72E4-8B46-E43D9364C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64FF5-60BF-47B1-86E0-CA70C4EAC0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65D4F4-7EA9-F54C-72E3-AA6CABABC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5B452-2685-45C5-8793-DB05A138E190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D1CFD2-CC48-C7B7-0325-2C10D004D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5FEE9D-1A4F-6F97-DAAF-B8298FAD3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BD6C-5550-462D-B332-A5A4694BE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44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4E133-BF60-1B04-E9FD-B22723500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326621-E0F9-591D-79F7-36EDAB8FAA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C25DB-8B2E-4D16-96F9-006FE8D92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5B452-2685-45C5-8793-DB05A138E190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70A1F-76A9-B171-0E89-6B2959BB0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D18D2-9DFF-87F7-131E-9E38BD202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BD6C-5550-462D-B332-A5A4694BE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95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00E6F-50E3-032D-ADCC-6A118811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4D20D-0B4E-18A8-E4EB-2D14C1FA2A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2B79A6-5E38-2DAE-FDF3-BCE1F00062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18D67C-0EDA-25AB-BA66-BDEBC4A3A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5B452-2685-45C5-8793-DB05A138E190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4C914E-AC4A-A37B-4373-1AC6E296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EFEE1F-A5E0-2383-EBB1-2E3C8FC19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BD6C-5550-462D-B332-A5A4694BE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281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38A2C-AD5F-0EA2-4155-AC102ECD7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771D90-A892-77EE-0B57-7B376070B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AE7E56-D0DB-7DB4-B2A4-CD28C89C8F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948977-050A-C12E-FEB2-DD38396443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338D4A-286A-1F18-4F58-EE0A305B86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0CAD44-FE82-6846-5D24-B31CF6F04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5B452-2685-45C5-8793-DB05A138E190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EDC2F7-CA7C-9145-400C-2E0C186C7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442BA5-288C-035E-ABB0-537FA9428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BD6C-5550-462D-B332-A5A4694BE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419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6002C-0560-6191-531E-B879311BF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33C98A-7BCD-7D9E-4959-388EF9EC3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5B452-2685-45C5-8793-DB05A138E190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8DBB4B-25F6-049E-75B9-7E797D0B9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1F3F54-D5BD-2E75-5CB6-50182C35B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BD6C-5550-462D-B332-A5A4694BE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83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11050B-4AD1-0BDE-4D59-CC8328BC7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5B452-2685-45C5-8793-DB05A138E190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4F4CB2-FC8D-13D4-8608-C4D6AD849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459313-51BF-B97D-CA45-96769FCE9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BD6C-5550-462D-B332-A5A4694BE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744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3410A-1429-046B-4C58-A6DD64977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44A29-619B-84AE-FBF3-62B7AF2FA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B77B4F-B262-6002-BE1C-50D387D4A4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158115-2C0C-F73B-735D-4E259CCFF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5B452-2685-45C5-8793-DB05A138E190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2F2FBA-196A-E81F-3AD2-D4531E11C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242CBE-51FE-BFC1-F3F2-76D857E6C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BD6C-5550-462D-B332-A5A4694BE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703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07B9F-958F-334D-3B5E-F371DFF56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AB5C54-44D4-EF62-EC6D-69BD6F28F4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52DCE3-D168-145B-8E3C-476BD873B4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2B81DA-2428-40A9-1B98-71D224AA8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5B452-2685-45C5-8793-DB05A138E190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D1A39C-750C-6BD1-F602-CEA57C9D9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D13DF4-3AB5-7C48-17DC-DC526F96C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BD6C-5550-462D-B332-A5A4694BE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019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203756-5125-B874-8247-7B0889AC4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CB57A2-CC3C-9805-85C3-D04A5FBAA1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24391-A14A-680B-B9BB-E25C1E13B2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5B452-2685-45C5-8793-DB05A138E190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7D8D30-AA3E-57A9-7D66-0BEE5EDDAC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0BEFB-3B88-DA15-5C49-FC9739EB6A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8BD6C-5550-462D-B332-A5A4694BE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011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3318AEF-5C48-F616-B5D7-DF161E365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047" y="981075"/>
            <a:ext cx="864870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4887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5AF0CB7-695F-42AD-1032-EC78249A2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475" y="76835"/>
            <a:ext cx="5243645" cy="460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close-up of a stone&#10;&#10;Description automatically generated">
            <a:extLst>
              <a:ext uri="{FF2B5EF4-FFF2-40B4-BE49-F238E27FC236}">
                <a16:creationId xmlns:a16="http://schemas.microsoft.com/office/drawing/2014/main" id="{1377770F-8EFC-894E-DEDD-340CF352E1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43984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455D872-A888-6B95-3B34-814C53B217E5}"/>
              </a:ext>
            </a:extLst>
          </p:cNvPr>
          <p:cNvSpPr txBox="1"/>
          <p:nvPr/>
        </p:nvSpPr>
        <p:spPr>
          <a:xfrm>
            <a:off x="4667250" y="3829050"/>
            <a:ext cx="13892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Mesha Stelle</a:t>
            </a:r>
          </a:p>
          <a:p>
            <a:r>
              <a:rPr lang="en-US" dirty="0"/>
              <a:t>840 BC</a:t>
            </a:r>
          </a:p>
          <a:p>
            <a:r>
              <a:rPr lang="en-US" dirty="0"/>
              <a:t>2 Kings 3</a:t>
            </a: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EC4754-F0BF-1B78-1236-2EADBC5FCEF2}"/>
              </a:ext>
            </a:extLst>
          </p:cNvPr>
          <p:cNvSpPr txBox="1"/>
          <p:nvPr/>
        </p:nvSpPr>
        <p:spPr>
          <a:xfrm>
            <a:off x="8145934" y="5024478"/>
            <a:ext cx="14424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Tel Dan Stelle</a:t>
            </a:r>
          </a:p>
          <a:p>
            <a:r>
              <a:rPr lang="en-US" dirty="0"/>
              <a:t>870-750 BC</a:t>
            </a:r>
          </a:p>
          <a:p>
            <a:r>
              <a:rPr lang="en-US" dirty="0"/>
              <a:t>2 Kings 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004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F32AF-720C-D05D-6691-20178AB49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3027425" y="-371475"/>
            <a:ext cx="3977640" cy="1325563"/>
          </a:xfrm>
        </p:spPr>
        <p:txBody>
          <a:bodyPr/>
          <a:lstStyle/>
          <a:p>
            <a:r>
              <a:rPr lang="en-US" dirty="0"/>
              <a:t>Solomon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EF775A4A-6BAF-2B8D-48C5-13429BD69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63087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E73CB2A4-4331-DC1D-9B8A-2E1B8FD65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941"/>
            <a:ext cx="4353462" cy="288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0038331B-84D1-11D4-B171-5C9CA1DD5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6860"/>
            <a:ext cx="60960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301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016F8-1405-07AC-CEEF-537D2ADA1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Rehoboam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BCC4A5-2332-D799-8D40-B7AC9F775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266440" cy="2375535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1 Kings 14</a:t>
            </a:r>
          </a:p>
          <a:p>
            <a:r>
              <a:rPr lang="en-US" dirty="0"/>
              <a:t>~926 BC campaign</a:t>
            </a:r>
          </a:p>
          <a:p>
            <a:r>
              <a:rPr lang="en-US" dirty="0"/>
              <a:t>Support Jeroboam</a:t>
            </a:r>
          </a:p>
          <a:p>
            <a:r>
              <a:rPr lang="en-US" b="0" i="0" dirty="0" err="1">
                <a:solidFill>
                  <a:srgbClr val="656565"/>
                </a:solidFill>
                <a:effectLst/>
                <a:latin typeface="Open Sans" panose="020B0606030504020204" pitchFamily="34" charset="0"/>
              </a:rPr>
              <a:t>Bubastite</a:t>
            </a:r>
            <a:r>
              <a:rPr lang="en-US" b="0" i="0" dirty="0">
                <a:solidFill>
                  <a:srgbClr val="656565"/>
                </a:solidFill>
                <a:effectLst/>
                <a:latin typeface="Open Sans" panose="020B0606030504020204" pitchFamily="34" charset="0"/>
              </a:rPr>
              <a:t> Portal at precinct of Amun-Ra in the Karnak temple complex</a:t>
            </a:r>
            <a:endParaRPr lang="en-US" dirty="0"/>
          </a:p>
          <a:p>
            <a:r>
              <a:rPr lang="en-US" dirty="0"/>
              <a:t>Lists 100’s of cities defeated, many well known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E13267E1-9286-C8AA-9A4B-18B4AF038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28160"/>
            <a:ext cx="4174992" cy="248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D71E0F2F-0D36-E9FA-A884-49DCDB613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104" y="76200"/>
            <a:ext cx="8001763" cy="665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629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5EEDFC40-6518-D6E7-3CDF-5F74687B7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640" y="-74046"/>
            <a:ext cx="4993640" cy="6932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4E70B711-0535-79CB-B7B5-8A79E87C5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05" y="1965960"/>
            <a:ext cx="763905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844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3318AEF-5C48-F616-B5D7-DF161E365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047" y="981075"/>
            <a:ext cx="864870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636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2A721C7-C442-9207-E68D-FF8FB7331C96}"/>
              </a:ext>
            </a:extLst>
          </p:cNvPr>
          <p:cNvSpPr/>
          <p:nvPr/>
        </p:nvSpPr>
        <p:spPr>
          <a:xfrm>
            <a:off x="0" y="0"/>
            <a:ext cx="8641080" cy="6858000"/>
          </a:xfrm>
          <a:prstGeom prst="rect">
            <a:avLst/>
          </a:prstGeom>
          <a:solidFill>
            <a:srgbClr val="CBFBFB"/>
          </a:solidFill>
          <a:ln>
            <a:solidFill>
              <a:srgbClr val="CBFB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C672EF-60B9-6B85-7710-462BBB4282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3518"/>
            <a:ext cx="7477125" cy="3735484"/>
          </a:xfrm>
        </p:spPr>
        <p:txBody>
          <a:bodyPr>
            <a:normAutofit/>
          </a:bodyPr>
          <a:lstStyle/>
          <a:p>
            <a:r>
              <a:rPr lang="en-US" dirty="0"/>
              <a:t>Old Testament Survey: </a:t>
            </a:r>
            <a:br>
              <a:rPr lang="en-US" dirty="0"/>
            </a:br>
            <a:r>
              <a:rPr lang="en-US" dirty="0"/>
              <a:t>The History of Israel</a:t>
            </a:r>
            <a:br>
              <a:rPr lang="en-US" dirty="0"/>
            </a:br>
            <a:br>
              <a:rPr lang="en-US" dirty="0"/>
            </a:br>
            <a:r>
              <a:rPr lang="en-US" dirty="0"/>
              <a:t>Monarchy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A82F75-9A51-227A-951A-E762D2649C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265" y="4654548"/>
            <a:ext cx="7477125" cy="583882"/>
          </a:xfrm>
        </p:spPr>
        <p:txBody>
          <a:bodyPr/>
          <a:lstStyle/>
          <a:p>
            <a:r>
              <a:rPr lang="en-US" dirty="0"/>
              <a:t>Dr. Keith Evan Schubert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22C817F-556B-FDB0-90D5-E266CC675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25" y="0"/>
            <a:ext cx="47148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987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31EF4-620E-AD4A-6249-F6416F5B3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Kingdom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EB16E-BB5A-E645-75C3-ADFA2AA38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Foretelling: Genesis 35:11, 36:31, 49:10, Numbers 24:7–9,  Deuteronomy 28:36.</a:t>
            </a:r>
          </a:p>
          <a:p>
            <a:r>
              <a:rPr lang="en-US" dirty="0"/>
              <a:t>Rules:  Deuteronomy 17:14–20</a:t>
            </a:r>
          </a:p>
          <a:p>
            <a:r>
              <a:rPr lang="en-US" dirty="0"/>
              <a:t>Israel Asks: I Samuel 8</a:t>
            </a:r>
          </a:p>
        </p:txBody>
      </p:sp>
    </p:spTree>
    <p:extLst>
      <p:ext uri="{BB962C8B-B14F-4D97-AF65-F5344CB8AC3E}">
        <p14:creationId xmlns:p14="http://schemas.microsoft.com/office/powerpoint/2010/main" val="3835595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E135D-1E8F-D942-2062-31808109F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Samuel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BCE4C-2E71-8CAF-64C8-39C706C33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395281" cy="4351338"/>
          </a:xfrm>
        </p:spPr>
        <p:txBody>
          <a:bodyPr/>
          <a:lstStyle/>
          <a:p>
            <a:r>
              <a:rPr lang="en-US" dirty="0"/>
              <a:t>1 Samuel 17</a:t>
            </a:r>
          </a:p>
          <a:p>
            <a:r>
              <a:rPr lang="en-US" dirty="0" err="1"/>
              <a:t>Shaaraim</a:t>
            </a:r>
            <a:r>
              <a:rPr lang="en-US" dirty="0"/>
              <a:t> – “Two Gates”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CABE4916-71BA-1FB0-257D-7D7F9565F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797" y="34924"/>
            <a:ext cx="7244203" cy="523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Ai | BibelMuseum">
            <a:extLst>
              <a:ext uri="{FF2B5EF4-FFF2-40B4-BE49-F238E27FC236}">
                <a16:creationId xmlns:a16="http://schemas.microsoft.com/office/drawing/2014/main" id="{A3BD4ABB-56C9-CA32-80AD-472C5E0F8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145" y="3051175"/>
            <a:ext cx="6657975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6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7" name="Rectangle 1036">
            <a:extLst>
              <a:ext uri="{FF2B5EF4-FFF2-40B4-BE49-F238E27FC236}">
                <a16:creationId xmlns:a16="http://schemas.microsoft.com/office/drawing/2014/main" id="{D48D9584-D2FD-48CE-9E17-4E250B743B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07898938-76A7-1857-180F-3A16773B46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0" b="1"/>
          <a:stretch/>
        </p:blipFill>
        <p:spPr bwMode="auto">
          <a:xfrm>
            <a:off x="357721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726F4BA-03E6-48D1-40EF-FB8CE63075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6" r="3" b="2360"/>
          <a:stretch/>
        </p:blipFill>
        <p:spPr bwMode="auto">
          <a:xfrm>
            <a:off x="7822523" y="3456433"/>
            <a:ext cx="4369477" cy="3401568"/>
          </a:xfrm>
          <a:custGeom>
            <a:avLst/>
            <a:gdLst/>
            <a:ahLst/>
            <a:cxnLst/>
            <a:rect l="l" t="t" r="r" b="b"/>
            <a:pathLst>
              <a:path w="4369477" h="3401568">
                <a:moveTo>
                  <a:pt x="781270" y="0"/>
                </a:moveTo>
                <a:lnTo>
                  <a:pt x="4369477" y="0"/>
                </a:lnTo>
                <a:lnTo>
                  <a:pt x="4369477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F65A119-A9DA-F817-387D-EB2819ED06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7921"/>
          <a:stretch/>
        </p:blipFill>
        <p:spPr bwMode="auto">
          <a:xfrm>
            <a:off x="3630260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039" name="Freeform: Shape 1038">
            <a:extLst>
              <a:ext uri="{FF2B5EF4-FFF2-40B4-BE49-F238E27FC236}">
                <a16:creationId xmlns:a16="http://schemas.microsoft.com/office/drawing/2014/main" id="{CA17DEF4-6C5D-41C6-8D93-5C7CFD7ADA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97136" cy="6858000"/>
          </a:xfrm>
          <a:custGeom>
            <a:avLst/>
            <a:gdLst>
              <a:gd name="connsiteX0" fmla="*/ 0 w 4397136"/>
              <a:gd name="connsiteY0" fmla="*/ 0 h 6858000"/>
              <a:gd name="connsiteX1" fmla="*/ 3599069 w 4397136"/>
              <a:gd name="connsiteY1" fmla="*/ 0 h 6858000"/>
              <a:gd name="connsiteX2" fmla="*/ 3634072 w 4397136"/>
              <a:gd name="connsiteY2" fmla="*/ 58977 h 6858000"/>
              <a:gd name="connsiteX3" fmla="*/ 4397136 w 4397136"/>
              <a:gd name="connsiteY3" fmla="*/ 3474189 h 6858000"/>
              <a:gd name="connsiteX4" fmla="*/ 3802221 w 4397136"/>
              <a:gd name="connsiteY4" fmla="*/ 6546415 h 6858000"/>
              <a:gd name="connsiteX5" fmla="*/ 3649466 w 4397136"/>
              <a:gd name="connsiteY5" fmla="*/ 6858000 h 6858000"/>
              <a:gd name="connsiteX6" fmla="*/ 0 w 439713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7136" h="6858000">
                <a:moveTo>
                  <a:pt x="0" y="0"/>
                </a:moveTo>
                <a:lnTo>
                  <a:pt x="3599069" y="0"/>
                </a:lnTo>
                <a:lnTo>
                  <a:pt x="3634072" y="58977"/>
                </a:lnTo>
                <a:cubicBezTo>
                  <a:pt x="4105532" y="933006"/>
                  <a:pt x="4397136" y="2140466"/>
                  <a:pt x="4397136" y="3474189"/>
                </a:cubicBezTo>
                <a:cubicBezTo>
                  <a:pt x="4397136" y="4641197"/>
                  <a:pt x="4173877" y="5711534"/>
                  <a:pt x="3802221" y="6546415"/>
                </a:cubicBezTo>
                <a:lnTo>
                  <a:pt x="3649466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41" name="Freeform: Shape 1040">
            <a:extLst>
              <a:ext uri="{FF2B5EF4-FFF2-40B4-BE49-F238E27FC236}">
                <a16:creationId xmlns:a16="http://schemas.microsoft.com/office/drawing/2014/main" id="{22BBC5A3-5C8C-4FB9-AEFF-8778D2C98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86504" cy="6858000"/>
          </a:xfrm>
          <a:custGeom>
            <a:avLst/>
            <a:gdLst>
              <a:gd name="connsiteX0" fmla="*/ 0 w 4386504"/>
              <a:gd name="connsiteY0" fmla="*/ 0 h 6858000"/>
              <a:gd name="connsiteX1" fmla="*/ 3588437 w 4386504"/>
              <a:gd name="connsiteY1" fmla="*/ 0 h 6858000"/>
              <a:gd name="connsiteX2" fmla="*/ 3623440 w 4386504"/>
              <a:gd name="connsiteY2" fmla="*/ 58977 h 6858000"/>
              <a:gd name="connsiteX3" fmla="*/ 4386504 w 4386504"/>
              <a:gd name="connsiteY3" fmla="*/ 3474189 h 6858000"/>
              <a:gd name="connsiteX4" fmla="*/ 3791589 w 4386504"/>
              <a:gd name="connsiteY4" fmla="*/ 6546415 h 6858000"/>
              <a:gd name="connsiteX5" fmla="*/ 3638834 w 4386504"/>
              <a:gd name="connsiteY5" fmla="*/ 6858000 h 6858000"/>
              <a:gd name="connsiteX6" fmla="*/ 0 w 438650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6504" h="6858000">
                <a:moveTo>
                  <a:pt x="0" y="0"/>
                </a:moveTo>
                <a:lnTo>
                  <a:pt x="3588437" y="0"/>
                </a:lnTo>
                <a:lnTo>
                  <a:pt x="3623440" y="58977"/>
                </a:lnTo>
                <a:cubicBezTo>
                  <a:pt x="4094900" y="933006"/>
                  <a:pt x="4386504" y="2140466"/>
                  <a:pt x="4386504" y="3474189"/>
                </a:cubicBezTo>
                <a:cubicBezTo>
                  <a:pt x="4386504" y="4641197"/>
                  <a:pt x="4163245" y="5711534"/>
                  <a:pt x="3791589" y="6546415"/>
                </a:cubicBezTo>
                <a:lnTo>
                  <a:pt x="363883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1B83AE-4702-9D12-B394-29AAC5C03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2" y="1508760"/>
            <a:ext cx="3429000" cy="28986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4 Room House</a:t>
            </a:r>
          </a:p>
        </p:txBody>
      </p:sp>
      <p:sp>
        <p:nvSpPr>
          <p:cNvPr id="1043" name="Rectangle 1042">
            <a:extLst>
              <a:ext uri="{FF2B5EF4-FFF2-40B4-BE49-F238E27FC236}">
                <a16:creationId xmlns:a16="http://schemas.microsoft.com/office/drawing/2014/main" id="{3BB917E8-D696-4787-96D6-521A9C42F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2" name="Picture 8" descr="undefined">
            <a:extLst>
              <a:ext uri="{FF2B5EF4-FFF2-40B4-BE49-F238E27FC236}">
                <a16:creationId xmlns:a16="http://schemas.microsoft.com/office/drawing/2014/main" id="{B02CB79F-0849-2C0B-66AB-4C541D906F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" r="3864" b="4"/>
          <a:stretch/>
        </p:blipFill>
        <p:spPr bwMode="auto">
          <a:xfrm>
            <a:off x="7845207" y="10"/>
            <a:ext cx="4346795" cy="3401558"/>
          </a:xfrm>
          <a:custGeom>
            <a:avLst/>
            <a:gdLst/>
            <a:ahLst/>
            <a:cxnLst/>
            <a:rect l="l" t="t" r="r" b="b"/>
            <a:pathLst>
              <a:path w="4346795" h="3401568">
                <a:moveTo>
                  <a:pt x="0" y="0"/>
                </a:moveTo>
                <a:lnTo>
                  <a:pt x="4346795" y="0"/>
                </a:lnTo>
                <a:lnTo>
                  <a:pt x="4346795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5" name="Rectangle 1044">
            <a:extLst>
              <a:ext uri="{FF2B5EF4-FFF2-40B4-BE49-F238E27FC236}">
                <a16:creationId xmlns:a16="http://schemas.microsoft.com/office/drawing/2014/main" id="{39F4C545-E278-42ED-9B78-2EBA464444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4544568"/>
            <a:ext cx="341496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252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CA7D3-782C-76EA-5E79-CA7DBB5BE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766219" y="2766217"/>
            <a:ext cx="6858001" cy="1325563"/>
          </a:xfrm>
        </p:spPr>
        <p:txBody>
          <a:bodyPr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E2088E-492A-E8C5-4100-A56064DDC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542" y="0"/>
            <a:ext cx="8730916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088EFE2-FD44-76AD-BBAB-C8CBBF2E4A86}"/>
              </a:ext>
            </a:extLst>
          </p:cNvPr>
          <p:cNvSpPr/>
          <p:nvPr/>
        </p:nvSpPr>
        <p:spPr>
          <a:xfrm>
            <a:off x="3033656" y="4636547"/>
            <a:ext cx="1549102" cy="1290918"/>
          </a:xfrm>
          <a:prstGeom prst="roundRect">
            <a:avLst/>
          </a:prstGeom>
          <a:solidFill>
            <a:srgbClr val="00B050">
              <a:alpha val="25098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D0C5A47-CC3C-3C09-EF5E-A9CEA74A5996}"/>
              </a:ext>
            </a:extLst>
          </p:cNvPr>
          <p:cNvSpPr/>
          <p:nvPr/>
        </p:nvSpPr>
        <p:spPr>
          <a:xfrm>
            <a:off x="3033655" y="3060553"/>
            <a:ext cx="1549103" cy="645459"/>
          </a:xfrm>
          <a:prstGeom prst="roundRect">
            <a:avLst/>
          </a:prstGeom>
          <a:solidFill>
            <a:srgbClr val="FFD966">
              <a:alpha val="25098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8CFF01C-90AB-DDB9-6C68-E48350B7AA2F}"/>
              </a:ext>
            </a:extLst>
          </p:cNvPr>
          <p:cNvSpPr/>
          <p:nvPr/>
        </p:nvSpPr>
        <p:spPr>
          <a:xfrm>
            <a:off x="3033655" y="2320068"/>
            <a:ext cx="1549103" cy="645459"/>
          </a:xfrm>
          <a:prstGeom prst="roundRect">
            <a:avLst/>
          </a:prstGeom>
          <a:solidFill>
            <a:srgbClr val="FF0000">
              <a:alpha val="25098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CCB1ED1-6463-6AF2-64E3-CF9561010458}"/>
              </a:ext>
            </a:extLst>
          </p:cNvPr>
          <p:cNvSpPr/>
          <p:nvPr/>
        </p:nvSpPr>
        <p:spPr>
          <a:xfrm>
            <a:off x="3033654" y="839099"/>
            <a:ext cx="1549104" cy="1151066"/>
          </a:xfrm>
          <a:prstGeom prst="roundRect">
            <a:avLst/>
          </a:prstGeom>
          <a:solidFill>
            <a:srgbClr val="4472C4">
              <a:alpha val="25098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621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C52EB-95B9-CC5A-B9D1-07712D3DA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map of the middle east&#10;&#10;Description automatically generated">
            <a:extLst>
              <a:ext uri="{FF2B5EF4-FFF2-40B4-BE49-F238E27FC236}">
                <a16:creationId xmlns:a16="http://schemas.microsoft.com/office/drawing/2014/main" id="{05ACA92B-D062-FDF4-2CB9-CF62FDAF43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" y="0"/>
            <a:ext cx="12084582" cy="68580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2D0263E-FAE7-30DB-157F-EA0A28E1249F}"/>
              </a:ext>
            </a:extLst>
          </p:cNvPr>
          <p:cNvSpPr/>
          <p:nvPr/>
        </p:nvSpPr>
        <p:spPr>
          <a:xfrm>
            <a:off x="3892063" y="4595410"/>
            <a:ext cx="402032" cy="1487889"/>
          </a:xfrm>
          <a:prstGeom prst="ellipse">
            <a:avLst/>
          </a:prstGeom>
          <a:solidFill>
            <a:srgbClr val="4472C4">
              <a:alpha val="25098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D3BBF0A-70CB-6729-3539-4F8DA08A7285}"/>
              </a:ext>
            </a:extLst>
          </p:cNvPr>
          <p:cNvSpPr/>
          <p:nvPr/>
        </p:nvSpPr>
        <p:spPr>
          <a:xfrm>
            <a:off x="6325496" y="2269864"/>
            <a:ext cx="1979408" cy="1159136"/>
          </a:xfrm>
          <a:prstGeom prst="ellipse">
            <a:avLst/>
          </a:prstGeom>
          <a:solidFill>
            <a:srgbClr val="FF0000">
              <a:alpha val="25098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4F8B5772-E010-6921-7E84-2ECE540EBC17}"/>
              </a:ext>
            </a:extLst>
          </p:cNvPr>
          <p:cNvSpPr/>
          <p:nvPr/>
        </p:nvSpPr>
        <p:spPr>
          <a:xfrm rot="10800000">
            <a:off x="8390965" y="2675393"/>
            <a:ext cx="216732" cy="47871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584DEED-96CB-5121-7671-9E78CB482CDC}"/>
              </a:ext>
            </a:extLst>
          </p:cNvPr>
          <p:cNvSpPr/>
          <p:nvPr/>
        </p:nvSpPr>
        <p:spPr>
          <a:xfrm>
            <a:off x="1324983" y="5611649"/>
            <a:ext cx="1979408" cy="1159136"/>
          </a:xfrm>
          <a:prstGeom prst="ellipse">
            <a:avLst/>
          </a:prstGeom>
          <a:solidFill>
            <a:srgbClr val="00B050">
              <a:alpha val="25098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B15E83E-3259-B4DD-F2BD-5C2FE5AF4F7A}"/>
              </a:ext>
            </a:extLst>
          </p:cNvPr>
          <p:cNvSpPr/>
          <p:nvPr/>
        </p:nvSpPr>
        <p:spPr>
          <a:xfrm>
            <a:off x="6909995" y="3637531"/>
            <a:ext cx="1979408" cy="1159136"/>
          </a:xfrm>
          <a:prstGeom prst="ellipse">
            <a:avLst/>
          </a:prstGeom>
          <a:solidFill>
            <a:srgbClr val="FFD966">
              <a:alpha val="25098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7E88FB0B-A9F5-2AEB-5414-E5BA435E9AE8}"/>
              </a:ext>
            </a:extLst>
          </p:cNvPr>
          <p:cNvSpPr/>
          <p:nvPr/>
        </p:nvSpPr>
        <p:spPr>
          <a:xfrm>
            <a:off x="6687242" y="4217099"/>
            <a:ext cx="222753" cy="478716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Arrow: Circular 14">
            <a:extLst>
              <a:ext uri="{FF2B5EF4-FFF2-40B4-BE49-F238E27FC236}">
                <a16:creationId xmlns:a16="http://schemas.microsoft.com/office/drawing/2014/main" id="{084B98DC-D708-3CB5-6EF4-1A01F7C92A01}"/>
              </a:ext>
            </a:extLst>
          </p:cNvPr>
          <p:cNvSpPr/>
          <p:nvPr/>
        </p:nvSpPr>
        <p:spPr>
          <a:xfrm flipV="1">
            <a:off x="537882" y="5662075"/>
            <a:ext cx="775447" cy="830800"/>
          </a:xfrm>
          <a:prstGeom prst="circular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Arrow: Circular 15">
            <a:extLst>
              <a:ext uri="{FF2B5EF4-FFF2-40B4-BE49-F238E27FC236}">
                <a16:creationId xmlns:a16="http://schemas.microsoft.com/office/drawing/2014/main" id="{BE1E16FF-BBAE-25D4-11C1-69790C4E9538}"/>
              </a:ext>
            </a:extLst>
          </p:cNvPr>
          <p:cNvSpPr/>
          <p:nvPr/>
        </p:nvSpPr>
        <p:spPr>
          <a:xfrm>
            <a:off x="4389467" y="4972834"/>
            <a:ext cx="775447" cy="830800"/>
          </a:xfrm>
          <a:prstGeom prst="circularArrow">
            <a:avLst/>
          </a:prstGeom>
          <a:solidFill>
            <a:srgbClr val="4472C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97676DC-B299-1AB6-9D63-FE708B1F1638}"/>
              </a:ext>
            </a:extLst>
          </p:cNvPr>
          <p:cNvSpPr/>
          <p:nvPr/>
        </p:nvSpPr>
        <p:spPr>
          <a:xfrm rot="1233280">
            <a:off x="3712707" y="5327659"/>
            <a:ext cx="167968" cy="461168"/>
          </a:xfrm>
          <a:prstGeom prst="ellipse">
            <a:avLst/>
          </a:prstGeom>
          <a:solidFill>
            <a:srgbClr val="7030A0">
              <a:alpha val="25098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Circular 22">
            <a:extLst>
              <a:ext uri="{FF2B5EF4-FFF2-40B4-BE49-F238E27FC236}">
                <a16:creationId xmlns:a16="http://schemas.microsoft.com/office/drawing/2014/main" id="{D18A90FA-9CD2-C0A5-6CB8-C47088568C7B}"/>
              </a:ext>
            </a:extLst>
          </p:cNvPr>
          <p:cNvSpPr/>
          <p:nvPr/>
        </p:nvSpPr>
        <p:spPr>
          <a:xfrm flipV="1">
            <a:off x="2962021" y="4796667"/>
            <a:ext cx="775447" cy="830800"/>
          </a:xfrm>
          <a:prstGeom prst="circularArrow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371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EE324-6937-4BF6-50BA-76CD68A3C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Rise of Saul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A97DF4-C324-CAB1-4CA3-EF6E128CF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10150" cy="43513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F0A61FE-A96E-25FB-D7B7-9117F3DF5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481" y="-101777"/>
            <a:ext cx="5532120" cy="7066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2EB5DAD3-1683-D60C-750D-A77EC864A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9" y="3027680"/>
            <a:ext cx="6925893" cy="383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077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8A6BC-EBEB-35C7-D21E-53F17868A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David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7FEB706-AB9C-338E-F4F7-6E3EF0663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261" y="0"/>
            <a:ext cx="94457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9264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3416</TotalTime>
  <Words>107</Words>
  <Application>Microsoft Office PowerPoint</Application>
  <PresentationFormat>Widescreen</PresentationFormat>
  <Paragraphs>25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Open Sans</vt:lpstr>
      <vt:lpstr>Office Theme</vt:lpstr>
      <vt:lpstr>PowerPoint Presentation</vt:lpstr>
      <vt:lpstr>Old Testament Survey:  The History of Israel  Monarchy</vt:lpstr>
      <vt:lpstr>Kingdom</vt:lpstr>
      <vt:lpstr>I Samuel</vt:lpstr>
      <vt:lpstr>4 Room House</vt:lpstr>
      <vt:lpstr>PowerPoint Presentation</vt:lpstr>
      <vt:lpstr>PowerPoint Presentation</vt:lpstr>
      <vt:lpstr>Rise of Saul</vt:lpstr>
      <vt:lpstr>David</vt:lpstr>
      <vt:lpstr>PowerPoint Presentation</vt:lpstr>
      <vt:lpstr>Solomon</vt:lpstr>
      <vt:lpstr>Rehoboam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Judges-Solomon</dc:title>
  <dc:creator>Schubert, Keith</dc:creator>
  <cp:lastModifiedBy>Schubert, Keith</cp:lastModifiedBy>
  <cp:revision>8</cp:revision>
  <dcterms:created xsi:type="dcterms:W3CDTF">2023-08-28T13:59:34Z</dcterms:created>
  <dcterms:modified xsi:type="dcterms:W3CDTF">2023-09-28T06:24:28Z</dcterms:modified>
</cp:coreProperties>
</file>