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8" r:id="rId4"/>
    <p:sldId id="275" r:id="rId5"/>
    <p:sldId id="284" r:id="rId6"/>
    <p:sldId id="273" r:id="rId7"/>
    <p:sldId id="285" r:id="rId8"/>
    <p:sldId id="274" r:id="rId9"/>
    <p:sldId id="276" r:id="rId10"/>
    <p:sldId id="280" r:id="rId11"/>
    <p:sldId id="281" r:id="rId12"/>
    <p:sldId id="282" r:id="rId13"/>
    <p:sldId id="283" r:id="rId14"/>
    <p:sldId id="279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38" y="1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B549-29A5-2BE8-0CD1-4A66BD060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ABA51-68C7-74B6-2D30-43E093762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1D819-6D1B-E155-D63E-ACF420B19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6748-3985-443A-A446-5299F5C3E01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675A3-2609-0822-820F-816CACC4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CB5A4-7086-DEF8-BC22-6BF778D7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0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9336-FD2D-C313-EB39-48A6054A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78B6DF-0977-7CEF-8F48-F23AF2F36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5FB4A-22D3-10C3-F8D2-3AA542F10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6748-3985-443A-A446-5299F5C3E01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5B584-E91A-908A-9979-549CA1CB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72180-CF1F-CD94-6BCB-E26D0793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6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CFF206-E872-B978-37F2-2E86E7F76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E0A51-F5F3-059A-D23F-F79125060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E1BA5-FB44-D485-7EE6-87E91FD2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6748-3985-443A-A446-5299F5C3E01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544BE-445D-C38E-B379-F14513E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464D-E972-5456-3C01-17421BAA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9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696C5-8A24-5981-C631-EF0ABCFB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70C50-B92D-DB14-D481-E022EBA4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8D450-3839-5886-81F3-1CEE19F4B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6748-3985-443A-A446-5299F5C3E01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62DF-2EDC-C594-FA48-3D9BB635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C517E-373D-1E29-3A05-24B8E7F4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E110-B125-CA28-1794-1152EDDC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82FBA-0C99-43C2-7BA5-C3CFCC6A5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469E1-1C10-14B4-787A-CC5A5816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6748-3985-443A-A446-5299F5C3E01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DBD07-9632-D031-D1EE-3938012D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F11FA-A56B-2133-94FA-1945A91F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7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1CDF-6CB4-B4FF-E9C5-44983C82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C1C7-0C4A-9E96-0C53-1F7C20014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ED01D-A5BC-040B-F2E4-7AB96A477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23D54-A6EA-97DC-D8FB-7102E9729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6748-3985-443A-A446-5299F5C3E01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983C9-241A-78B5-5EFB-2D99D8B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AA6A2-586E-F6B0-ACC5-32DF42C9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02840-2E2E-4AE6-3DCA-555A15690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9AA31-AE4B-752B-F764-D2A9B328E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9FC9D-7F5D-C7C6-44A8-916D85D45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E2243-A7B6-EB06-33D6-CE1C7168E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6C5BFC-8992-FD6E-5B7A-1F22FD802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9D5680-A941-E30B-7810-94923F4D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6748-3985-443A-A446-5299F5C3E01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5B0BB-7234-A65C-DE20-0BFD439EE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401D0-9624-A1AB-13D4-BD81534B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DB3F6-6372-F127-6B12-F6879A11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7ACB6D-F484-5997-AA12-C594804D1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6748-3985-443A-A446-5299F5C3E01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755AA-27E9-A468-035A-3C389518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C2B8F-BE92-853B-E6E7-323F3763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7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98291-5E37-8CDC-A141-D69C85F2C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6748-3985-443A-A446-5299F5C3E01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E4445-25F1-B47D-F8AC-8BC73DDA0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C35C3-FCC1-99DB-4A61-8C20BA0B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7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592D-E2AE-874D-7A77-09B5EF712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2264C-278E-1ADB-8F2F-12FB66EBD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01AEA-6BFB-1250-054C-2C1887B6A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BAD83-28A3-4462-B20F-A08D8CBFA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6748-3985-443A-A446-5299F5C3E01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2E2AA-14EB-DDFC-670B-11EB70C1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2E8B3-B7DE-7DDC-10A4-04A3F6FB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D278-FAA4-2D84-4ACA-C5A68863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6DE07-10BF-914A-667A-00B259EE9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1EEE3-B7A2-B301-83C9-23598EA53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8D5A9-FFC2-D7EB-E71B-376491814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6748-3985-443A-A446-5299F5C3E01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2F18D-F9F8-1766-4DC4-D1A19D609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2FE61-2BC5-5D1C-7349-6FC05890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3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C0759-4472-8834-43F9-24283CBD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FA8FF-CF2A-52A5-5DF9-E6B3B5DCF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0C68C-F174-567B-32CA-164764119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C6748-3985-443A-A446-5299F5C3E01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BADF4-A870-BD44-9368-8DA78F536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C2E6F-391C-BEFA-B511-A0EA27C86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8CA19-55F3-4DE9-9464-883078EB9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9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m02.safelinks.protection.outlook.com/?url=https%3A%2F%2Fcabcwaco.org%2Fisrael-class&amp;data=05%7C01%7CKeith_Schubert%40baylor.edu%7C2917f501fc7847fc095608dbc4f4130e%7C22d2fb35256a459bbcf4dc23d42dc0a4%7C0%7C0%7C638320324815426091%7CUnknown%7CTWFpbGZsb3d8eyJWIjoiMC4wLjAwMDAiLCJQIjoiV2luMzIiLCJBTiI6Ik1haWwiLCJXVCI6Mn0%3D%7C3000%7C%7C%7C&amp;sdata=LIHS2BcCFx8pLRLI7tNPYBw4pQDJp24m9aGYLoBzasE%3D&amp;reserved=0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licalarchaeology.org/daily/people-cultures-in-the-bible/people-in-the-bible/50-people-in-the-bible-confirmed-archaeologically/#note12r" TargetMode="External"/><Relationship Id="rId3" Type="http://schemas.openxmlformats.org/officeDocument/2006/relationships/hyperlink" Target="https://www.biblicalarchaeology.org/daily/people-cultures-in-the-bible/people-in-the-bible/50-people-in-the-bible-confirmed-archaeologically/#note07r" TargetMode="External"/><Relationship Id="rId7" Type="http://schemas.openxmlformats.org/officeDocument/2006/relationships/hyperlink" Target="https://www.biblicalarchaeology.org/daily/people-cultures-in-the-bible/people-in-the-bible/50-people-in-the-bible-confirmed-archaeologically/#note11r" TargetMode="External"/><Relationship Id="rId12" Type="http://schemas.openxmlformats.org/officeDocument/2006/relationships/hyperlink" Target="https://www.biblicalarchaeology.org/daily/people-cultures-in-the-bible/people-in-the-bible/50-people-in-the-bible-confirmed-archaeologically/#note16r" TargetMode="External"/><Relationship Id="rId2" Type="http://schemas.openxmlformats.org/officeDocument/2006/relationships/hyperlink" Target="https://www.biblicalarchaeology.org/daily/people-cultures-in-the-bible/people-in-the-bible/50-people-in-the-bible-confirmed-archaeologically/#note06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blicalarchaeology.org/daily/people-cultures-in-the-bible/people-in-the-bible/50-people-in-the-bible-confirmed-archaeologically/#note10r" TargetMode="External"/><Relationship Id="rId11" Type="http://schemas.openxmlformats.org/officeDocument/2006/relationships/hyperlink" Target="https://www.biblicalarchaeology.org/daily/people-cultures-in-the-bible/people-in-the-bible/50-people-in-the-bible-confirmed-archaeologically/#note15r" TargetMode="External"/><Relationship Id="rId5" Type="http://schemas.openxmlformats.org/officeDocument/2006/relationships/hyperlink" Target="https://www.biblicalarchaeology.org/daily/people-cultures-in-the-bible/people-in-the-bible/50-people-in-the-bible-confirmed-archaeologically/#note09r" TargetMode="External"/><Relationship Id="rId10" Type="http://schemas.openxmlformats.org/officeDocument/2006/relationships/hyperlink" Target="https://www.biblicalarchaeology.org/daily/people-cultures-in-the-bible/people-in-the-bible/50-people-in-the-bible-confirmed-archaeologically/#note14r" TargetMode="External"/><Relationship Id="rId4" Type="http://schemas.openxmlformats.org/officeDocument/2006/relationships/hyperlink" Target="https://www.biblicalarchaeology.org/daily/people-cultures-in-the-bible/people-in-the-bible/50-people-in-the-bible-confirmed-archaeologically/#note08r" TargetMode="External"/><Relationship Id="rId9" Type="http://schemas.openxmlformats.org/officeDocument/2006/relationships/hyperlink" Target="https://www.biblicalarchaeology.org/daily/people-cultures-in-the-bible/people-in-the-bible/50-people-in-the-bible-confirmed-archaeologically/#note13r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licalarchaeology.org/daily/people-cultures-in-the-bible/people-in-the-bible/50-people-in-the-bible-confirmed-archaeologically/#note23r" TargetMode="External"/><Relationship Id="rId3" Type="http://schemas.openxmlformats.org/officeDocument/2006/relationships/hyperlink" Target="https://www.biblicalarchaeology.org/daily/people-cultures-in-the-bible/people-in-the-bible/50-people-in-the-bible-confirmed-archaeologically/#note18r" TargetMode="External"/><Relationship Id="rId7" Type="http://schemas.openxmlformats.org/officeDocument/2006/relationships/hyperlink" Target="https://www.biblicalarchaeology.org/daily/people-cultures-in-the-bible/people-in-the-bible/50-people-in-the-bible-confirmed-archaeologically/#note22r" TargetMode="External"/><Relationship Id="rId2" Type="http://schemas.openxmlformats.org/officeDocument/2006/relationships/hyperlink" Target="https://www.biblicalarchaeology.org/daily/people-cultures-in-the-bible/people-in-the-bible/50-people-in-the-bible-confirmed-archaeologically/#note17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blicalarchaeology.org/daily/people-cultures-in-the-bible/people-in-the-bible/50-people-in-the-bible-confirmed-archaeologically/#note21r" TargetMode="External"/><Relationship Id="rId5" Type="http://schemas.openxmlformats.org/officeDocument/2006/relationships/hyperlink" Target="https://www.biblicalarchaeology.org/daily/people-cultures-in-the-bible/people-in-the-bible/50-people-in-the-bible-confirmed-archaeologically/#note20r" TargetMode="External"/><Relationship Id="rId10" Type="http://schemas.openxmlformats.org/officeDocument/2006/relationships/hyperlink" Target="https://www.biblicalarchaeology.org/daily/people-cultures-in-the-bible/people-in-the-bible/50-people-in-the-bible-confirmed-archaeologically/#note25r" TargetMode="External"/><Relationship Id="rId4" Type="http://schemas.openxmlformats.org/officeDocument/2006/relationships/hyperlink" Target="https://www.biblicalarchaeology.org/daily/people-cultures-in-the-bible/people-in-the-bible/50-people-in-the-bible-confirmed-archaeologically/#note19r" TargetMode="External"/><Relationship Id="rId9" Type="http://schemas.openxmlformats.org/officeDocument/2006/relationships/hyperlink" Target="https://www.biblicalarchaeology.org/daily/people-cultures-in-the-bible/people-in-the-bible/50-people-in-the-bible-confirmed-archaeologically/#note24r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calarchaeology.org/daily/people-cultures-in-the-bible/people-in-the-bible/50-people-in-the-bible-confirmed-archaeologically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calarchaeology.org/daily/people-cultures-in-the-bible/people-in-the-bible/50-people-in-the-bible-confirmed-archaeologically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m02.safelinks.protection.outlook.com/?url=https%3A%2F%2Fcabcwaco.org%2Fisrael-class&amp;data=05%7C01%7CKeith_Schubert%40baylor.edu%7C2917f501fc7847fc095608dbc4f4130e%7C22d2fb35256a459bbcf4dc23d42dc0a4%7C0%7C0%7C638320324815426091%7CUnknown%7CTWFpbGZsb3d8eyJWIjoiMC4wLjAwMDAiLCJQIjoiV2luMzIiLCJBTiI6Ik1haWwiLCJXVCI6Mn0%3D%7C3000%7C%7C%7C&amp;sdata=LIHS2BcCFx8pLRLI7tNPYBw4pQDJp24m9aGYLoBzasE%3D&amp;reserved=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EF645C-B0F3-BF22-8187-BE8E8A74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0" y="3"/>
            <a:ext cx="12195350" cy="715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DC62617D-C19B-A49C-DDB4-74AF2C528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0" y="1170955"/>
            <a:ext cx="3638729" cy="366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111A69-E204-A03E-C0B0-AE5F55DF7284}"/>
              </a:ext>
            </a:extLst>
          </p:cNvPr>
          <p:cNvSpPr txBox="1"/>
          <p:nvPr/>
        </p:nvSpPr>
        <p:spPr>
          <a:xfrm>
            <a:off x="89599" y="5644309"/>
            <a:ext cx="77972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u="sng" dirty="0">
                <a:solidFill>
                  <a:srgbClr val="0000FF"/>
                </a:solidFill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https://cabcwaco.org/israel-class</a:t>
            </a:r>
            <a:endParaRPr lang="en-US" sz="4000" dirty="0">
              <a:effectLst/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87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31FBBE-0C55-7ADA-A015-6D6F45DD8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413474"/>
              </p:ext>
            </p:extLst>
          </p:nvPr>
        </p:nvGraphicFramePr>
        <p:xfrm>
          <a:off x="859817" y="643466"/>
          <a:ext cx="10472369" cy="5571081"/>
        </p:xfrm>
        <a:graphic>
          <a:graphicData uri="http://schemas.openxmlformats.org/drawingml/2006/table">
            <a:tbl>
              <a:tblPr/>
              <a:tblGrid>
                <a:gridCol w="616800">
                  <a:extLst>
                    <a:ext uri="{9D8B030D-6E8A-4147-A177-3AD203B41FA5}">
                      <a16:colId xmlns:a16="http://schemas.microsoft.com/office/drawing/2014/main" val="3353747779"/>
                    </a:ext>
                  </a:extLst>
                </a:gridCol>
                <a:gridCol w="2401090">
                  <a:extLst>
                    <a:ext uri="{9D8B030D-6E8A-4147-A177-3AD203B41FA5}">
                      <a16:colId xmlns:a16="http://schemas.microsoft.com/office/drawing/2014/main" val="1744401363"/>
                    </a:ext>
                  </a:extLst>
                </a:gridCol>
                <a:gridCol w="3020896">
                  <a:extLst>
                    <a:ext uri="{9D8B030D-6E8A-4147-A177-3AD203B41FA5}">
                      <a16:colId xmlns:a16="http://schemas.microsoft.com/office/drawing/2014/main" val="4110754968"/>
                    </a:ext>
                  </a:extLst>
                </a:gridCol>
                <a:gridCol w="2497347">
                  <a:extLst>
                    <a:ext uri="{9D8B030D-6E8A-4147-A177-3AD203B41FA5}">
                      <a16:colId xmlns:a16="http://schemas.microsoft.com/office/drawing/2014/main" val="2937537457"/>
                    </a:ext>
                  </a:extLst>
                </a:gridCol>
                <a:gridCol w="1936236">
                  <a:extLst>
                    <a:ext uri="{9D8B030D-6E8A-4147-A177-3AD203B41FA5}">
                      <a16:colId xmlns:a16="http://schemas.microsoft.com/office/drawing/2014/main" val="3133876819"/>
                    </a:ext>
                  </a:extLst>
                </a:gridCol>
              </a:tblGrid>
              <a:tr h="536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>
                          <a:effectLst/>
                        </a:rPr>
                        <a:t>Name</a:t>
                      </a:r>
                      <a:endParaRPr lang="en-US" sz="1500">
                        <a:effectLst/>
                      </a:endParaRP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>
                          <a:effectLst/>
                        </a:rPr>
                        <a:t>Who was he?</a:t>
                      </a:r>
                      <a:endParaRPr lang="en-US" sz="1500">
                        <a:effectLst/>
                      </a:endParaRP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>
                          <a:effectLst/>
                        </a:rPr>
                        <a:t>When he reigned or flourished B.C.E.</a:t>
                      </a:r>
                      <a:endParaRPr lang="en-US" sz="1500">
                        <a:effectLst/>
                      </a:endParaRP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>
                          <a:effectLst/>
                        </a:rPr>
                        <a:t>Where in the Bible?</a:t>
                      </a:r>
                      <a:endParaRPr lang="en-US" sz="1500">
                        <a:effectLst/>
                      </a:endParaRP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25461" marR="25461" marT="12730" marB="12730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14554931"/>
                  </a:ext>
                </a:extLst>
              </a:tr>
              <a:tr h="31130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500" b="1">
                          <a:effectLst/>
                          <a:latin typeface="Merriweather" panose="00000500000000000000" pitchFamily="2" charset="0"/>
                        </a:rPr>
                        <a:t>Egypt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179840"/>
                  </a:ext>
                </a:extLst>
              </a:tr>
              <a:tr h="3113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1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sng">
                          <a:solidFill>
                            <a:srgbClr val="4A90E2"/>
                          </a:solidFill>
                          <a:effectLst/>
                          <a:hlinkClick r:id="rId2"/>
                        </a:rPr>
                        <a:t>Shishak (= Sheshonq I)</a:t>
                      </a:r>
                      <a:endParaRPr lang="en-US" sz="1500">
                        <a:effectLst/>
                      </a:endParaRP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pharaoh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945–924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1 Kings 11:40, etc.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887585"/>
                  </a:ext>
                </a:extLst>
              </a:tr>
              <a:tr h="3113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2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sng">
                          <a:solidFill>
                            <a:srgbClr val="4A90E2"/>
                          </a:solidFill>
                          <a:effectLst/>
                          <a:hlinkClick r:id="rId3"/>
                        </a:rPr>
                        <a:t>So (= Osorkon IV)</a:t>
                      </a:r>
                      <a:endParaRPr lang="en-US" sz="1500">
                        <a:effectLst/>
                      </a:endParaRP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pharaoh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730–715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2 Kings 17:4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384947"/>
                  </a:ext>
                </a:extLst>
              </a:tr>
              <a:tr h="3113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3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sng">
                          <a:solidFill>
                            <a:srgbClr val="4A90E2"/>
                          </a:solidFill>
                          <a:effectLst/>
                          <a:hlinkClick r:id="rId4"/>
                        </a:rPr>
                        <a:t>Tirhakah (= Taharqa)</a:t>
                      </a:r>
                      <a:endParaRPr lang="en-US" sz="1500">
                        <a:effectLst/>
                      </a:endParaRP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pharaoh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690–664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2 Kings 19:9, etc.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695771"/>
                  </a:ext>
                </a:extLst>
              </a:tr>
              <a:tr h="536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4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sng">
                          <a:solidFill>
                            <a:srgbClr val="4A90E2"/>
                          </a:solidFill>
                          <a:effectLst/>
                          <a:hlinkClick r:id="rId5"/>
                        </a:rPr>
                        <a:t>Necho II (= Neco II)</a:t>
                      </a:r>
                      <a:endParaRPr lang="en-US" sz="1500">
                        <a:effectLst/>
                      </a:endParaRP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pharaoh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610–595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2 Chronicles 35:20, etc.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239487"/>
                  </a:ext>
                </a:extLst>
              </a:tr>
              <a:tr h="3113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5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sng">
                          <a:solidFill>
                            <a:srgbClr val="4A90E2"/>
                          </a:solidFill>
                          <a:effectLst/>
                          <a:hlinkClick r:id="rId6"/>
                        </a:rPr>
                        <a:t>Hophra (= Apries)</a:t>
                      </a:r>
                      <a:endParaRPr lang="en-US" sz="1500">
                        <a:effectLst/>
                      </a:endParaRP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pharaoh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589–570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Jeremiah 44:30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988917"/>
                  </a:ext>
                </a:extLst>
              </a:tr>
              <a:tr h="31130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500" b="1">
                          <a:effectLst/>
                          <a:latin typeface="Merriweather" panose="00000500000000000000" pitchFamily="2" charset="0"/>
                        </a:rPr>
                        <a:t>Moab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549137"/>
                  </a:ext>
                </a:extLst>
              </a:tr>
              <a:tr h="3113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6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sng">
                          <a:solidFill>
                            <a:srgbClr val="4A90E2"/>
                          </a:solidFill>
                          <a:effectLst/>
                          <a:hlinkClick r:id="rId7"/>
                        </a:rPr>
                        <a:t>Mesha</a:t>
                      </a:r>
                      <a:endParaRPr lang="en-US" sz="1500">
                        <a:effectLst/>
                      </a:endParaRP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king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early to mid-ninth century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2 Kings 3:4–27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726561"/>
                  </a:ext>
                </a:extLst>
              </a:tr>
              <a:tr h="31130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500" b="1">
                          <a:effectLst/>
                          <a:latin typeface="Merriweather" panose="00000500000000000000" pitchFamily="2" charset="0"/>
                        </a:rPr>
                        <a:t>Aram-Damascus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5638"/>
                  </a:ext>
                </a:extLst>
              </a:tr>
              <a:tr h="536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en-US" sz="1500">
                          <a:effectLst/>
                        </a:rPr>
                        <a:t>7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sng">
                          <a:solidFill>
                            <a:srgbClr val="4A90E2"/>
                          </a:solidFill>
                          <a:effectLst/>
                          <a:hlinkClick r:id="rId8"/>
                        </a:rPr>
                        <a:t>Hadadezer</a:t>
                      </a:r>
                      <a:endParaRPr lang="en-US" sz="1500">
                        <a:effectLst/>
                      </a:endParaRP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king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early ninth century to 844/842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1 Kings 11:23, etc.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986885"/>
                  </a:ext>
                </a:extLst>
              </a:tr>
              <a:tr h="5366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8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sng">
                          <a:solidFill>
                            <a:srgbClr val="4A90E2"/>
                          </a:solidFill>
                          <a:effectLst/>
                          <a:hlinkClick r:id="rId9"/>
                        </a:rPr>
                        <a:t>Ben-hadad, son of Hadadezer</a:t>
                      </a:r>
                      <a:endParaRPr lang="en-US" sz="1500">
                        <a:effectLst/>
                      </a:endParaRP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king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844/842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2 Kings 6:24, etc.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339596"/>
                  </a:ext>
                </a:extLst>
              </a:tr>
              <a:tr h="3113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9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sng">
                          <a:solidFill>
                            <a:srgbClr val="4A90E2"/>
                          </a:solidFill>
                          <a:effectLst/>
                          <a:hlinkClick r:id="rId10"/>
                        </a:rPr>
                        <a:t>Hazael</a:t>
                      </a:r>
                      <a:endParaRPr lang="en-US" sz="1500">
                        <a:effectLst/>
                      </a:endParaRP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king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844/842–c. 800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1 Kings 19:15, etc.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624387"/>
                  </a:ext>
                </a:extLst>
              </a:tr>
              <a:tr h="3113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10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sng">
                          <a:solidFill>
                            <a:srgbClr val="4A90E2"/>
                          </a:solidFill>
                          <a:effectLst/>
                          <a:hlinkClick r:id="rId11"/>
                        </a:rPr>
                        <a:t>Ben-hadad, son of Hazael</a:t>
                      </a:r>
                      <a:endParaRPr lang="en-US" sz="1500">
                        <a:effectLst/>
                      </a:endParaRP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king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early eighth century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2 Kings 13:3, etc.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040215"/>
                  </a:ext>
                </a:extLst>
              </a:tr>
              <a:tr h="3113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11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sng">
                          <a:solidFill>
                            <a:srgbClr val="4A90E2"/>
                          </a:solidFill>
                          <a:effectLst/>
                          <a:hlinkClick r:id="rId12"/>
                        </a:rPr>
                        <a:t>Rezin</a:t>
                      </a:r>
                      <a:endParaRPr lang="en-US" sz="1500">
                        <a:effectLst/>
                      </a:endParaRP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king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>
                          <a:effectLst/>
                        </a:rPr>
                        <a:t>mid-eighth century to 732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dirty="0">
                          <a:effectLst/>
                        </a:rPr>
                        <a:t>2 Kings 15:37, etc.</a:t>
                      </a:r>
                    </a:p>
                  </a:txBody>
                  <a:tcPr marL="5305" marR="5305" marT="15913" marB="159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41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5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766C7-96B5-8E63-0C73-965A84F9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FEB9CD-0996-8119-E4FD-2F01DE760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098659"/>
              </p:ext>
            </p:extLst>
          </p:nvPr>
        </p:nvGraphicFramePr>
        <p:xfrm>
          <a:off x="1140134" y="1966293"/>
          <a:ext cx="9911733" cy="445216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0450">
                  <a:extLst>
                    <a:ext uri="{9D8B030D-6E8A-4147-A177-3AD203B41FA5}">
                      <a16:colId xmlns:a16="http://schemas.microsoft.com/office/drawing/2014/main" val="3794068366"/>
                    </a:ext>
                  </a:extLst>
                </a:gridCol>
                <a:gridCol w="1770583">
                  <a:extLst>
                    <a:ext uri="{9D8B030D-6E8A-4147-A177-3AD203B41FA5}">
                      <a16:colId xmlns:a16="http://schemas.microsoft.com/office/drawing/2014/main" val="3621998443"/>
                    </a:ext>
                  </a:extLst>
                </a:gridCol>
                <a:gridCol w="3756567">
                  <a:extLst>
                    <a:ext uri="{9D8B030D-6E8A-4147-A177-3AD203B41FA5}">
                      <a16:colId xmlns:a16="http://schemas.microsoft.com/office/drawing/2014/main" val="1208574280"/>
                    </a:ext>
                  </a:extLst>
                </a:gridCol>
                <a:gridCol w="1933047">
                  <a:extLst>
                    <a:ext uri="{9D8B030D-6E8A-4147-A177-3AD203B41FA5}">
                      <a16:colId xmlns:a16="http://schemas.microsoft.com/office/drawing/2014/main" val="750733109"/>
                    </a:ext>
                  </a:extLst>
                </a:gridCol>
                <a:gridCol w="2031086">
                  <a:extLst>
                    <a:ext uri="{9D8B030D-6E8A-4147-A177-3AD203B41FA5}">
                      <a16:colId xmlns:a16="http://schemas.microsoft.com/office/drawing/2014/main" val="2922325627"/>
                    </a:ext>
                  </a:extLst>
                </a:gridCol>
              </a:tblGrid>
              <a:tr h="39143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800" b="1">
                          <a:effectLst/>
                        </a:rPr>
                        <a:t>Northern Kingdom of Israel</a:t>
                      </a:r>
                      <a:endParaRPr lang="en-US" sz="1800" b="1">
                        <a:effectLst/>
                        <a:latin typeface="Merriweather" panose="00000500000000000000" pitchFamily="2" charset="0"/>
                      </a:endParaRPr>
                    </a:p>
                  </a:txBody>
                  <a:tcPr marL="9666" marR="9666" marT="28996" marB="2899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770893"/>
                  </a:ext>
                </a:extLst>
              </a:tr>
              <a:tr h="3914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12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>
                          <a:solidFill>
                            <a:srgbClr val="4A90E2"/>
                          </a:solidFill>
                          <a:effectLst/>
                          <a:hlinkClick r:id="rId2"/>
                        </a:rPr>
                        <a:t>Omri</a:t>
                      </a:r>
                      <a:endParaRPr lang="en-US" sz="1800">
                        <a:effectLst/>
                      </a:endParaRP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king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884–873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1 Kings 16:16, etc.</a:t>
                      </a:r>
                    </a:p>
                  </a:txBody>
                  <a:tcPr marL="9666" marR="9666" marT="28996" marB="28996" anchor="ctr"/>
                </a:tc>
                <a:extLst>
                  <a:ext uri="{0D108BD9-81ED-4DB2-BD59-A6C34878D82A}">
                    <a16:rowId xmlns:a16="http://schemas.microsoft.com/office/drawing/2014/main" val="2757478858"/>
                  </a:ext>
                </a:extLst>
              </a:tr>
              <a:tr h="3914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13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>
                          <a:solidFill>
                            <a:srgbClr val="4A90E2"/>
                          </a:solidFill>
                          <a:effectLst/>
                          <a:hlinkClick r:id="rId3"/>
                        </a:rPr>
                        <a:t>Ahab</a:t>
                      </a:r>
                      <a:endParaRPr lang="en-US" sz="1800">
                        <a:effectLst/>
                      </a:endParaRP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king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873–852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1 Kings 16:28, etc.</a:t>
                      </a:r>
                    </a:p>
                  </a:txBody>
                  <a:tcPr marL="9666" marR="9666" marT="28996" marB="28996" anchor="ctr"/>
                </a:tc>
                <a:extLst>
                  <a:ext uri="{0D108BD9-81ED-4DB2-BD59-A6C34878D82A}">
                    <a16:rowId xmlns:a16="http://schemas.microsoft.com/office/drawing/2014/main" val="133152964"/>
                  </a:ext>
                </a:extLst>
              </a:tr>
              <a:tr h="3914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14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>
                          <a:solidFill>
                            <a:srgbClr val="4A90E2"/>
                          </a:solidFill>
                          <a:effectLst/>
                          <a:hlinkClick r:id="rId4"/>
                        </a:rPr>
                        <a:t>Jehu</a:t>
                      </a:r>
                      <a:endParaRPr lang="en-US" sz="1800">
                        <a:effectLst/>
                      </a:endParaRP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king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842/841–815/814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1 Kings 19:16, etc.</a:t>
                      </a:r>
                    </a:p>
                  </a:txBody>
                  <a:tcPr marL="9666" marR="9666" marT="28996" marB="28996" anchor="ctr"/>
                </a:tc>
                <a:extLst>
                  <a:ext uri="{0D108BD9-81ED-4DB2-BD59-A6C34878D82A}">
                    <a16:rowId xmlns:a16="http://schemas.microsoft.com/office/drawing/2014/main" val="2128478292"/>
                  </a:ext>
                </a:extLst>
              </a:tr>
              <a:tr h="660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15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>
                          <a:solidFill>
                            <a:srgbClr val="4A90E2"/>
                          </a:solidFill>
                          <a:effectLst/>
                          <a:hlinkClick r:id="rId5"/>
                        </a:rPr>
                        <a:t>Joash (= Jehoash)</a:t>
                      </a:r>
                      <a:endParaRPr lang="en-US" sz="1800">
                        <a:effectLst/>
                      </a:endParaRP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king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805–790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2 Kings 13:9, etc.</a:t>
                      </a:r>
                    </a:p>
                  </a:txBody>
                  <a:tcPr marL="9666" marR="9666" marT="28996" marB="28996" anchor="ctr"/>
                </a:tc>
                <a:extLst>
                  <a:ext uri="{0D108BD9-81ED-4DB2-BD59-A6C34878D82A}">
                    <a16:rowId xmlns:a16="http://schemas.microsoft.com/office/drawing/2014/main" val="390086487"/>
                  </a:ext>
                </a:extLst>
              </a:tr>
              <a:tr h="3914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16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>
                          <a:solidFill>
                            <a:srgbClr val="4A90E2"/>
                          </a:solidFill>
                          <a:effectLst/>
                          <a:hlinkClick r:id="rId6"/>
                        </a:rPr>
                        <a:t>Jeroboam II</a:t>
                      </a:r>
                      <a:endParaRPr lang="en-US" sz="1800">
                        <a:effectLst/>
                      </a:endParaRP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king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790–750/749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2 Kings 13:13, etc.</a:t>
                      </a:r>
                    </a:p>
                  </a:txBody>
                  <a:tcPr marL="9666" marR="9666" marT="28996" marB="28996" anchor="ctr"/>
                </a:tc>
                <a:extLst>
                  <a:ext uri="{0D108BD9-81ED-4DB2-BD59-A6C34878D82A}">
                    <a16:rowId xmlns:a16="http://schemas.microsoft.com/office/drawing/2014/main" val="2934217963"/>
                  </a:ext>
                </a:extLst>
              </a:tr>
              <a:tr h="3914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17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>
                          <a:solidFill>
                            <a:srgbClr val="4A90E2"/>
                          </a:solidFill>
                          <a:effectLst/>
                          <a:hlinkClick r:id="rId7"/>
                        </a:rPr>
                        <a:t>Menahem</a:t>
                      </a:r>
                      <a:endParaRPr lang="en-US" sz="1800">
                        <a:effectLst/>
                      </a:endParaRP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king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749–738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2 Kings 15:14, etc.</a:t>
                      </a:r>
                    </a:p>
                  </a:txBody>
                  <a:tcPr marL="9666" marR="9666" marT="28996" marB="28996" anchor="ctr"/>
                </a:tc>
                <a:extLst>
                  <a:ext uri="{0D108BD9-81ED-4DB2-BD59-A6C34878D82A}">
                    <a16:rowId xmlns:a16="http://schemas.microsoft.com/office/drawing/2014/main" val="2095476081"/>
                  </a:ext>
                </a:extLst>
              </a:tr>
              <a:tr h="3914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18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>
                          <a:solidFill>
                            <a:srgbClr val="4A90E2"/>
                          </a:solidFill>
                          <a:effectLst/>
                          <a:hlinkClick r:id="rId8"/>
                        </a:rPr>
                        <a:t>Pekah</a:t>
                      </a:r>
                      <a:endParaRPr lang="en-US" sz="1800">
                        <a:effectLst/>
                      </a:endParaRP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king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750(?)–732/731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2 Kings 15:25, etc.</a:t>
                      </a:r>
                    </a:p>
                  </a:txBody>
                  <a:tcPr marL="9666" marR="9666" marT="28996" marB="28996" anchor="ctr"/>
                </a:tc>
                <a:extLst>
                  <a:ext uri="{0D108BD9-81ED-4DB2-BD59-A6C34878D82A}">
                    <a16:rowId xmlns:a16="http://schemas.microsoft.com/office/drawing/2014/main" val="3772371524"/>
                  </a:ext>
                </a:extLst>
              </a:tr>
              <a:tr h="3914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19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>
                          <a:solidFill>
                            <a:srgbClr val="4A90E2"/>
                          </a:solidFill>
                          <a:effectLst/>
                          <a:hlinkClick r:id="rId9"/>
                        </a:rPr>
                        <a:t>Hoshea</a:t>
                      </a:r>
                      <a:endParaRPr lang="en-US" sz="1800">
                        <a:effectLst/>
                      </a:endParaRP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king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732/731–722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2 Kings 15:30, etc.</a:t>
                      </a:r>
                    </a:p>
                  </a:txBody>
                  <a:tcPr marL="9666" marR="9666" marT="28996" marB="28996" anchor="ctr"/>
                </a:tc>
                <a:extLst>
                  <a:ext uri="{0D108BD9-81ED-4DB2-BD59-A6C34878D82A}">
                    <a16:rowId xmlns:a16="http://schemas.microsoft.com/office/drawing/2014/main" val="1394423711"/>
                  </a:ext>
                </a:extLst>
              </a:tr>
              <a:tr h="660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20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sng">
                          <a:solidFill>
                            <a:srgbClr val="4A90E2"/>
                          </a:solidFill>
                          <a:effectLst/>
                          <a:hlinkClick r:id="rId10"/>
                        </a:rPr>
                        <a:t>Sanballat “I”</a:t>
                      </a:r>
                      <a:endParaRPr lang="en-US" sz="1800">
                        <a:effectLst/>
                      </a:endParaRP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governor of Samaria under Persian rule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c. mid-fifth century</a:t>
                      </a:r>
                    </a:p>
                  </a:txBody>
                  <a:tcPr marL="9666" marR="9666" marT="28996" marB="28996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>
                          <a:effectLst/>
                        </a:rPr>
                        <a:t>Nehemiah 2:10, etc.</a:t>
                      </a:r>
                    </a:p>
                  </a:txBody>
                  <a:tcPr marL="9666" marR="9666" marT="28996" marB="28996" anchor="ctr"/>
                </a:tc>
                <a:extLst>
                  <a:ext uri="{0D108BD9-81ED-4DB2-BD59-A6C34878D82A}">
                    <a16:rowId xmlns:a16="http://schemas.microsoft.com/office/drawing/2014/main" val="1116152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413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5D874-39A5-2163-847C-5511C2AB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E61C69-4F3B-36A9-ACCC-D6BE560E5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283670"/>
              </p:ext>
            </p:extLst>
          </p:nvPr>
        </p:nvGraphicFramePr>
        <p:xfrm>
          <a:off x="691569" y="1966293"/>
          <a:ext cx="10808863" cy="4452170"/>
        </p:xfrm>
        <a:graphic>
          <a:graphicData uri="http://schemas.openxmlformats.org/drawingml/2006/table">
            <a:tbl>
              <a:tblPr/>
              <a:tblGrid>
                <a:gridCol w="395162">
                  <a:extLst>
                    <a:ext uri="{9D8B030D-6E8A-4147-A177-3AD203B41FA5}">
                      <a16:colId xmlns:a16="http://schemas.microsoft.com/office/drawing/2014/main" val="493725326"/>
                    </a:ext>
                  </a:extLst>
                </a:gridCol>
                <a:gridCol w="3131100">
                  <a:extLst>
                    <a:ext uri="{9D8B030D-6E8A-4147-A177-3AD203B41FA5}">
                      <a16:colId xmlns:a16="http://schemas.microsoft.com/office/drawing/2014/main" val="933165216"/>
                    </a:ext>
                  </a:extLst>
                </a:gridCol>
                <a:gridCol w="3182675">
                  <a:extLst>
                    <a:ext uri="{9D8B030D-6E8A-4147-A177-3AD203B41FA5}">
                      <a16:colId xmlns:a16="http://schemas.microsoft.com/office/drawing/2014/main" val="2255778804"/>
                    </a:ext>
                  </a:extLst>
                </a:gridCol>
                <a:gridCol w="1950675">
                  <a:extLst>
                    <a:ext uri="{9D8B030D-6E8A-4147-A177-3AD203B41FA5}">
                      <a16:colId xmlns:a16="http://schemas.microsoft.com/office/drawing/2014/main" val="2576520317"/>
                    </a:ext>
                  </a:extLst>
                </a:gridCol>
                <a:gridCol w="2149251">
                  <a:extLst>
                    <a:ext uri="{9D8B030D-6E8A-4147-A177-3AD203B41FA5}">
                      <a16:colId xmlns:a16="http://schemas.microsoft.com/office/drawing/2014/main" val="219044696"/>
                    </a:ext>
                  </a:extLst>
                </a:gridCol>
              </a:tblGrid>
              <a:tr h="281864">
                <a:tc gridSpan="5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effectLst/>
                          <a:latin typeface="Merriweather" panose="00000500000000000000" pitchFamily="2" charset="0"/>
                        </a:rPr>
                        <a:t>Southern Kingdom of Judah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060" marR="64060" marT="32030" marB="320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428239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David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king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c. 1010–970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1 Samuel 16:13, etc.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817235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Uzziah (= Azariah)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king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788/787–736/735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2 Kings 14:21, etc.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560058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Ahaz (= Jehoahaz)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king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742/741–726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2 Kings 15:38, etc.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543763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Hezekiah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king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726–697/696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2 Kings 16:20, etc.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883356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Manasseh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king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697/696–642/641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2 Kings 20:21, etc.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084472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Hilkiah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high priest during Josiah’s reign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within 640/639–609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2 Kings 22:4, etc.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008837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Shaphan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scribe during Josiah’s reign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within 640/639–609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2 Kings 22:3, etc.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696196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Azariah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high priest during Josiah’s reign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within 640/639–609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1 Chronicles 5:39, etc.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2961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Gemariah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official during Jehoiakim’s reign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within 609–598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Jeremiah 36:10, etc.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96836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Jehoiachin (= Jeconiah = Coniah)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king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598–597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2 Kings 24:6, etc.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58309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Shelemiah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father of Jehucal the royal official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late seventh century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Jeremiah 37:3, etc.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18118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Jehucal (= Jucal)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official during Zedekiah’s reign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within 597–586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Jeremiah 37:3, etc.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94199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Pashhur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father of Gedaliah the royal official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late seventh century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Jeremiah 38:1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956720"/>
                  </a:ext>
                </a:extLst>
              </a:tr>
              <a:tr h="297879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Gedaliah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official during Zedekiah’s reign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effectLst/>
                          <a:latin typeface="Arial" panose="020B0604020202020204" pitchFamily="34" charset="0"/>
                        </a:rPr>
                        <a:t>within 597–586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effectLst/>
                          <a:latin typeface="Arial" panose="020B0604020202020204" pitchFamily="34" charset="0"/>
                        </a:rPr>
                        <a:t>Jeremiah 38:1</a:t>
                      </a:r>
                    </a:p>
                  </a:txBody>
                  <a:tcPr marL="13346" marR="13346" marT="40037" marB="40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64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80689-BB4A-C388-69BE-C3588FBE2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57969F-5DC8-F15F-4ADB-A869BEB018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987607"/>
              </p:ext>
            </p:extLst>
          </p:nvPr>
        </p:nvGraphicFramePr>
        <p:xfrm>
          <a:off x="864835" y="1966293"/>
          <a:ext cx="10462330" cy="4452169"/>
        </p:xfrm>
        <a:graphic>
          <a:graphicData uri="http://schemas.openxmlformats.org/drawingml/2006/table">
            <a:tbl>
              <a:tblPr/>
              <a:tblGrid>
                <a:gridCol w="280747">
                  <a:extLst>
                    <a:ext uri="{9D8B030D-6E8A-4147-A177-3AD203B41FA5}">
                      <a16:colId xmlns:a16="http://schemas.microsoft.com/office/drawing/2014/main" val="1925346111"/>
                    </a:ext>
                  </a:extLst>
                </a:gridCol>
                <a:gridCol w="3075953">
                  <a:extLst>
                    <a:ext uri="{9D8B030D-6E8A-4147-A177-3AD203B41FA5}">
                      <a16:colId xmlns:a16="http://schemas.microsoft.com/office/drawing/2014/main" val="2286534856"/>
                    </a:ext>
                  </a:extLst>
                </a:gridCol>
                <a:gridCol w="2559797">
                  <a:extLst>
                    <a:ext uri="{9D8B030D-6E8A-4147-A177-3AD203B41FA5}">
                      <a16:colId xmlns:a16="http://schemas.microsoft.com/office/drawing/2014/main" val="1992722284"/>
                    </a:ext>
                  </a:extLst>
                </a:gridCol>
                <a:gridCol w="1954641">
                  <a:extLst>
                    <a:ext uri="{9D8B030D-6E8A-4147-A177-3AD203B41FA5}">
                      <a16:colId xmlns:a16="http://schemas.microsoft.com/office/drawing/2014/main" val="474486695"/>
                    </a:ext>
                  </a:extLst>
                </a:gridCol>
                <a:gridCol w="2591192">
                  <a:extLst>
                    <a:ext uri="{9D8B030D-6E8A-4147-A177-3AD203B41FA5}">
                      <a16:colId xmlns:a16="http://schemas.microsoft.com/office/drawing/2014/main" val="1279983986"/>
                    </a:ext>
                  </a:extLst>
                </a:gridCol>
              </a:tblGrid>
              <a:tr h="192905">
                <a:tc gridSpan="5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effectLst/>
                          <a:latin typeface="Merriweather" panose="00000500000000000000" pitchFamily="2" charset="0"/>
                        </a:rPr>
                        <a:t>Assyria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42" marR="43842" marT="21921" marB="219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766618"/>
                  </a:ext>
                </a:extLst>
              </a:tr>
              <a:tr h="20386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Tiglath-pileser III (= Pul)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king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744–727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 Kings 15:19, etc.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437038"/>
                  </a:ext>
                </a:extLst>
              </a:tr>
              <a:tr h="20386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Shalmaneser V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king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726–722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 Kings 17:3, etc.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272384"/>
                  </a:ext>
                </a:extLst>
              </a:tr>
              <a:tr h="20386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Sargon II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king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721–705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Isaiah 20:1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473504"/>
                  </a:ext>
                </a:extLst>
              </a:tr>
              <a:tr h="20386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Sennacherib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king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704–681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 Kings 18:13, etc.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691021"/>
                  </a:ext>
                </a:extLst>
              </a:tr>
              <a:tr h="20386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Adrammelech (= Ardamullissu = Arad-mullissu)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son and assassin of Sennacherib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early seventh century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 Kings 19:37, etc.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962754"/>
                  </a:ext>
                </a:extLst>
              </a:tr>
              <a:tr h="20386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Esarhaddon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king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680–669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 Kings 19:37, etc.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488297"/>
                  </a:ext>
                </a:extLst>
              </a:tr>
              <a:tr h="192905">
                <a:tc gridSpan="5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effectLst/>
                          <a:latin typeface="Merriweather" panose="00000500000000000000" pitchFamily="2" charset="0"/>
                        </a:rPr>
                        <a:t>Babylonia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42" marR="43842" marT="21921" marB="219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226638"/>
                  </a:ext>
                </a:extLst>
              </a:tr>
              <a:tr h="20386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Merodach-baladan II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king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721–710 and 703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 Kings 20:12, etc.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862825"/>
                  </a:ext>
                </a:extLst>
              </a:tr>
              <a:tr h="20386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Nebuchadnezzar II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king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604–562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 Kings 24:1, etc.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453362"/>
                  </a:ext>
                </a:extLst>
              </a:tr>
              <a:tr h="20386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Nebo-sarsekim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official of Nebuchadnezzar II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early sixth century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Jeremiah 39:3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713910"/>
                  </a:ext>
                </a:extLst>
              </a:tr>
              <a:tr h="20386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Nergal-sharezer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officer of Nebuchadnezzar II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early sixth century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Jeremiah 39:3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264858"/>
                  </a:ext>
                </a:extLst>
              </a:tr>
              <a:tr h="20386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Nebuzaradan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a chief officer of Nebuchadnezzar II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early sixth century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 Kings 25:8, etc. &amp; Jeremiah 39:9, etc.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470224"/>
                  </a:ext>
                </a:extLst>
              </a:tr>
              <a:tr h="20386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Evil-merodach (= Awel Marduk = Amel Marduk)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king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561–560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 Kings 25:27, etc.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426123"/>
                  </a:ext>
                </a:extLst>
              </a:tr>
              <a:tr h="20386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Belshazzar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son and co-regent of Nabonidus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c. 543?–540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Daniel 5:1, etc.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700959"/>
                  </a:ext>
                </a:extLst>
              </a:tr>
              <a:tr h="192905">
                <a:tc gridSpan="5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0" u="none" strike="noStrike">
                          <a:effectLst/>
                          <a:latin typeface="Merriweather" panose="00000500000000000000" pitchFamily="2" charset="0"/>
                        </a:rPr>
                        <a:t>Persia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842" marR="43842" marT="21921" marB="219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346268"/>
                  </a:ext>
                </a:extLst>
              </a:tr>
              <a:tr h="20386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Cyrus II (= Cyrus the Great)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king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559–530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2 Chronicles 36:22, etc.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01551"/>
                  </a:ext>
                </a:extLst>
              </a:tr>
              <a:tr h="20386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Darius I (= Darius the Great)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king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520–486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Ezra 4:5, etc.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561106"/>
                  </a:ext>
                </a:extLst>
              </a:tr>
              <a:tr h="20386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Tattenai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provincial governor of Trans-Euphrates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late sixth to early fifth century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Ezra 5:3, etc.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448370"/>
                  </a:ext>
                </a:extLst>
              </a:tr>
              <a:tr h="20386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Xerxes I (= Ahasuerus)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king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486–465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Esther 1:1, etc.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677258"/>
                  </a:ext>
                </a:extLst>
              </a:tr>
              <a:tr h="20386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Artaxerxes I Longimanus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king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465-425/424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Ezra 4:7, etc.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069382"/>
                  </a:ext>
                </a:extLst>
              </a:tr>
              <a:tr h="20386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sng" strike="noStrike">
                          <a:solidFill>
                            <a:srgbClr val="4A90E2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Darius II Nothus</a:t>
                      </a:r>
                      <a:endParaRPr lang="en-US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king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425/424-405/404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Nehemiah 12:22</a:t>
                      </a:r>
                    </a:p>
                  </a:txBody>
                  <a:tcPr marL="9134" marR="9134" marT="27401" marB="27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977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706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EF645C-B0F3-BF22-8187-BE8E8A74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0" y="3"/>
            <a:ext cx="12195350" cy="715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DC62617D-C19B-A49C-DDB4-74AF2C528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0" y="1170955"/>
            <a:ext cx="3638729" cy="366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111A69-E204-A03E-C0B0-AE5F55DF7284}"/>
              </a:ext>
            </a:extLst>
          </p:cNvPr>
          <p:cNvSpPr txBox="1"/>
          <p:nvPr/>
        </p:nvSpPr>
        <p:spPr>
          <a:xfrm>
            <a:off x="89599" y="5644309"/>
            <a:ext cx="77972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u="sng" dirty="0">
                <a:solidFill>
                  <a:srgbClr val="0000FF"/>
                </a:solidFill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https://cabcwaco.org/israel-class</a:t>
            </a:r>
            <a:endParaRPr lang="en-US" sz="4000" dirty="0">
              <a:effectLst/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662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EF645C-B0F3-BF22-8187-BE8E8A74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0" y="3"/>
            <a:ext cx="12195350" cy="715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91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holding a tablet in front of a waterfall&#10;&#10;Description automatically generated">
            <a:extLst>
              <a:ext uri="{FF2B5EF4-FFF2-40B4-BE49-F238E27FC236}">
                <a16:creationId xmlns:a16="http://schemas.microsoft.com/office/drawing/2014/main" id="{7110927C-6276-FCCD-F490-73DF16952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t="3881" r="8460" b="10311"/>
          <a:stretch/>
        </p:blipFill>
        <p:spPr>
          <a:xfrm>
            <a:off x="0" y="0"/>
            <a:ext cx="1227582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3BBEEA-6BA4-421B-070C-D2D83533E932}"/>
              </a:ext>
            </a:extLst>
          </p:cNvPr>
          <p:cNvSpPr txBox="1"/>
          <p:nvPr/>
        </p:nvSpPr>
        <p:spPr>
          <a:xfrm>
            <a:off x="259080" y="1127363"/>
            <a:ext cx="4846320" cy="88271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i="1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Bill Mounce at Baylor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7CD86A-7AD9-9085-48F9-7FFA1ECEF9B1}"/>
              </a:ext>
            </a:extLst>
          </p:cNvPr>
          <p:cNvSpPr txBox="1"/>
          <p:nvPr/>
        </p:nvSpPr>
        <p:spPr>
          <a:xfrm>
            <a:off x="583933" y="2124777"/>
            <a:ext cx="4643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WHO? Bill Mounce, author of  “Why I Trust the Bible”, “Basics of Biblical Greek”, and member of the NIV &amp; ESV Bible translations.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17BD62-4D23-F603-99D8-549950DD02A6}"/>
              </a:ext>
            </a:extLst>
          </p:cNvPr>
          <p:cNvSpPr txBox="1"/>
          <p:nvPr/>
        </p:nvSpPr>
        <p:spPr>
          <a:xfrm>
            <a:off x="571081" y="4208227"/>
            <a:ext cx="464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WHERE? Marrs McLean Science Rm. 101 at Baylor University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BD8F1E-BAEB-A998-CCDE-30CA26C53C0E}"/>
              </a:ext>
            </a:extLst>
          </p:cNvPr>
          <p:cNvSpPr txBox="1"/>
          <p:nvPr/>
        </p:nvSpPr>
        <p:spPr>
          <a:xfrm>
            <a:off x="583933" y="2954256"/>
            <a:ext cx="464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WHAT? Bill Mounce will give a lecture on Biblical Authority followed by a Q&amp;A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E9208F-9F4C-55BA-3D9B-603C0A5E8392}"/>
              </a:ext>
            </a:extLst>
          </p:cNvPr>
          <p:cNvSpPr txBox="1"/>
          <p:nvPr/>
        </p:nvSpPr>
        <p:spPr>
          <a:xfrm>
            <a:off x="583933" y="3706868"/>
            <a:ext cx="4643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WHEN? Tuesday October 10</a:t>
            </a:r>
            <a:r>
              <a:rPr lang="en-US" sz="1400" baseline="30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th</a:t>
            </a:r>
            <a:r>
              <a:rPr lang="en-US" sz="1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 at 8:00 pm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9E4A4EB-3759-EF60-A3A2-534EB99BB09A}"/>
              </a:ext>
            </a:extLst>
          </p:cNvPr>
          <p:cNvSpPr/>
          <p:nvPr/>
        </p:nvSpPr>
        <p:spPr>
          <a:xfrm>
            <a:off x="3497580" y="6154420"/>
            <a:ext cx="568960" cy="434599"/>
          </a:xfrm>
          <a:prstGeom prst="ellipse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88A261-B0B9-5256-92F4-2ACAD41D509B}"/>
              </a:ext>
            </a:extLst>
          </p:cNvPr>
          <p:cNvSpPr txBox="1"/>
          <p:nvPr/>
        </p:nvSpPr>
        <p:spPr>
          <a:xfrm>
            <a:off x="571081" y="4988581"/>
            <a:ext cx="46433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Please Join Ratio Christi in Welcoming Dr. Mounce to Baylor University! All are welcome. </a:t>
            </a:r>
          </a:p>
          <a:p>
            <a:endParaRPr lang="en-US" sz="1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First 100 people in the door will get a free Bible, 10 copies of Mounce’s book “Why I Trust the Bible” will be raffled at the first Ratio Christi Meeting Following the event!</a:t>
            </a:r>
          </a:p>
        </p:txBody>
      </p:sp>
      <p:pic>
        <p:nvPicPr>
          <p:cNvPr id="30" name="Picture 29" descr="A black and white logo&#10;&#10;Description automatically generated">
            <a:extLst>
              <a:ext uri="{FF2B5EF4-FFF2-40B4-BE49-F238E27FC236}">
                <a16:creationId xmlns:a16="http://schemas.microsoft.com/office/drawing/2014/main" id="{C69F99C1-3C50-47A3-2A49-306015CEC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716" y="5556027"/>
            <a:ext cx="2604436" cy="11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2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721C7-C442-9207-E68D-FF8FB7331C96}"/>
              </a:ext>
            </a:extLst>
          </p:cNvPr>
          <p:cNvSpPr/>
          <p:nvPr/>
        </p:nvSpPr>
        <p:spPr>
          <a:xfrm>
            <a:off x="0" y="0"/>
            <a:ext cx="8641080" cy="6858000"/>
          </a:xfrm>
          <a:prstGeom prst="rect">
            <a:avLst/>
          </a:prstGeom>
          <a:solidFill>
            <a:srgbClr val="CBFBFB"/>
          </a:solidFill>
          <a:ln>
            <a:solidFill>
              <a:srgbClr val="C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672EF-60B9-6B85-7710-462BBB42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518"/>
            <a:ext cx="7477125" cy="3735484"/>
          </a:xfrm>
        </p:spPr>
        <p:txBody>
          <a:bodyPr>
            <a:normAutofit/>
          </a:bodyPr>
          <a:lstStyle/>
          <a:p>
            <a:r>
              <a:rPr lang="en-US" dirty="0"/>
              <a:t>Old Testament Survey: </a:t>
            </a:r>
            <a:br>
              <a:rPr lang="en-US" dirty="0"/>
            </a:br>
            <a:r>
              <a:rPr lang="en-US" dirty="0"/>
              <a:t>The History of Israel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Divided Kingdom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82F75-9A51-227A-951A-E762D2649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5" y="4654548"/>
            <a:ext cx="7477125" cy="583882"/>
          </a:xfrm>
        </p:spPr>
        <p:txBody>
          <a:bodyPr/>
          <a:lstStyle/>
          <a:p>
            <a:r>
              <a:rPr lang="en-US" dirty="0"/>
              <a:t>Dr. Keith Evan Schubert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2C817F-556B-FDB0-90D5-E266CC67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0"/>
            <a:ext cx="471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8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624A-AC8B-F3A0-1767-391C3105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pic>
        <p:nvPicPr>
          <p:cNvPr id="7" name="Picture 6" descr="A close-up of a chart">
            <a:extLst>
              <a:ext uri="{FF2B5EF4-FFF2-40B4-BE49-F238E27FC236}">
                <a16:creationId xmlns:a16="http://schemas.microsoft.com/office/drawing/2014/main" id="{B8BE7810-8B88-17DF-A679-E6F91127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2" t="29029" r="17384" b="8111"/>
          <a:stretch/>
        </p:blipFill>
        <p:spPr>
          <a:xfrm>
            <a:off x="4970234" y="0"/>
            <a:ext cx="7221766" cy="6858000"/>
          </a:xfrm>
          <a:prstGeom prst="rect">
            <a:avLst/>
          </a:prstGeom>
        </p:spPr>
      </p:pic>
      <p:pic>
        <p:nvPicPr>
          <p:cNvPr id="8" name="Picture 7" descr="A close-up of a chart">
            <a:extLst>
              <a:ext uri="{FF2B5EF4-FFF2-40B4-BE49-F238E27FC236}">
                <a16:creationId xmlns:a16="http://schemas.microsoft.com/office/drawing/2014/main" id="{088BF767-F2BD-80BC-0E58-8EC35B7586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0" t="11253" r="24564" b="71159"/>
          <a:stretch/>
        </p:blipFill>
        <p:spPr>
          <a:xfrm>
            <a:off x="0" y="4950974"/>
            <a:ext cx="5341620" cy="17974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65146F-0958-1049-76B1-15FE442A2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5" y="41459"/>
            <a:ext cx="5343947" cy="18655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FC5B94-4CD7-CDE3-898D-7128A1CE4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00" y="2055813"/>
            <a:ext cx="3674228" cy="123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6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1A0B6-1087-E4F8-AB36-31EFED096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C610352-9C9A-9DEF-96A7-5D3462AFF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0"/>
            <a:ext cx="10599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5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C7C9-0F94-BE69-D95E-CD5C82D1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3363770" y="2399754"/>
            <a:ext cx="5366715" cy="1325563"/>
          </a:xfrm>
        </p:spPr>
        <p:txBody>
          <a:bodyPr/>
          <a:lstStyle/>
          <a:p>
            <a:pPr algn="ctr"/>
            <a:r>
              <a:rPr lang="en-US"/>
              <a:t>Prophets</a:t>
            </a:r>
            <a:endParaRPr lang="en-US" dirty="0"/>
          </a:p>
        </p:txBody>
      </p:sp>
      <p:pic>
        <p:nvPicPr>
          <p:cNvPr id="6" name="Picture 5" descr="A table of names and numbers&#10;&#10;Description automatically generated with medium confidence">
            <a:extLst>
              <a:ext uri="{FF2B5EF4-FFF2-40B4-BE49-F238E27FC236}">
                <a16:creationId xmlns:a16="http://schemas.microsoft.com/office/drawing/2014/main" id="{6C98A09C-6BED-4595-B2B0-336639A82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5711D321-B22D-D2EC-34AE-12B21C67B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41" y="549626"/>
            <a:ext cx="62865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472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9662A61-FA7D-7891-D0F4-04093050D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6" r="-1" b="39601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24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EC9DF-39E8-B3F2-FCEC-66CC159C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E3DD7-F818-DAB7-528B-4B50E483D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8" y="1584993"/>
            <a:ext cx="4184181" cy="1986080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meditative, introverted lute player on this eighth-century B.C. relief from </a:t>
            </a:r>
            <a:r>
              <a:rPr lang="en-US" b="0" i="0" dirty="0" err="1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Samal</a:t>
            </a:r>
            <a:r>
              <a:rPr lang="en-US" b="0" i="0" dirty="0">
                <a:solidFill>
                  <a:srgbClr val="656565"/>
                </a:solidFill>
                <a:effectLst/>
                <a:latin typeface="Open Sans" panose="020B0606030504020204" pitchFamily="34" charset="0"/>
              </a:rPr>
              <a:t> in modern Turkey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7B8026-EFF0-AD97-8323-111C5B172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7" y="3571073"/>
            <a:ext cx="1905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hart of a family tree&#10;&#10;Description automatically generated">
            <a:extLst>
              <a:ext uri="{FF2B5EF4-FFF2-40B4-BE49-F238E27FC236}">
                <a16:creationId xmlns:a16="http://schemas.microsoft.com/office/drawing/2014/main" id="{4A13F730-D350-1D60-63B9-2A3AC2AA33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4"/>
          <a:stretch/>
        </p:blipFill>
        <p:spPr>
          <a:xfrm>
            <a:off x="4689637" y="0"/>
            <a:ext cx="7502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2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A1AEF-2ABC-0A4D-B4E5-5494F1FE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004B8-3EE1-4E32-62CD-2BE4521A4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43491" cy="4351338"/>
          </a:xfrm>
        </p:spPr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7" name="Picture 6" descr="A table of names and pictures&#10;&#10;Description automatically generated with medium confidence">
            <a:extLst>
              <a:ext uri="{FF2B5EF4-FFF2-40B4-BE49-F238E27FC236}">
                <a16:creationId xmlns:a16="http://schemas.microsoft.com/office/drawing/2014/main" id="{F3C1D22A-A92F-B3C4-6AE4-90FFAD4B4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89" y="0"/>
            <a:ext cx="9128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09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4502</TotalTime>
  <Words>903</Words>
  <Application>Microsoft Office PowerPoint</Application>
  <PresentationFormat>Widescreen</PresentationFormat>
  <Paragraphs>294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Franklin Gothic Heavy</vt:lpstr>
      <vt:lpstr>Merriweather</vt:lpstr>
      <vt:lpstr>Open Sans</vt:lpstr>
      <vt:lpstr>Office Theme</vt:lpstr>
      <vt:lpstr>PowerPoint Presentation</vt:lpstr>
      <vt:lpstr>PowerPoint Presentation</vt:lpstr>
      <vt:lpstr>Old Testament Survey:  The History of Israel  Divided Kingdom</vt:lpstr>
      <vt:lpstr>Timeline</vt:lpstr>
      <vt:lpstr>PowerPoint Presentation</vt:lpstr>
      <vt:lpstr>Prophets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Divided Kingdom 1</dc:title>
  <dc:creator>Schubert, Keith</dc:creator>
  <cp:lastModifiedBy>Schubert, Keith</cp:lastModifiedBy>
  <cp:revision>6</cp:revision>
  <dcterms:created xsi:type="dcterms:W3CDTF">2023-08-28T14:00:33Z</dcterms:created>
  <dcterms:modified xsi:type="dcterms:W3CDTF">2023-10-04T22:32:25Z</dcterms:modified>
</cp:coreProperties>
</file>