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5" r:id="rId3"/>
    <p:sldId id="257" r:id="rId4"/>
    <p:sldId id="264" r:id="rId5"/>
    <p:sldId id="258" r:id="rId6"/>
    <p:sldId id="272" r:id="rId7"/>
    <p:sldId id="273" r:id="rId8"/>
    <p:sldId id="270" r:id="rId9"/>
    <p:sldId id="271" r:id="rId10"/>
    <p:sldId id="25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93" autoAdjust="0"/>
    <p:restoredTop sz="94660"/>
  </p:normalViewPr>
  <p:slideViewPr>
    <p:cSldViewPr snapToGrid="0">
      <p:cViewPr varScale="1">
        <p:scale>
          <a:sx n="92" d="100"/>
          <a:sy n="92" d="100"/>
        </p:scale>
        <p:origin x="41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363224-797A-42A1-880E-E541F2F5FF65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A44C28-55A3-4810-BE17-783753EC4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85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 </a:t>
            </a:r>
            <a:r>
              <a:rPr lang="he-IL" b="0" i="0" dirty="0">
                <a:solidFill>
                  <a:srgbClr val="001320"/>
                </a:solidFill>
                <a:effectLst/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הָאָֽרֶץ׃</a:t>
            </a:r>
            <a:r>
              <a:rPr lang="en-US" dirty="0"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 </a:t>
            </a:r>
            <a:r>
              <a:rPr lang="he-IL" b="0" i="0" dirty="0">
                <a:solidFill>
                  <a:srgbClr val="001320"/>
                </a:solidFill>
                <a:effectLst/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וְאֵ֥ת</a:t>
            </a:r>
            <a:r>
              <a:rPr lang="en-US" dirty="0"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 </a:t>
            </a:r>
            <a:r>
              <a:rPr lang="he-IL" b="0" i="0" dirty="0">
                <a:solidFill>
                  <a:srgbClr val="001320"/>
                </a:solidFill>
                <a:effectLst/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הַשָּׁמַ֖יִם</a:t>
            </a:r>
            <a:r>
              <a:rPr lang="en-US" dirty="0"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 </a:t>
            </a:r>
            <a:r>
              <a:rPr lang="he-IL" b="0" i="0" dirty="0">
                <a:solidFill>
                  <a:srgbClr val="001320"/>
                </a:solidFill>
                <a:effectLst/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אֵ֥ת</a:t>
            </a:r>
            <a:r>
              <a:rPr lang="en-US" dirty="0"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 </a:t>
            </a:r>
            <a:r>
              <a:rPr lang="he-IL" u="none" strike="noStrike" dirty="0">
                <a:solidFill>
                  <a:srgbClr val="001320"/>
                </a:solidFill>
                <a:effectLst/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אֱלֹהִ֑ים</a:t>
            </a:r>
            <a:r>
              <a:rPr lang="en-US" dirty="0"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 </a:t>
            </a:r>
            <a:r>
              <a:rPr lang="he-IL" b="0" i="0" dirty="0">
                <a:solidFill>
                  <a:srgbClr val="001320"/>
                </a:solidFill>
                <a:effectLst/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בָּרָ֣א</a:t>
            </a:r>
            <a:r>
              <a:rPr lang="en-US" dirty="0"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 </a:t>
            </a:r>
            <a:r>
              <a:rPr lang="he-IL" u="none" strike="noStrike" dirty="0">
                <a:solidFill>
                  <a:srgbClr val="001320"/>
                </a:solidFill>
                <a:effectLst/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בְּרֵאשִׁ֖ית</a:t>
            </a:r>
            <a:br>
              <a:rPr lang="en-US" dirty="0"/>
            </a:br>
            <a:r>
              <a:rPr lang="en-US" sz="1000" dirty="0"/>
              <a:t>In the beginning GOD created the heavens and the earth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A44C28-55A3-4810-BE17-783753EC4C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130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3CB88-3D41-96B9-9FAE-5A8A425BF8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D867B2-0B46-543C-13A0-D7FEA44799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7C2B2-20B1-103B-7454-7BADFD325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DE022-9369-AFD7-D57A-E146E6A2F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53704-CAAC-5352-7E69-0449BBFB6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E3338-7AE2-66F0-EEFE-306B1B093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EF3707-9E8E-9A93-948F-24279D23A0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6E97A-DA5C-22AE-F06B-717B9FA91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95E45-BE34-32C6-D4E6-0C4B69659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9AD961-2134-8EE8-6D98-8840CCC00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62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54CC8A-61B4-818A-8966-564C4088E0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62EEF5-CC70-1693-FB0B-944E252A68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AE4B29-7BF2-3EF4-6831-194E630D4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E2738-14FA-C940-EA2E-3212E2D8B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39AED5-55B3-708C-9719-434DF22E1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07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C0B77-8373-E9C3-4FA7-9118FCE2B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49EBD-3D44-3418-248B-D5B6F4E5D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6FFFD5-A552-0639-C343-348BF136E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E3D93-1000-E912-690C-C7B2160DF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468087-7447-B869-76D3-6037262E3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06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D348A-A7B4-1FCA-B721-1312A7396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A84372-BC90-01DB-0224-CB1BC57CD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467D4-EA31-B8F7-6798-B643AD03A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C65AB-2181-330E-8DFA-704DABD8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FAF4E-DCD6-DE00-99A1-3ADA1B675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69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E98F3-D5A2-7546-08F7-9CE9D7206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E7F43-8347-17D0-40E3-9B45EB04A5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441034-47B3-F8E2-5054-C0BD5F48F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056C9D-FE9C-781F-7217-7A357F5A9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E1BB2B-C01B-2524-77B8-B6F1763FD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CADDD0-F4FA-4926-CCE8-A19E063A9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67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065E2-8BE9-B23E-2C41-DBC8CA24A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2778B-F0F2-59E7-A0CE-1EE68FD89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EE59E3-EEAA-44DE-4561-3D66D04E73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D73E55-98EF-3ACF-9520-7C65547BBD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4F60B5-6E95-95A3-57EA-E7F1EF142C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1FE13A-CAEB-3410-297D-5E44F3261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69EE2C-0591-3887-FDE8-069BA45DB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4A9B32-145A-7EC1-1C2B-AE126922A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433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EDDB5-AB5C-24A6-FA73-61227651D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973C8F-AC63-03D5-714B-9E7FD1FD1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C38F14-2A67-1984-ADC0-5171C429A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CD150-524B-B9C1-77C6-59850DF12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41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56F262-8C35-5FC8-9B05-6EA87B42C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B28368-A60F-5561-414E-4B642D5D4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B95955-B2A9-F061-3627-D5BCE6D89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565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854EF-7DD1-03AF-79ED-1991744E5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43950-AB24-A8B5-86FC-63416E395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B4EFD3-559D-7B44-887E-82297DF414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B56ABF-2087-CBF3-2FD1-3A62AF2DD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E4BDC6-D727-04D2-241B-AF63F3597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7936C0-033A-52AA-43AB-67253FE9F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88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B8671-342E-4B53-64F5-8DB58B0EC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54985F-4F65-E471-7DBF-0D2161F367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6CD54A-2FD5-634E-04E5-2B88387D05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209AF-3BBE-9623-7C23-5C3744B2D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5AD6A4-2CA2-EBA6-83DA-DEE2B3FCF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CB5CA8-49D3-35E1-6413-085A9A9A7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60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528082-9415-423C-1B75-8C4AA841E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D8CA4-EF19-855D-2CD4-C1EBEDAC6F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3DB4C-F49B-27A0-C989-648A5D44EB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2F405-B460-4905-AA48-B5F90D8DDCD3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037BB-3BE5-C38A-EDBE-3AF62E6D3C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2FBC4-E181-9DAF-9460-ADEB618CF3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787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A721C7-C442-9207-E68D-FF8FB7331C96}"/>
              </a:ext>
            </a:extLst>
          </p:cNvPr>
          <p:cNvSpPr/>
          <p:nvPr/>
        </p:nvSpPr>
        <p:spPr>
          <a:xfrm>
            <a:off x="0" y="0"/>
            <a:ext cx="8641080" cy="6858000"/>
          </a:xfrm>
          <a:prstGeom prst="rect">
            <a:avLst/>
          </a:prstGeom>
          <a:solidFill>
            <a:srgbClr val="CBFBFB"/>
          </a:solidFill>
          <a:ln>
            <a:solidFill>
              <a:srgbClr val="CBFB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C672EF-60B9-6B85-7710-462BBB4282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3517"/>
            <a:ext cx="7477125" cy="4345603"/>
          </a:xfrm>
        </p:spPr>
        <p:txBody>
          <a:bodyPr>
            <a:normAutofit fontScale="90000"/>
          </a:bodyPr>
          <a:lstStyle/>
          <a:p>
            <a:r>
              <a:rPr lang="en-US" dirty="0"/>
              <a:t>Old Testament Survey: </a:t>
            </a:r>
            <a:br>
              <a:rPr lang="en-US" dirty="0"/>
            </a:br>
            <a:r>
              <a:rPr lang="en-US" sz="9600" dirty="0">
                <a:latin typeface="Edwardian Script ITC" panose="030303020407070D0804" pitchFamily="66" charset="0"/>
              </a:rPr>
              <a:t>Literature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Genesis: Pre-Flood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A82F75-9A51-227A-951A-E762D2649C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265" y="4654548"/>
            <a:ext cx="7477125" cy="583882"/>
          </a:xfrm>
        </p:spPr>
        <p:txBody>
          <a:bodyPr/>
          <a:lstStyle/>
          <a:p>
            <a:r>
              <a:rPr lang="en-US" dirty="0"/>
              <a:t>Dr. Keith Evan Schubert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22C817F-556B-FDB0-90D5-E266CC675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390" y="0"/>
            <a:ext cx="4714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987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7D09E-EA0C-9494-F4E3-112C4FDD6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709920" cy="1325563"/>
          </a:xfrm>
        </p:spPr>
        <p:txBody>
          <a:bodyPr/>
          <a:lstStyle/>
          <a:p>
            <a:r>
              <a:rPr lang="en-US" dirty="0"/>
              <a:t>Fall to Flood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E7AED-D256-C5B4-70D0-98352944B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90920" cy="4351338"/>
          </a:xfrm>
        </p:spPr>
        <p:txBody>
          <a:bodyPr/>
          <a:lstStyle/>
          <a:p>
            <a:r>
              <a:rPr lang="en-US" dirty="0"/>
              <a:t>Read Genesis 3</a:t>
            </a:r>
          </a:p>
          <a:p>
            <a:pPr lvl="1"/>
            <a:r>
              <a:rPr lang="en-US" dirty="0"/>
              <a:t>Who was there?</a:t>
            </a:r>
          </a:p>
          <a:p>
            <a:pPr lvl="1"/>
            <a:r>
              <a:rPr lang="en-US" dirty="0"/>
              <a:t>What was God’s command</a:t>
            </a:r>
          </a:p>
          <a:p>
            <a:pPr lvl="1"/>
            <a:r>
              <a:rPr lang="en-US" dirty="0"/>
              <a:t>What are the 3 curses</a:t>
            </a:r>
          </a:p>
          <a:p>
            <a:r>
              <a:rPr lang="en-US" dirty="0"/>
              <a:t>Read Genesis 4:1-7</a:t>
            </a:r>
          </a:p>
          <a:p>
            <a:pPr lvl="1"/>
            <a:r>
              <a:rPr lang="en-US" dirty="0"/>
              <a:t>What does Eve say of Cain?</a:t>
            </a:r>
          </a:p>
          <a:p>
            <a:pPr lvl="1"/>
            <a:r>
              <a:rPr lang="en-US" dirty="0"/>
              <a:t>What does God comment about the sacrifice?</a:t>
            </a:r>
          </a:p>
          <a:p>
            <a:r>
              <a:rPr lang="en-US" dirty="0"/>
              <a:t>Read Genesis 6:1-8</a:t>
            </a:r>
          </a:p>
          <a:p>
            <a:pPr lvl="1"/>
            <a:endParaRPr 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58FEB345-85DB-184B-9ED0-F5DF97F25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260" y="45720"/>
            <a:ext cx="48498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759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1F65F-86DD-F20A-8B85-C00C10C79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Literary Genres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8C687-3693-0FFF-5A4D-CA355B099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793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Narrative/History</a:t>
            </a:r>
          </a:p>
          <a:p>
            <a:pPr lvl="1"/>
            <a:r>
              <a:rPr lang="en-US" dirty="0"/>
              <a:t>Law</a:t>
            </a:r>
          </a:p>
          <a:p>
            <a:pPr lvl="1"/>
            <a:r>
              <a:rPr lang="en-US" dirty="0"/>
              <a:t>Biography</a:t>
            </a:r>
          </a:p>
          <a:p>
            <a:pPr lvl="1"/>
            <a:r>
              <a:rPr lang="en-US" dirty="0"/>
              <a:t>Parable</a:t>
            </a:r>
          </a:p>
          <a:p>
            <a:r>
              <a:rPr lang="en-US" dirty="0"/>
              <a:t>Poetry</a:t>
            </a:r>
          </a:p>
          <a:p>
            <a:r>
              <a:rPr lang="en-US" dirty="0"/>
              <a:t>Wisdom</a:t>
            </a:r>
          </a:p>
          <a:p>
            <a:pPr lvl="1"/>
            <a:r>
              <a:rPr lang="en-US" dirty="0"/>
              <a:t>Lament</a:t>
            </a:r>
          </a:p>
          <a:p>
            <a:r>
              <a:rPr lang="en-US" dirty="0"/>
              <a:t>Letter/Epistle</a:t>
            </a:r>
          </a:p>
          <a:p>
            <a:r>
              <a:rPr lang="en-US" dirty="0"/>
              <a:t>Prophetic</a:t>
            </a:r>
          </a:p>
          <a:p>
            <a:r>
              <a:rPr lang="en-US" dirty="0"/>
              <a:t>Apocalyptic</a:t>
            </a:r>
          </a:p>
          <a:p>
            <a:endParaRPr lang="en-US" dirty="0"/>
          </a:p>
        </p:txBody>
      </p:sp>
      <p:pic>
        <p:nvPicPr>
          <p:cNvPr id="2050" name="Picture 2" descr="STUFF: What are the various forms of biblical literature?">
            <a:extLst>
              <a:ext uri="{FF2B5EF4-FFF2-40B4-BE49-F238E27FC236}">
                <a16:creationId xmlns:a16="http://schemas.microsoft.com/office/drawing/2014/main" id="{8AA9EEEA-E06D-42FD-A23E-DB60722D6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600" y="724627"/>
            <a:ext cx="7205506" cy="480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120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FFF58-5A6C-2A7C-987B-2982BD875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877" y="391438"/>
            <a:ext cx="3227263" cy="1325563"/>
          </a:xfrm>
        </p:spPr>
        <p:txBody>
          <a:bodyPr/>
          <a:lstStyle/>
          <a:p>
            <a:r>
              <a:rPr lang="en-US" dirty="0"/>
              <a:t>Structure of Genesis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B8B51C-2E16-E67F-26B3-99634983B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3334" y="94743"/>
            <a:ext cx="3757365" cy="67632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45FDA6-B659-F5EF-EC6E-1E411FFE83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58"/>
          <a:stretch/>
        </p:blipFill>
        <p:spPr>
          <a:xfrm>
            <a:off x="8358533" y="26314"/>
            <a:ext cx="3397099" cy="69044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EEB352-89A1-E573-5C92-9642FA2AEE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2157"/>
          <a:stretch/>
        </p:blipFill>
        <p:spPr>
          <a:xfrm>
            <a:off x="153911" y="2057208"/>
            <a:ext cx="3102405" cy="225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282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1404-3013-31F1-5948-8DD1E318A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Who?  Names Matter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F9344-CAC2-E8C1-1EDB-8A9EE452B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733905" cy="4908662"/>
          </a:xfrm>
        </p:spPr>
        <p:txBody>
          <a:bodyPr>
            <a:normAutofit fontScale="70000" lnSpcReduction="20000"/>
          </a:bodyPr>
          <a:lstStyle/>
          <a:p>
            <a:r>
              <a:rPr lang="en-US" b="0" i="0" dirty="0">
                <a:solidFill>
                  <a:srgbClr val="202122"/>
                </a:solidFill>
                <a:effectLst/>
                <a:ea typeface="Accordance" panose="00000400000000000000" pitchFamily="2" charset="-79"/>
                <a:cs typeface="Accordance" panose="00000400000000000000" pitchFamily="2" charset="-79"/>
              </a:rPr>
              <a:t>Chapter 1:1 In the beginning </a:t>
            </a:r>
            <a:r>
              <a:rPr lang="en-US" b="0" i="0" dirty="0">
                <a:solidFill>
                  <a:srgbClr val="202122"/>
                </a:solidFill>
                <a:effectLst/>
                <a:highlight>
                  <a:srgbClr val="FFFF00"/>
                </a:highlight>
                <a:ea typeface="Accordance" panose="00000400000000000000" pitchFamily="2" charset="-79"/>
                <a:cs typeface="Accordance" panose="00000400000000000000" pitchFamily="2" charset="-79"/>
              </a:rPr>
              <a:t>GOD</a:t>
            </a:r>
            <a:r>
              <a:rPr lang="en-US" b="0" i="0" dirty="0">
                <a:solidFill>
                  <a:srgbClr val="202122"/>
                </a:solidFill>
                <a:effectLst/>
                <a:ea typeface="Accordance" panose="00000400000000000000" pitchFamily="2" charset="-79"/>
                <a:cs typeface="Accordance" panose="00000400000000000000" pitchFamily="2" charset="-79"/>
              </a:rPr>
              <a:t> created the heavens and the earth</a:t>
            </a:r>
          </a:p>
          <a:p>
            <a:r>
              <a:rPr lang="he-IL" b="0" i="0" dirty="0">
                <a:solidFill>
                  <a:srgbClr val="202122"/>
                </a:solidFill>
                <a:effectLst/>
                <a:highlight>
                  <a:srgbClr val="FFFF00"/>
                </a:highlight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אֱלֹהִ֑ים</a:t>
            </a:r>
            <a:r>
              <a:rPr lang="en-US" b="0" i="0" dirty="0">
                <a:solidFill>
                  <a:srgbClr val="202122"/>
                </a:solidFill>
                <a:effectLst/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  </a:t>
            </a:r>
            <a:r>
              <a:rPr lang="en-US" b="0" i="0" dirty="0">
                <a:solidFill>
                  <a:srgbClr val="202122"/>
                </a:solidFill>
                <a:effectLst/>
                <a:ea typeface="Accordance" panose="00000400000000000000" pitchFamily="2" charset="-79"/>
                <a:cs typeface="Accordance" panose="00000400000000000000" pitchFamily="2" charset="-79"/>
              </a:rPr>
              <a:t>Elohim</a:t>
            </a:r>
          </a:p>
          <a:p>
            <a:pPr lvl="1"/>
            <a:r>
              <a:rPr lang="en-US" b="0" i="0" dirty="0">
                <a:solidFill>
                  <a:srgbClr val="202122"/>
                </a:solidFill>
                <a:effectLst/>
                <a:ea typeface="Accordance" panose="00000400000000000000" pitchFamily="2" charset="-79"/>
                <a:cs typeface="Accordance" panose="00000400000000000000" pitchFamily="2" charset="-79"/>
              </a:rPr>
              <a:t>Masculine plural of </a:t>
            </a:r>
            <a:r>
              <a:rPr lang="en-US" b="0" i="0" dirty="0" err="1">
                <a:solidFill>
                  <a:srgbClr val="202122"/>
                </a:solidFill>
                <a:effectLst/>
                <a:ea typeface="Accordance" panose="00000400000000000000" pitchFamily="2" charset="-79"/>
                <a:cs typeface="Accordance" panose="00000400000000000000" pitchFamily="2" charset="-79"/>
              </a:rPr>
              <a:t>Eloah</a:t>
            </a:r>
            <a:endParaRPr lang="en-US" b="0" i="0" dirty="0">
              <a:solidFill>
                <a:srgbClr val="202122"/>
              </a:solidFill>
              <a:effectLst/>
              <a:ea typeface="Accordance" panose="00000400000000000000" pitchFamily="2" charset="-79"/>
              <a:cs typeface="Accordance" panose="00000400000000000000" pitchFamily="2" charset="-79"/>
            </a:endParaRPr>
          </a:p>
          <a:p>
            <a:pPr lvl="1"/>
            <a:r>
              <a:rPr lang="en-US" b="0" i="0" dirty="0">
                <a:solidFill>
                  <a:srgbClr val="202122"/>
                </a:solidFill>
                <a:effectLst/>
                <a:ea typeface="Accordance" panose="00000400000000000000" pitchFamily="2" charset="-79"/>
                <a:cs typeface="Accordance" panose="00000400000000000000" pitchFamily="2" charset="-79"/>
              </a:rPr>
              <a:t>God or the Mighty One</a:t>
            </a:r>
          </a:p>
          <a:p>
            <a:pPr lvl="1"/>
            <a:r>
              <a:rPr lang="en-US" b="0" i="0" dirty="0">
                <a:solidFill>
                  <a:srgbClr val="202122"/>
                </a:solidFill>
                <a:effectLst/>
                <a:ea typeface="Accordance" panose="00000400000000000000" pitchFamily="2" charset="-79"/>
                <a:cs typeface="Accordance" panose="00000400000000000000" pitchFamily="2" charset="-79"/>
              </a:rPr>
              <a:t>Title</a:t>
            </a:r>
          </a:p>
          <a:p>
            <a:endParaRPr lang="en-US" dirty="0">
              <a:solidFill>
                <a:srgbClr val="202122"/>
              </a:solidFill>
              <a:ea typeface="Accordance" panose="00000400000000000000" pitchFamily="2" charset="-79"/>
              <a:cs typeface="Accordance" panose="00000400000000000000" pitchFamily="2" charset="-79"/>
            </a:endParaRPr>
          </a:p>
          <a:p>
            <a:r>
              <a:rPr lang="en-US" dirty="0">
                <a:solidFill>
                  <a:srgbClr val="202122"/>
                </a:solidFill>
                <a:ea typeface="Accordance" panose="00000400000000000000" pitchFamily="2" charset="-79"/>
                <a:cs typeface="Accordance" panose="00000400000000000000" pitchFamily="2" charset="-79"/>
              </a:rPr>
              <a:t>Chapter 2:4 These are the records of the heavens and the earth, concerning their creation. At the time that the </a:t>
            </a:r>
            <a:r>
              <a:rPr lang="en-US" cap="small" dirty="0">
                <a:solidFill>
                  <a:srgbClr val="202122"/>
                </a:solidFill>
                <a:highlight>
                  <a:srgbClr val="FFFF00"/>
                </a:highlight>
                <a:ea typeface="Accordance" panose="00000400000000000000" pitchFamily="2" charset="-79"/>
                <a:cs typeface="Accordance" panose="00000400000000000000" pitchFamily="2" charset="-79"/>
              </a:rPr>
              <a:t>Lord</a:t>
            </a:r>
            <a:r>
              <a:rPr lang="en-US" dirty="0">
                <a:solidFill>
                  <a:srgbClr val="202122"/>
                </a:solidFill>
                <a:highlight>
                  <a:srgbClr val="FFFF00"/>
                </a:highlight>
                <a:ea typeface="Accordance" panose="00000400000000000000" pitchFamily="2" charset="-79"/>
                <a:cs typeface="Accordance" panose="00000400000000000000" pitchFamily="2" charset="-79"/>
              </a:rPr>
              <a:t> God </a:t>
            </a:r>
            <a:r>
              <a:rPr lang="en-US" dirty="0">
                <a:solidFill>
                  <a:srgbClr val="202122"/>
                </a:solidFill>
                <a:ea typeface="Accordance" panose="00000400000000000000" pitchFamily="2" charset="-79"/>
                <a:cs typeface="Accordance" panose="00000400000000000000" pitchFamily="2" charset="-79"/>
              </a:rPr>
              <a:t>made the earth and the heavens,</a:t>
            </a:r>
          </a:p>
          <a:p>
            <a:r>
              <a:rPr lang="en-US" b="0" i="0" dirty="0">
                <a:solidFill>
                  <a:srgbClr val="202122"/>
                </a:solidFill>
                <a:effectLst/>
                <a:ea typeface="Accordance" panose="00000400000000000000" pitchFamily="2" charset="-79"/>
                <a:cs typeface="Accordance" panose="00000400000000000000" pitchFamily="2" charset="-79"/>
              </a:rPr>
              <a:t> </a:t>
            </a:r>
            <a:r>
              <a:rPr lang="he-IL" b="0" i="0" dirty="0">
                <a:solidFill>
                  <a:srgbClr val="202122"/>
                </a:solidFill>
                <a:effectLst/>
                <a:highlight>
                  <a:srgbClr val="FFFF00"/>
                </a:highlight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יהוה אֱלֹהִ֑ים</a:t>
            </a:r>
            <a:endParaRPr lang="en-US" b="0" i="0" dirty="0">
              <a:solidFill>
                <a:srgbClr val="202122"/>
              </a:solidFill>
              <a:effectLst/>
              <a:highlight>
                <a:srgbClr val="FFFF00"/>
              </a:highlight>
              <a:ea typeface="Accordance" panose="00000400000000000000" pitchFamily="2" charset="-79"/>
              <a:cs typeface="Accordance" panose="00000400000000000000" pitchFamily="2" charset="-79"/>
            </a:endParaRPr>
          </a:p>
          <a:p>
            <a:r>
              <a:rPr lang="he-IL" b="0" i="0" dirty="0">
                <a:solidFill>
                  <a:srgbClr val="202122"/>
                </a:solidFill>
                <a:effectLst/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יהוה</a:t>
            </a:r>
            <a:r>
              <a:rPr lang="he-I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‎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 </a:t>
            </a:r>
            <a:r>
              <a:rPr lang="en-US" dirty="0"/>
              <a:t>YHWH pronounced Yahweh </a:t>
            </a:r>
          </a:p>
          <a:p>
            <a:pPr lvl="1"/>
            <a:r>
              <a:rPr lang="en-US" dirty="0"/>
              <a:t>derived from a verb that means "to be", "to exist", "to cause to become", or "to come to pass</a:t>
            </a:r>
          </a:p>
          <a:p>
            <a:pPr lvl="1"/>
            <a:r>
              <a:rPr lang="he-IL" b="0" i="0" dirty="0">
                <a:solidFill>
                  <a:srgbClr val="202122"/>
                </a:solidFill>
                <a:effectLst/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אֶהְיֶה אֲשֶׁר אֶהְיֶה</a:t>
            </a:r>
            <a:r>
              <a:rPr lang="he-IL" b="0" i="0" dirty="0">
                <a:solidFill>
                  <a:srgbClr val="202122"/>
                </a:solidFill>
                <a:effectLst/>
              </a:rPr>
              <a:t>‎ </a:t>
            </a:r>
            <a:r>
              <a:rPr lang="en-US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dirty="0"/>
              <a:t>(I am that/who I am) abbreviated with 3</a:t>
            </a:r>
            <a:r>
              <a:rPr lang="en-US" baseline="30000" dirty="0"/>
              <a:t>rd</a:t>
            </a:r>
            <a:r>
              <a:rPr lang="en-US" dirty="0"/>
              <a:t> person masculine yod </a:t>
            </a:r>
            <a:r>
              <a:rPr lang="he-IL" b="0" i="0" dirty="0">
                <a:solidFill>
                  <a:srgbClr val="202122"/>
                </a:solidFill>
                <a:effectLst/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י</a:t>
            </a:r>
            <a:r>
              <a:rPr lang="en-US" dirty="0"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 </a:t>
            </a:r>
            <a:r>
              <a:rPr lang="en-US" dirty="0"/>
              <a:t>at the start</a:t>
            </a:r>
          </a:p>
          <a:p>
            <a:pPr lvl="2"/>
            <a:r>
              <a:rPr lang="en-US" dirty="0"/>
              <a:t>I will be with you</a:t>
            </a:r>
          </a:p>
          <a:p>
            <a:pPr lvl="2"/>
            <a:r>
              <a:rPr lang="en-US" dirty="0"/>
              <a:t>I am without equal</a:t>
            </a:r>
          </a:p>
          <a:p>
            <a:pPr lvl="1"/>
            <a:r>
              <a:rPr lang="en-US" dirty="0"/>
              <a:t>Name (Exodus 3:14)</a:t>
            </a:r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6D4FA12-FE35-8BC5-B84D-54120BC36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773" y="34843"/>
            <a:ext cx="2322227" cy="133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BCF2F8-BD4C-343C-3810-A5772CC605A1}"/>
              </a:ext>
            </a:extLst>
          </p:cNvPr>
          <p:cNvSpPr txBox="1"/>
          <p:nvPr/>
        </p:nvSpPr>
        <p:spPr>
          <a:xfrm>
            <a:off x="9802680" y="1319049"/>
            <a:ext cx="245641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Transcription of the divine name as ΙΑΩ in the 1st-century BCE Septuagint manuscript 4Q120</a:t>
            </a:r>
            <a:endParaRPr 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34B3A62-1DDD-2A5A-317A-D02A93300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4041" y="2914411"/>
            <a:ext cx="20955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88A99BB-A1BE-0C1E-B4DA-3CB4D2EB381B}"/>
              </a:ext>
            </a:extLst>
          </p:cNvPr>
          <p:cNvSpPr txBox="1"/>
          <p:nvPr/>
        </p:nvSpPr>
        <p:spPr>
          <a:xfrm>
            <a:off x="9762797" y="5705236"/>
            <a:ext cx="24779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Mesha Stele bears one of the earliest known reference (840 BC) to Yahweh</a:t>
            </a:r>
          </a:p>
        </p:txBody>
      </p:sp>
    </p:spTree>
    <p:extLst>
      <p:ext uri="{BB962C8B-B14F-4D97-AF65-F5344CB8AC3E}">
        <p14:creationId xmlns:p14="http://schemas.microsoft.com/office/powerpoint/2010/main" val="2231846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70330-D67E-627B-D151-EE595DB28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Genesis 1 structure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D45A063-A75B-83B4-79BB-A4640DB876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1649256"/>
              </p:ext>
            </p:extLst>
          </p:nvPr>
        </p:nvGraphicFramePr>
        <p:xfrm>
          <a:off x="838200" y="1690688"/>
          <a:ext cx="10515597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3565461208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550800952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5312969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Initial State (v.2)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Preparation (days 1-3)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Population (days 4-6)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2893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Darkness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Light, </a:t>
                      </a:r>
                    </a:p>
                    <a:p>
                      <a:r>
                        <a:rPr lang="en-US" dirty="0"/>
                        <a:t>separate light/dark (day/night)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Sun</a:t>
                      </a:r>
                    </a:p>
                    <a:p>
                      <a:r>
                        <a:rPr lang="en-US" dirty="0"/>
                        <a:t>Mon, stars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1779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Watery Abyss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Firmament, </a:t>
                      </a:r>
                    </a:p>
                    <a:p>
                      <a:r>
                        <a:rPr lang="en-US" dirty="0"/>
                        <a:t>separate water above/below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Birds</a:t>
                      </a:r>
                    </a:p>
                    <a:p>
                      <a:r>
                        <a:rPr lang="en-US" dirty="0"/>
                        <a:t>Fish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21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Formlessness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Separate land/sea</a:t>
                      </a:r>
                    </a:p>
                    <a:p>
                      <a:r>
                        <a:rPr lang="en-US" dirty="0"/>
                        <a:t>Create vegetation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Land animals</a:t>
                      </a:r>
                    </a:p>
                    <a:p>
                      <a:r>
                        <a:rPr lang="en-US" dirty="0"/>
                        <a:t>Humans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0040122"/>
                  </a:ext>
                </a:extLst>
              </a:tr>
            </a:tbl>
          </a:graphicData>
        </a:graphic>
      </p:graphicFrame>
      <p:pic>
        <p:nvPicPr>
          <p:cNvPr id="6" name="Picture 2">
            <a:extLst>
              <a:ext uri="{FF2B5EF4-FFF2-40B4-BE49-F238E27FC236}">
                <a16:creationId xmlns:a16="http://schemas.microsoft.com/office/drawing/2014/main" id="{181C1456-03F6-C2F5-B47A-914EB94D22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6" b="50069"/>
          <a:stretch/>
        </p:blipFill>
        <p:spPr bwMode="auto">
          <a:xfrm>
            <a:off x="0" y="4251325"/>
            <a:ext cx="12192000" cy="260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989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BEABD-D9FB-F530-B2C1-87D5EEC62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Genesis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5C064-C0C7-E8FC-8791-16EAD4F4F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Pattern of Days</a:t>
            </a:r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And God said, “Let …</a:t>
            </a:r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Stuff</a:t>
            </a:r>
            <a:r>
              <a:rPr lang="en-US" dirty="0">
                <a:solidFill>
                  <a:srgbClr val="000000"/>
                </a:solidFill>
                <a:latin typeface="system-ui"/>
              </a:rPr>
              <a:t> happens</a:t>
            </a:r>
            <a:endParaRPr lang="en-US" b="0" i="0" dirty="0">
              <a:solidFill>
                <a:srgbClr val="000000"/>
              </a:solidFill>
              <a:effectLst/>
              <a:latin typeface="system-ui"/>
            </a:endParaRPr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God called the …</a:t>
            </a:r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And it was so.</a:t>
            </a:r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And God saw that it was good.</a:t>
            </a:r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And there was evening, and there was morning—the nth day.</a:t>
            </a:r>
            <a:endParaRPr lang="en-US" dirty="0">
              <a:solidFill>
                <a:srgbClr val="000000"/>
              </a:solidFill>
              <a:latin typeface="system-ui"/>
            </a:endParaRPr>
          </a:p>
          <a:p>
            <a:r>
              <a:rPr lang="en-US" dirty="0"/>
              <a:t>Some differences in days:</a:t>
            </a:r>
          </a:p>
          <a:p>
            <a:pPr lvl="1"/>
            <a:r>
              <a:rPr lang="en-US" dirty="0"/>
              <a:t>How are days 3 and 6 similar to each other but different from the rest?</a:t>
            </a:r>
          </a:p>
          <a:p>
            <a:pPr lvl="1"/>
            <a:r>
              <a:rPr lang="en-US" dirty="0"/>
              <a:t>What is added on days 5, 6, and 7?</a:t>
            </a:r>
          </a:p>
          <a:p>
            <a:pPr lvl="1"/>
            <a:r>
              <a:rPr lang="en-US" dirty="0"/>
              <a:t>What is missing on day 2? Day 5?</a:t>
            </a:r>
          </a:p>
          <a:p>
            <a:pPr lvl="1"/>
            <a:r>
              <a:rPr lang="en-US" dirty="0"/>
              <a:t>Where is day 7?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83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1BE30-FD70-B2C5-B2F8-F410F3D00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5B72A-A675-30E1-0227-05F6355D1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And God said, “Let there be 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system-ui"/>
              </a:rPr>
              <a:t>lights in the vault of the sky 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to 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ystem-ui"/>
              </a:rPr>
              <a:t>separate the day from the night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, and let them 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system-ui"/>
              </a:rPr>
              <a:t>serve as signs to mark sacred times, and days and years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, </a:t>
            </a:r>
            <a:r>
              <a:rPr lang="en-US" b="1" i="0" baseline="30000" dirty="0">
                <a:solidFill>
                  <a:srgbClr val="000000"/>
                </a:solidFill>
                <a:effectLst/>
                <a:latin typeface="system-ui"/>
              </a:rPr>
              <a:t>15 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and let them be 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system-ui"/>
              </a:rPr>
              <a:t>lights in the vault of the sky 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to give 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00FF"/>
                </a:highlight>
                <a:latin typeface="system-ui"/>
              </a:rPr>
              <a:t>light on the earth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.” And it was so. </a:t>
            </a:r>
            <a:r>
              <a:rPr lang="en-US" b="1" i="0" baseline="30000" dirty="0">
                <a:solidFill>
                  <a:srgbClr val="000000"/>
                </a:solidFill>
                <a:effectLst/>
                <a:latin typeface="system-ui"/>
              </a:rPr>
              <a:t>16 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God made two great lights—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ystem-ui"/>
              </a:rPr>
              <a:t>the greater light to govern the day and the lesser light to govern the night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. He also made the 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system-ui"/>
              </a:rPr>
              <a:t>stars. </a:t>
            </a:r>
            <a:r>
              <a:rPr lang="en-US" b="1" i="0" baseline="3000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system-ui"/>
              </a:rPr>
              <a:t>17 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system-ui"/>
              </a:rPr>
              <a:t>God set them in the vault of the sky 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00FF"/>
                </a:highlight>
                <a:latin typeface="system-ui"/>
              </a:rPr>
              <a:t>to give light on the earth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, </a:t>
            </a:r>
            <a:r>
              <a:rPr lang="en-US" b="1" i="0" baseline="30000" dirty="0">
                <a:solidFill>
                  <a:srgbClr val="000000"/>
                </a:solidFill>
                <a:effectLst/>
                <a:latin typeface="system-ui"/>
              </a:rPr>
              <a:t>18 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to 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ystem-ui"/>
              </a:rPr>
              <a:t>govern the day and the night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, and 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ystem-ui"/>
              </a:rPr>
              <a:t>to separate light from darkness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. And God saw that it was good. </a:t>
            </a:r>
            <a:r>
              <a:rPr lang="en-US" b="1" i="0" baseline="30000" dirty="0">
                <a:solidFill>
                  <a:srgbClr val="000000"/>
                </a:solidFill>
                <a:effectLst/>
                <a:latin typeface="system-ui"/>
              </a:rPr>
              <a:t>19 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And there was evening, and there was morning—the fourth day.</a:t>
            </a:r>
            <a:endParaRPr lang="en-US" dirty="0">
              <a:highlight>
                <a:srgbClr val="808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515290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3C42F-178E-21CC-7389-877E8A638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 Narrative 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11AC6-2E50-965C-F94C-EDBA8AF6C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202122"/>
                </a:solidFill>
                <a:highlight>
                  <a:srgbClr val="FFFF00"/>
                </a:highlight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These are the records of the </a:t>
            </a:r>
            <a:r>
              <a:rPr lang="en-US" dirty="0">
                <a:solidFill>
                  <a:srgbClr val="202122"/>
                </a:solidFill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heavens and the earth, concerning their creation. At the time that the Lord God made the earth and the heavens,</a:t>
            </a:r>
            <a:endParaRPr lang="en-US" b="0" i="0" dirty="0">
              <a:solidFill>
                <a:srgbClr val="202122"/>
              </a:solidFill>
              <a:effectLst/>
              <a:latin typeface="Accordance" panose="00000400000000000000" pitchFamily="2" charset="-79"/>
              <a:ea typeface="Accordance" panose="00000400000000000000" pitchFamily="2" charset="-79"/>
              <a:cs typeface="Accordance" panose="00000400000000000000" pitchFamily="2" charset="-79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47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3C42F-178E-21CC-7389-877E8A638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Poetic Structure: </a:t>
            </a:r>
            <a:r>
              <a:rPr lang="en-US" dirty="0" err="1"/>
              <a:t>Chaism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11AC6-2E50-965C-F94C-EDBA8AF6C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40935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202122"/>
                </a:solidFill>
                <a:highlight>
                  <a:srgbClr val="FFFF00"/>
                </a:highlight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These are the records of the </a:t>
            </a:r>
            <a:r>
              <a:rPr lang="en-US" dirty="0">
                <a:solidFill>
                  <a:srgbClr val="202122"/>
                </a:solidFill>
                <a:highlight>
                  <a:srgbClr val="00FFFF"/>
                </a:highlight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heavens</a:t>
            </a:r>
            <a:r>
              <a:rPr lang="en-US" dirty="0">
                <a:solidFill>
                  <a:srgbClr val="202122"/>
                </a:solidFill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 and the </a:t>
            </a:r>
            <a:r>
              <a:rPr lang="en-US" dirty="0">
                <a:solidFill>
                  <a:srgbClr val="202122"/>
                </a:solidFill>
                <a:highlight>
                  <a:srgbClr val="00FF00"/>
                </a:highlight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earth</a:t>
            </a:r>
            <a:r>
              <a:rPr lang="en-US" dirty="0">
                <a:solidFill>
                  <a:srgbClr val="202122"/>
                </a:solidFill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, concerning their </a:t>
            </a:r>
            <a:r>
              <a:rPr lang="en-US" dirty="0">
                <a:solidFill>
                  <a:srgbClr val="202122"/>
                </a:solidFill>
                <a:highlight>
                  <a:srgbClr val="C0C0C0"/>
                </a:highlight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creation</a:t>
            </a:r>
            <a:r>
              <a:rPr lang="en-US" dirty="0">
                <a:solidFill>
                  <a:srgbClr val="202122"/>
                </a:solidFill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. At the time that the </a:t>
            </a:r>
            <a:r>
              <a:rPr lang="en-US" dirty="0">
                <a:solidFill>
                  <a:srgbClr val="202122"/>
                </a:solidFill>
                <a:highlight>
                  <a:srgbClr val="FF0000"/>
                </a:highlight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Lord God </a:t>
            </a:r>
            <a:r>
              <a:rPr lang="en-US" dirty="0">
                <a:solidFill>
                  <a:srgbClr val="202122"/>
                </a:solidFill>
                <a:highlight>
                  <a:srgbClr val="C0C0C0"/>
                </a:highlight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made</a:t>
            </a:r>
            <a:r>
              <a:rPr lang="en-US" dirty="0">
                <a:solidFill>
                  <a:srgbClr val="202122"/>
                </a:solidFill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 the </a:t>
            </a:r>
            <a:r>
              <a:rPr lang="en-US" dirty="0">
                <a:solidFill>
                  <a:srgbClr val="202122"/>
                </a:solidFill>
                <a:highlight>
                  <a:srgbClr val="00FF00"/>
                </a:highlight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earth</a:t>
            </a:r>
            <a:r>
              <a:rPr lang="en-US" dirty="0">
                <a:solidFill>
                  <a:srgbClr val="202122"/>
                </a:solidFill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 and the </a:t>
            </a:r>
            <a:r>
              <a:rPr lang="en-US" dirty="0">
                <a:solidFill>
                  <a:srgbClr val="202122"/>
                </a:solidFill>
                <a:highlight>
                  <a:srgbClr val="00FFFF"/>
                </a:highlight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heavens</a:t>
            </a:r>
            <a:r>
              <a:rPr lang="en-US" dirty="0">
                <a:solidFill>
                  <a:srgbClr val="202122"/>
                </a:solidFill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,</a:t>
            </a:r>
          </a:p>
          <a:p>
            <a:endParaRPr lang="en-US" b="0" i="0" dirty="0">
              <a:solidFill>
                <a:srgbClr val="202122"/>
              </a:solidFill>
              <a:effectLst/>
              <a:latin typeface="Accordance" panose="00000400000000000000" pitchFamily="2" charset="-79"/>
              <a:ea typeface="Accordance" panose="00000400000000000000" pitchFamily="2" charset="-79"/>
              <a:cs typeface="Accordance" panose="00000400000000000000" pitchFamily="2" charset="-79"/>
            </a:endParaRPr>
          </a:p>
          <a:p>
            <a:r>
              <a:rPr lang="en-US" dirty="0">
                <a:solidFill>
                  <a:srgbClr val="202122"/>
                </a:solidFill>
                <a:highlight>
                  <a:srgbClr val="FFFF00"/>
                </a:highlight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These are the records of the </a:t>
            </a:r>
          </a:p>
          <a:p>
            <a:r>
              <a:rPr lang="en-US" dirty="0">
                <a:solidFill>
                  <a:srgbClr val="202122"/>
                </a:solidFill>
                <a:highlight>
                  <a:srgbClr val="00FFFF"/>
                </a:highlight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heavens</a:t>
            </a:r>
            <a:r>
              <a:rPr lang="en-US" dirty="0">
                <a:solidFill>
                  <a:srgbClr val="202122"/>
                </a:solidFill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 and the </a:t>
            </a:r>
          </a:p>
          <a:p>
            <a:pPr lvl="1"/>
            <a:r>
              <a:rPr lang="en-US" dirty="0">
                <a:solidFill>
                  <a:srgbClr val="202122"/>
                </a:solidFill>
                <a:highlight>
                  <a:srgbClr val="00FF00"/>
                </a:highlight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earth</a:t>
            </a:r>
            <a:r>
              <a:rPr lang="en-US" dirty="0">
                <a:solidFill>
                  <a:srgbClr val="202122"/>
                </a:solidFill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, concerning their </a:t>
            </a:r>
          </a:p>
          <a:p>
            <a:pPr lvl="2"/>
            <a:r>
              <a:rPr lang="en-US" dirty="0">
                <a:solidFill>
                  <a:srgbClr val="202122"/>
                </a:solidFill>
                <a:highlight>
                  <a:srgbClr val="C0C0C0"/>
                </a:highlight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creation</a:t>
            </a:r>
            <a:r>
              <a:rPr lang="en-US" dirty="0">
                <a:solidFill>
                  <a:srgbClr val="202122"/>
                </a:solidFill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. At the time that the </a:t>
            </a:r>
          </a:p>
          <a:p>
            <a:pPr lvl="3"/>
            <a:r>
              <a:rPr lang="en-US" dirty="0">
                <a:solidFill>
                  <a:srgbClr val="202122"/>
                </a:solidFill>
                <a:highlight>
                  <a:srgbClr val="FF0000"/>
                </a:highlight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Lord God </a:t>
            </a:r>
          </a:p>
          <a:p>
            <a:pPr lvl="2"/>
            <a:r>
              <a:rPr lang="en-US" dirty="0">
                <a:solidFill>
                  <a:srgbClr val="202122"/>
                </a:solidFill>
                <a:highlight>
                  <a:srgbClr val="C0C0C0"/>
                </a:highlight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made</a:t>
            </a:r>
            <a:r>
              <a:rPr lang="en-US" dirty="0">
                <a:solidFill>
                  <a:srgbClr val="202122"/>
                </a:solidFill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 the </a:t>
            </a:r>
          </a:p>
          <a:p>
            <a:pPr lvl="1"/>
            <a:r>
              <a:rPr lang="en-US" dirty="0">
                <a:solidFill>
                  <a:srgbClr val="202122"/>
                </a:solidFill>
                <a:highlight>
                  <a:srgbClr val="00FF00"/>
                </a:highlight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earth</a:t>
            </a:r>
            <a:r>
              <a:rPr lang="en-US" dirty="0">
                <a:solidFill>
                  <a:srgbClr val="202122"/>
                </a:solidFill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 and the </a:t>
            </a:r>
          </a:p>
          <a:p>
            <a:r>
              <a:rPr lang="en-US" dirty="0">
                <a:solidFill>
                  <a:srgbClr val="202122"/>
                </a:solidFill>
                <a:highlight>
                  <a:srgbClr val="00FFFF"/>
                </a:highlight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heavens</a:t>
            </a:r>
            <a:r>
              <a:rPr lang="en-US" dirty="0">
                <a:solidFill>
                  <a:srgbClr val="202122"/>
                </a:solidFill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,</a:t>
            </a:r>
            <a:endParaRPr lang="en-US" b="0" i="0" dirty="0">
              <a:solidFill>
                <a:srgbClr val="202122"/>
              </a:solidFill>
              <a:effectLst/>
              <a:latin typeface="Accordance" panose="00000400000000000000" pitchFamily="2" charset="-79"/>
              <a:ea typeface="Accordance" panose="00000400000000000000" pitchFamily="2" charset="-79"/>
              <a:cs typeface="Accordance" panose="00000400000000000000" pitchFamily="2" charset="-79"/>
            </a:endParaRPr>
          </a:p>
          <a:p>
            <a:endParaRPr lang="en-US" b="0" i="0" dirty="0">
              <a:solidFill>
                <a:srgbClr val="202122"/>
              </a:solidFill>
              <a:effectLst/>
              <a:latin typeface="Accordance" panose="00000400000000000000" pitchFamily="2" charset="-79"/>
              <a:ea typeface="Accordance" panose="00000400000000000000" pitchFamily="2" charset="-79"/>
              <a:cs typeface="Accordance" panose="00000400000000000000" pitchFamily="2" charset="-79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7790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8448</TotalTime>
  <Words>651</Words>
  <Application>Microsoft Office PowerPoint</Application>
  <PresentationFormat>Widescreen</PresentationFormat>
  <Paragraphs>89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Accordance</vt:lpstr>
      <vt:lpstr>Arial</vt:lpstr>
      <vt:lpstr>Calibri</vt:lpstr>
      <vt:lpstr>Calibri Light</vt:lpstr>
      <vt:lpstr>Edwardian Script ITC</vt:lpstr>
      <vt:lpstr>system-ui</vt:lpstr>
      <vt:lpstr>Office Theme</vt:lpstr>
      <vt:lpstr>Old Testament Survey:  Literature   Genesis: Pre-Flood</vt:lpstr>
      <vt:lpstr>Literary Genres</vt:lpstr>
      <vt:lpstr>Structure of Genesis</vt:lpstr>
      <vt:lpstr>Who?  Names Matter</vt:lpstr>
      <vt:lpstr>Genesis 1 structure</vt:lpstr>
      <vt:lpstr>Genesis 1</vt:lpstr>
      <vt:lpstr>Day 4</vt:lpstr>
      <vt:lpstr>Historic Narrative Introduction</vt:lpstr>
      <vt:lpstr>Poetic Structure: Chaism</vt:lpstr>
      <vt:lpstr>Fall to Flood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Genesis</dc:title>
  <dc:creator>Schubert, Keith</dc:creator>
  <cp:lastModifiedBy>Schubert, Keith</cp:lastModifiedBy>
  <cp:revision>16</cp:revision>
  <dcterms:created xsi:type="dcterms:W3CDTF">2023-08-28T13:31:47Z</dcterms:created>
  <dcterms:modified xsi:type="dcterms:W3CDTF">2024-01-17T21:02:18Z</dcterms:modified>
</cp:coreProperties>
</file>