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69" r:id="rId6"/>
    <p:sldId id="264" r:id="rId7"/>
    <p:sldId id="270" r:id="rId8"/>
    <p:sldId id="266" r:id="rId9"/>
    <p:sldId id="261"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3" autoAdjust="0"/>
    <p:restoredTop sz="94660"/>
  </p:normalViewPr>
  <p:slideViewPr>
    <p:cSldViewPr snapToGrid="0">
      <p:cViewPr varScale="1">
        <p:scale>
          <a:sx n="77" d="100"/>
          <a:sy n="77" d="100"/>
        </p:scale>
        <p:origin x="72" y="4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CB88-3D41-96B9-9FAE-5A8A425BF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D867B2-0B46-543C-13A0-D7FEA44799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D7C2B2-20B1-103B-7454-7BADFD325F59}"/>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5" name="Footer Placeholder 4">
            <a:extLst>
              <a:ext uri="{FF2B5EF4-FFF2-40B4-BE49-F238E27FC236}">
                <a16:creationId xmlns:a16="http://schemas.microsoft.com/office/drawing/2014/main" id="{543DE022-9369-AFD7-D57A-E146E6A2F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53704-CAAC-5352-7E69-0449BBFB67C1}"/>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28105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3338-7AE2-66F0-EEFE-306B1B093F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F3707-9E8E-9A93-948F-24279D23A0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6E97A-DA5C-22AE-F06B-717B9FA913BE}"/>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5" name="Footer Placeholder 4">
            <a:extLst>
              <a:ext uri="{FF2B5EF4-FFF2-40B4-BE49-F238E27FC236}">
                <a16:creationId xmlns:a16="http://schemas.microsoft.com/office/drawing/2014/main" id="{4F395E45-BE34-32C6-D4E6-0C4B69659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AD961-2134-8EE8-6D98-8840CCC00F2E}"/>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91116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4CC8A-61B4-818A-8966-564C4088E0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62EEF5-CC70-1693-FB0B-944E252A68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E4B29-7BF2-3EF4-6831-194E630D4FD7}"/>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5" name="Footer Placeholder 4">
            <a:extLst>
              <a:ext uri="{FF2B5EF4-FFF2-40B4-BE49-F238E27FC236}">
                <a16:creationId xmlns:a16="http://schemas.microsoft.com/office/drawing/2014/main" id="{ED0E2738-14FA-C940-EA2E-3212E2D8B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9AED5-55B3-708C-9719-434DF22E149F}"/>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29940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0B77-8373-E9C3-4FA7-9118FCE2B4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49EBD-3D44-3418-248B-D5B6F4E5D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FFFD5-A552-0639-C343-348BF136E8A8}"/>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5" name="Footer Placeholder 4">
            <a:extLst>
              <a:ext uri="{FF2B5EF4-FFF2-40B4-BE49-F238E27FC236}">
                <a16:creationId xmlns:a16="http://schemas.microsoft.com/office/drawing/2014/main" id="{0FAE3D93-1000-E912-690C-C7B2160DF3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68087-7447-B869-76D3-6037262E31E2}"/>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167210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348A-A7B4-1FCA-B721-1312A7396A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A84372-BC90-01DB-0224-CB1BC57CD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467D4-EA31-B8F7-6798-B643AD03A464}"/>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5" name="Footer Placeholder 4">
            <a:extLst>
              <a:ext uri="{FF2B5EF4-FFF2-40B4-BE49-F238E27FC236}">
                <a16:creationId xmlns:a16="http://schemas.microsoft.com/office/drawing/2014/main" id="{E41C65AB-2181-330E-8DFA-704DABD83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FAF4E-DCD6-DE00-99A1-3ADA1B6758D4}"/>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407496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98F3-D5A2-7546-08F7-9CE9D7206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EE7F43-8347-17D0-40E3-9B45EB04A5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441034-47B3-F8E2-5054-C0BD5F48F9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56C9D-FE9C-781F-7217-7A357F5A97B1}"/>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6" name="Footer Placeholder 5">
            <a:extLst>
              <a:ext uri="{FF2B5EF4-FFF2-40B4-BE49-F238E27FC236}">
                <a16:creationId xmlns:a16="http://schemas.microsoft.com/office/drawing/2014/main" id="{14E1BB2B-C01B-2524-77B8-B6F1763FD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ADDD0-F4FA-4926-CCE8-A19E063A9C8B}"/>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180006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65E2-8BE9-B23E-2C41-DBC8CA24A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2778B-F0F2-59E7-A0CE-1EE68FD89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EE59E3-EEAA-44DE-4561-3D66D04E73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73E55-98EF-3ACF-9520-7C65547BB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F60B5-6E95-95A3-57EA-E7F1EF142C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FE13A-CAEB-3410-297D-5E44F3261316}"/>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8" name="Footer Placeholder 7">
            <a:extLst>
              <a:ext uri="{FF2B5EF4-FFF2-40B4-BE49-F238E27FC236}">
                <a16:creationId xmlns:a16="http://schemas.microsoft.com/office/drawing/2014/main" id="{8269EE2C-0591-3887-FDE8-069BA45DB9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4A9B32-145A-7EC1-1C2B-AE126922A70A}"/>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165243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DDB5-AB5C-24A6-FA73-61227651DE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973C8F-AC63-03D5-714B-9E7FD1FD18F8}"/>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4" name="Footer Placeholder 3">
            <a:extLst>
              <a:ext uri="{FF2B5EF4-FFF2-40B4-BE49-F238E27FC236}">
                <a16:creationId xmlns:a16="http://schemas.microsoft.com/office/drawing/2014/main" id="{69C38F14-2A67-1984-ADC0-5171C429A3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CD150-524B-B9C1-77C6-59850DF12B5A}"/>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334374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56F262-8C35-5FC8-9B05-6EA87B42C018}"/>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3" name="Footer Placeholder 2">
            <a:extLst>
              <a:ext uri="{FF2B5EF4-FFF2-40B4-BE49-F238E27FC236}">
                <a16:creationId xmlns:a16="http://schemas.microsoft.com/office/drawing/2014/main" id="{D8B28368-A60F-5561-414E-4B642D5D4D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B95955-B2A9-F061-3627-D5BCE6D89AE5}"/>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364956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54EF-7DD1-03AF-79ED-1991744E5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E43950-AB24-A8B5-86FC-63416E395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4EFD3-559D-7B44-887E-82297DF4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56ABF-2087-CBF3-2FD1-3A62AF2DD00A}"/>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6" name="Footer Placeholder 5">
            <a:extLst>
              <a:ext uri="{FF2B5EF4-FFF2-40B4-BE49-F238E27FC236}">
                <a16:creationId xmlns:a16="http://schemas.microsoft.com/office/drawing/2014/main" id="{F4E4BDC6-D727-04D2-241B-AF63F359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936C0-033A-52AA-43AB-67253FE9FFBE}"/>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4448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8671-342E-4B53-64F5-8DB58B0EC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4985F-4F65-E471-7DBF-0D2161F36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CD54A-2FD5-634E-04E5-2B88387D0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209AF-3BBE-9623-7C23-5C3744B2DD45}"/>
              </a:ext>
            </a:extLst>
          </p:cNvPr>
          <p:cNvSpPr>
            <a:spLocks noGrp="1"/>
          </p:cNvSpPr>
          <p:nvPr>
            <p:ph type="dt" sz="half" idx="10"/>
          </p:nvPr>
        </p:nvSpPr>
        <p:spPr/>
        <p:txBody>
          <a:bodyPr/>
          <a:lstStyle/>
          <a:p>
            <a:fld id="{C762F405-B460-4905-AA48-B5F90D8DDCD3}" type="datetimeFigureOut">
              <a:rPr lang="en-US" smtClean="0"/>
              <a:t>1/24/2024</a:t>
            </a:fld>
            <a:endParaRPr lang="en-US"/>
          </a:p>
        </p:txBody>
      </p:sp>
      <p:sp>
        <p:nvSpPr>
          <p:cNvPr id="6" name="Footer Placeholder 5">
            <a:extLst>
              <a:ext uri="{FF2B5EF4-FFF2-40B4-BE49-F238E27FC236}">
                <a16:creationId xmlns:a16="http://schemas.microsoft.com/office/drawing/2014/main" id="{935AD6A4-2CA2-EBA6-83DA-DEE2B3FCF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B5CA8-49D3-35E1-6413-085A9A9A7A68}"/>
              </a:ext>
            </a:extLst>
          </p:cNvPr>
          <p:cNvSpPr>
            <a:spLocks noGrp="1"/>
          </p:cNvSpPr>
          <p:nvPr>
            <p:ph type="sldNum" sz="quarter" idx="12"/>
          </p:nvPr>
        </p:nvSpPr>
        <p:spPr/>
        <p:txBody>
          <a:bodyPr/>
          <a:lstStyle/>
          <a:p>
            <a:fld id="{34608E32-B792-498E-AD5E-EA5A09E388A3}" type="slidenum">
              <a:rPr lang="en-US" smtClean="0"/>
              <a:t>‹#›</a:t>
            </a:fld>
            <a:endParaRPr lang="en-US"/>
          </a:p>
        </p:txBody>
      </p:sp>
    </p:spTree>
    <p:extLst>
      <p:ext uri="{BB962C8B-B14F-4D97-AF65-F5344CB8AC3E}">
        <p14:creationId xmlns:p14="http://schemas.microsoft.com/office/powerpoint/2010/main" val="225646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528082-9415-423C-1B75-8C4AA841E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6D8CA4-EF19-855D-2CD4-C1EBEDAC6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3DB4C-F49B-27A0-C989-648A5D44E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2F405-B460-4905-AA48-B5F90D8DDCD3}" type="datetimeFigureOut">
              <a:rPr lang="en-US" smtClean="0"/>
              <a:t>1/24/2024</a:t>
            </a:fld>
            <a:endParaRPr lang="en-US"/>
          </a:p>
        </p:txBody>
      </p:sp>
      <p:sp>
        <p:nvSpPr>
          <p:cNvPr id="5" name="Footer Placeholder 4">
            <a:extLst>
              <a:ext uri="{FF2B5EF4-FFF2-40B4-BE49-F238E27FC236}">
                <a16:creationId xmlns:a16="http://schemas.microsoft.com/office/drawing/2014/main" id="{439037BB-3BE5-C38A-EDBE-3AF62E6D3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02FBC4-E181-9DAF-9460-ADEB618CF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08E32-B792-498E-AD5E-EA5A09E388A3}" type="slidenum">
              <a:rPr lang="en-US" smtClean="0"/>
              <a:t>‹#›</a:t>
            </a:fld>
            <a:endParaRPr lang="en-US"/>
          </a:p>
        </p:txBody>
      </p:sp>
    </p:spTree>
    <p:extLst>
      <p:ext uri="{BB962C8B-B14F-4D97-AF65-F5344CB8AC3E}">
        <p14:creationId xmlns:p14="http://schemas.microsoft.com/office/powerpoint/2010/main" val="3974787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A721C7-C442-9207-E68D-FF8FB7331C96}"/>
              </a:ext>
            </a:extLst>
          </p:cNvPr>
          <p:cNvSpPr/>
          <p:nvPr/>
        </p:nvSpPr>
        <p:spPr>
          <a:xfrm>
            <a:off x="0" y="0"/>
            <a:ext cx="8641080" cy="6858000"/>
          </a:xfrm>
          <a:prstGeom prst="rect">
            <a:avLst/>
          </a:prstGeom>
          <a:solidFill>
            <a:srgbClr val="CBFBFB"/>
          </a:solidFill>
          <a:ln>
            <a:solidFill>
              <a:srgbClr val="CBFB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C672EF-60B9-6B85-7710-462BBB428219}"/>
              </a:ext>
            </a:extLst>
          </p:cNvPr>
          <p:cNvSpPr>
            <a:spLocks noGrp="1"/>
          </p:cNvSpPr>
          <p:nvPr>
            <p:ph type="ctrTitle"/>
          </p:nvPr>
        </p:nvSpPr>
        <p:spPr>
          <a:xfrm>
            <a:off x="0" y="213518"/>
            <a:ext cx="7477125" cy="3735484"/>
          </a:xfrm>
        </p:spPr>
        <p:txBody>
          <a:bodyPr>
            <a:normAutofit/>
          </a:bodyPr>
          <a:lstStyle/>
          <a:p>
            <a:r>
              <a:rPr lang="en-US" dirty="0"/>
              <a:t>Old Testament Survey: </a:t>
            </a:r>
            <a:br>
              <a:rPr lang="en-US" dirty="0"/>
            </a:br>
            <a:r>
              <a:rPr lang="en-US" dirty="0"/>
              <a:t>Literature</a:t>
            </a:r>
            <a:br>
              <a:rPr lang="en-US" dirty="0"/>
            </a:br>
            <a:br>
              <a:rPr lang="en-US" dirty="0"/>
            </a:br>
            <a:r>
              <a:rPr lang="en-US" dirty="0"/>
              <a:t>Genesis</a:t>
            </a:r>
          </a:p>
        </p:txBody>
      </p:sp>
      <p:sp>
        <p:nvSpPr>
          <p:cNvPr id="3" name="Subtitle 2">
            <a:extLst>
              <a:ext uri="{FF2B5EF4-FFF2-40B4-BE49-F238E27FC236}">
                <a16:creationId xmlns:a16="http://schemas.microsoft.com/office/drawing/2014/main" id="{C9A82F75-9A51-227A-951A-E762D2649CB4}"/>
              </a:ext>
            </a:extLst>
          </p:cNvPr>
          <p:cNvSpPr>
            <a:spLocks noGrp="1"/>
          </p:cNvSpPr>
          <p:nvPr>
            <p:ph type="subTitle" idx="1"/>
          </p:nvPr>
        </p:nvSpPr>
        <p:spPr>
          <a:xfrm>
            <a:off x="55265" y="4654548"/>
            <a:ext cx="7477125" cy="583882"/>
          </a:xfrm>
        </p:spPr>
        <p:txBody>
          <a:bodyPr/>
          <a:lstStyle/>
          <a:p>
            <a:r>
              <a:rPr lang="en-US" dirty="0"/>
              <a:t>Dr. Keith Evan Schubert</a:t>
            </a:r>
          </a:p>
        </p:txBody>
      </p:sp>
      <p:pic>
        <p:nvPicPr>
          <p:cNvPr id="1028" name="Picture 4">
            <a:extLst>
              <a:ext uri="{FF2B5EF4-FFF2-40B4-BE49-F238E27FC236}">
                <a16:creationId xmlns:a16="http://schemas.microsoft.com/office/drawing/2014/main" id="{622C817F-556B-FDB0-90D5-E266CC675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390" y="0"/>
            <a:ext cx="471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8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B828-6098-7CBA-A19D-3641F613CFE9}"/>
              </a:ext>
            </a:extLst>
          </p:cNvPr>
          <p:cNvSpPr>
            <a:spLocks noGrp="1"/>
          </p:cNvSpPr>
          <p:nvPr>
            <p:ph type="title"/>
          </p:nvPr>
        </p:nvSpPr>
        <p:spPr/>
        <p:txBody>
          <a:bodyPr/>
          <a:lstStyle/>
          <a:p>
            <a:r>
              <a:rPr lang="en-US" dirty="0"/>
              <a:t>Cutting a covenant – Genesis 15</a:t>
            </a:r>
          </a:p>
        </p:txBody>
      </p:sp>
      <p:sp>
        <p:nvSpPr>
          <p:cNvPr id="3" name="Content Placeholder 2">
            <a:extLst>
              <a:ext uri="{FF2B5EF4-FFF2-40B4-BE49-F238E27FC236}">
                <a16:creationId xmlns:a16="http://schemas.microsoft.com/office/drawing/2014/main" id="{C550EABE-A454-B761-AD52-2F6F0DA0217E}"/>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E573F892-616F-EB5D-9BE1-EB3A73750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251" y="1948070"/>
            <a:ext cx="6128805" cy="49099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87A296C-27EA-4BDF-76F8-C572E734B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09399"/>
            <a:ext cx="6064801" cy="454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FF58-5A6C-2A7C-987B-2982BD875E60}"/>
              </a:ext>
            </a:extLst>
          </p:cNvPr>
          <p:cNvSpPr>
            <a:spLocks noGrp="1"/>
          </p:cNvSpPr>
          <p:nvPr>
            <p:ph type="title"/>
          </p:nvPr>
        </p:nvSpPr>
        <p:spPr>
          <a:xfrm>
            <a:off x="265877" y="391438"/>
            <a:ext cx="3227263" cy="1325563"/>
          </a:xfrm>
        </p:spPr>
        <p:txBody>
          <a:bodyPr/>
          <a:lstStyle/>
          <a:p>
            <a:r>
              <a:rPr lang="en-US" dirty="0"/>
              <a:t>Structure of Genesis</a:t>
            </a:r>
          </a:p>
        </p:txBody>
      </p:sp>
      <p:pic>
        <p:nvPicPr>
          <p:cNvPr id="5" name="Picture 4">
            <a:extLst>
              <a:ext uri="{FF2B5EF4-FFF2-40B4-BE49-F238E27FC236}">
                <a16:creationId xmlns:a16="http://schemas.microsoft.com/office/drawing/2014/main" id="{F5B8B51C-2E16-E67F-26B3-99634983B309}"/>
              </a:ext>
            </a:extLst>
          </p:cNvPr>
          <p:cNvPicPr>
            <a:picLocks noChangeAspect="1"/>
          </p:cNvPicPr>
          <p:nvPr/>
        </p:nvPicPr>
        <p:blipFill>
          <a:blip r:embed="rId2"/>
          <a:stretch>
            <a:fillRect/>
          </a:stretch>
        </p:blipFill>
        <p:spPr>
          <a:xfrm>
            <a:off x="3893334" y="94743"/>
            <a:ext cx="3757365" cy="6763257"/>
          </a:xfrm>
          <a:prstGeom prst="rect">
            <a:avLst/>
          </a:prstGeom>
        </p:spPr>
      </p:pic>
      <p:pic>
        <p:nvPicPr>
          <p:cNvPr id="9" name="Picture 8">
            <a:extLst>
              <a:ext uri="{FF2B5EF4-FFF2-40B4-BE49-F238E27FC236}">
                <a16:creationId xmlns:a16="http://schemas.microsoft.com/office/drawing/2014/main" id="{7945FDA6-B659-F5EF-EC6E-1E411FFE83B2}"/>
              </a:ext>
            </a:extLst>
          </p:cNvPr>
          <p:cNvPicPr>
            <a:picLocks noChangeAspect="1"/>
          </p:cNvPicPr>
          <p:nvPr/>
        </p:nvPicPr>
        <p:blipFill rotWithShape="1">
          <a:blip r:embed="rId3"/>
          <a:srcRect b="2158"/>
          <a:stretch/>
        </p:blipFill>
        <p:spPr>
          <a:xfrm>
            <a:off x="8358533" y="26314"/>
            <a:ext cx="3397099" cy="6904471"/>
          </a:xfrm>
          <a:prstGeom prst="rect">
            <a:avLst/>
          </a:prstGeom>
        </p:spPr>
      </p:pic>
      <p:pic>
        <p:nvPicPr>
          <p:cNvPr id="11" name="Picture 10">
            <a:extLst>
              <a:ext uri="{FF2B5EF4-FFF2-40B4-BE49-F238E27FC236}">
                <a16:creationId xmlns:a16="http://schemas.microsoft.com/office/drawing/2014/main" id="{31EEB352-89A1-E573-5C92-9642FA2AEE2B}"/>
              </a:ext>
            </a:extLst>
          </p:cNvPr>
          <p:cNvPicPr>
            <a:picLocks noChangeAspect="1"/>
          </p:cNvPicPr>
          <p:nvPr/>
        </p:nvPicPr>
        <p:blipFill rotWithShape="1">
          <a:blip r:embed="rId4"/>
          <a:srcRect r="22157"/>
          <a:stretch/>
        </p:blipFill>
        <p:spPr>
          <a:xfrm>
            <a:off x="153911" y="2057208"/>
            <a:ext cx="3102405" cy="2250611"/>
          </a:xfrm>
          <a:prstGeom prst="rect">
            <a:avLst/>
          </a:prstGeom>
        </p:spPr>
      </p:pic>
    </p:spTree>
    <p:extLst>
      <p:ext uri="{BB962C8B-B14F-4D97-AF65-F5344CB8AC3E}">
        <p14:creationId xmlns:p14="http://schemas.microsoft.com/office/powerpoint/2010/main" val="317428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D09E-EA0C-9494-F4E3-112C4FDD623D}"/>
              </a:ext>
            </a:extLst>
          </p:cNvPr>
          <p:cNvSpPr>
            <a:spLocks noGrp="1"/>
          </p:cNvSpPr>
          <p:nvPr>
            <p:ph type="title"/>
          </p:nvPr>
        </p:nvSpPr>
        <p:spPr>
          <a:xfrm>
            <a:off x="838200" y="365125"/>
            <a:ext cx="5709920" cy="1325563"/>
          </a:xfrm>
        </p:spPr>
        <p:txBody>
          <a:bodyPr/>
          <a:lstStyle/>
          <a:p>
            <a:r>
              <a:rPr lang="en-US" dirty="0"/>
              <a:t>Who are Nephilim?</a:t>
            </a:r>
          </a:p>
        </p:txBody>
      </p:sp>
      <p:sp>
        <p:nvSpPr>
          <p:cNvPr id="3" name="Content Placeholder 2">
            <a:extLst>
              <a:ext uri="{FF2B5EF4-FFF2-40B4-BE49-F238E27FC236}">
                <a16:creationId xmlns:a16="http://schemas.microsoft.com/office/drawing/2014/main" id="{351E7AED-D256-C5B4-70D0-98352944BE04}"/>
              </a:ext>
            </a:extLst>
          </p:cNvPr>
          <p:cNvSpPr>
            <a:spLocks noGrp="1"/>
          </p:cNvSpPr>
          <p:nvPr>
            <p:ph idx="1"/>
          </p:nvPr>
        </p:nvSpPr>
        <p:spPr>
          <a:xfrm>
            <a:off x="838200" y="1825625"/>
            <a:ext cx="6090920" cy="4351338"/>
          </a:xfrm>
        </p:spPr>
        <p:txBody>
          <a:bodyPr>
            <a:normAutofit fontScale="92500" lnSpcReduction="10000"/>
          </a:bodyPr>
          <a:lstStyle/>
          <a:p>
            <a:r>
              <a:rPr lang="en-US" dirty="0"/>
              <a:t>Read Genesis 6:1-4</a:t>
            </a:r>
          </a:p>
          <a:p>
            <a:pPr marL="457200" lvl="1" indent="0">
              <a:buNone/>
            </a:pPr>
            <a:r>
              <a:rPr lang="en-US" dirty="0"/>
              <a:t>Now it came about, when mankind began to multiply on the face of the land, and daughters were born to them, 2 that the sons of God saw that the daughters of mankind were beautiful; and they took wives for themselves, whomever they chose. 3 Then the Lord said, “My Spirit will not remain with man forever, because he is also flesh; nevertheless his days shall be 120 years.” 4 The Nephilim were on the earth in those days, and also afterward, when the sons of God came in to the daughters of mankind, and they bore children to them. Those were the mighty men who were of old, men of renown.</a:t>
            </a:r>
          </a:p>
        </p:txBody>
      </p:sp>
      <p:sp>
        <p:nvSpPr>
          <p:cNvPr id="4" name="Content Placeholder 2">
            <a:extLst>
              <a:ext uri="{FF2B5EF4-FFF2-40B4-BE49-F238E27FC236}">
                <a16:creationId xmlns:a16="http://schemas.microsoft.com/office/drawing/2014/main" id="{52E3FBC9-562B-50D5-9426-2F91ACCF1A8E}"/>
              </a:ext>
            </a:extLst>
          </p:cNvPr>
          <p:cNvSpPr txBox="1">
            <a:spLocks/>
          </p:cNvSpPr>
          <p:nvPr/>
        </p:nvSpPr>
        <p:spPr>
          <a:xfrm>
            <a:off x="7056782" y="1825625"/>
            <a:ext cx="48501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Nephilim comes from a root meaning to fall, and basically means either fallen ones or one who casts down, i.e. a person who throws others down.</a:t>
            </a:r>
          </a:p>
          <a:p>
            <a:r>
              <a:rPr lang="en-US" dirty="0"/>
              <a:t>What relationship is do the Nephilim have to others?</a:t>
            </a:r>
          </a:p>
          <a:p>
            <a:r>
              <a:rPr lang="en-US" dirty="0"/>
              <a:t>Where else do we see Nephilim? </a:t>
            </a:r>
            <a:r>
              <a:rPr lang="en-US"/>
              <a:t>Num 13:26-33</a:t>
            </a:r>
            <a:endParaRPr lang="en-US" dirty="0"/>
          </a:p>
          <a:p>
            <a:endParaRPr lang="en-US" dirty="0"/>
          </a:p>
          <a:p>
            <a:endParaRPr lang="en-US" dirty="0"/>
          </a:p>
        </p:txBody>
      </p:sp>
    </p:spTree>
    <p:extLst>
      <p:ext uri="{BB962C8B-B14F-4D97-AF65-F5344CB8AC3E}">
        <p14:creationId xmlns:p14="http://schemas.microsoft.com/office/powerpoint/2010/main" val="309188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D09E-EA0C-9494-F4E3-112C4FDD623D}"/>
              </a:ext>
            </a:extLst>
          </p:cNvPr>
          <p:cNvSpPr>
            <a:spLocks noGrp="1"/>
          </p:cNvSpPr>
          <p:nvPr>
            <p:ph type="title"/>
          </p:nvPr>
        </p:nvSpPr>
        <p:spPr>
          <a:xfrm>
            <a:off x="838200" y="365125"/>
            <a:ext cx="5709920" cy="1325563"/>
          </a:xfrm>
        </p:spPr>
        <p:txBody>
          <a:bodyPr/>
          <a:lstStyle/>
          <a:p>
            <a:r>
              <a:rPr lang="en-US" dirty="0"/>
              <a:t>Who are the sons &amp; daughters?</a:t>
            </a:r>
          </a:p>
        </p:txBody>
      </p:sp>
      <p:sp>
        <p:nvSpPr>
          <p:cNvPr id="3" name="Content Placeholder 2">
            <a:extLst>
              <a:ext uri="{FF2B5EF4-FFF2-40B4-BE49-F238E27FC236}">
                <a16:creationId xmlns:a16="http://schemas.microsoft.com/office/drawing/2014/main" id="{351E7AED-D256-C5B4-70D0-98352944BE04}"/>
              </a:ext>
            </a:extLst>
          </p:cNvPr>
          <p:cNvSpPr>
            <a:spLocks noGrp="1"/>
          </p:cNvSpPr>
          <p:nvPr>
            <p:ph idx="1"/>
          </p:nvPr>
        </p:nvSpPr>
        <p:spPr>
          <a:xfrm>
            <a:off x="838200" y="1825625"/>
            <a:ext cx="6090920" cy="4351338"/>
          </a:xfrm>
        </p:spPr>
        <p:txBody>
          <a:bodyPr>
            <a:normAutofit fontScale="92500" lnSpcReduction="10000"/>
          </a:bodyPr>
          <a:lstStyle/>
          <a:p>
            <a:r>
              <a:rPr lang="en-US" dirty="0"/>
              <a:t>Read Genesis 6:1-4</a:t>
            </a:r>
          </a:p>
          <a:p>
            <a:pPr marL="457200" lvl="1" indent="0">
              <a:buNone/>
            </a:pPr>
            <a:r>
              <a:rPr lang="en-US" dirty="0"/>
              <a:t>Now it came about, when mankind began to multiply on the face of the land, and daughters were born to them, 2 that the sons of God saw that the daughters of mankind were beautiful; and they took wives for themselves, whomever they chose. 3 Then the Lord said, “My Spirit will not remain with man forever, because he is also flesh; nevertheless his days shall be 120 years.” 4 The Nephilim were on the earth in those days, and also afterward, when the sons of God came in to the daughters of mankind, and they bore children to them. Those were the mighty men who were of old, men of renown.</a:t>
            </a:r>
          </a:p>
        </p:txBody>
      </p:sp>
      <p:sp>
        <p:nvSpPr>
          <p:cNvPr id="4" name="Content Placeholder 2">
            <a:extLst>
              <a:ext uri="{FF2B5EF4-FFF2-40B4-BE49-F238E27FC236}">
                <a16:creationId xmlns:a16="http://schemas.microsoft.com/office/drawing/2014/main" id="{3BAD68D7-7432-8496-1F9F-D2B2807D34F8}"/>
              </a:ext>
            </a:extLst>
          </p:cNvPr>
          <p:cNvSpPr txBox="1">
            <a:spLocks/>
          </p:cNvSpPr>
          <p:nvPr/>
        </p:nvSpPr>
        <p:spPr>
          <a:xfrm>
            <a:off x="7056782" y="1825625"/>
            <a:ext cx="48501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Sons of God is </a:t>
            </a:r>
            <a:r>
              <a:rPr lang="en-US" dirty="0" err="1"/>
              <a:t>Benai</a:t>
            </a:r>
            <a:r>
              <a:rPr lang="en-US" dirty="0"/>
              <a:t> Elohim</a:t>
            </a:r>
          </a:p>
          <a:p>
            <a:pPr lvl="1"/>
            <a:r>
              <a:rPr lang="en-US" dirty="0"/>
              <a:t>Exact phase only in Job</a:t>
            </a:r>
          </a:p>
          <a:p>
            <a:pPr lvl="1"/>
            <a:r>
              <a:rPr lang="en-US" dirty="0"/>
              <a:t>Similar phrases in several books with </a:t>
            </a:r>
          </a:p>
          <a:p>
            <a:r>
              <a:rPr lang="en-US" dirty="0"/>
              <a:t>Three typical interpretations:</a:t>
            </a:r>
          </a:p>
          <a:p>
            <a:pPr lvl="1"/>
            <a:r>
              <a:rPr lang="en-US" dirty="0"/>
              <a:t>Angels </a:t>
            </a:r>
          </a:p>
          <a:p>
            <a:pPr lvl="2"/>
            <a:r>
              <a:rPr lang="en-US" dirty="0"/>
              <a:t>Manifest bodies</a:t>
            </a:r>
          </a:p>
          <a:p>
            <a:pPr lvl="2"/>
            <a:r>
              <a:rPr lang="en-US" dirty="0"/>
              <a:t>possession</a:t>
            </a:r>
          </a:p>
          <a:p>
            <a:pPr lvl="1"/>
            <a:r>
              <a:rPr lang="en-US" dirty="0"/>
              <a:t>Line of Seth</a:t>
            </a:r>
          </a:p>
          <a:p>
            <a:pPr lvl="1"/>
            <a:r>
              <a:rPr lang="en-US" dirty="0"/>
              <a:t>Ancient Kings</a:t>
            </a:r>
          </a:p>
          <a:p>
            <a:endParaRPr lang="en-US" dirty="0"/>
          </a:p>
          <a:p>
            <a:endParaRPr lang="en-US" dirty="0"/>
          </a:p>
        </p:txBody>
      </p:sp>
    </p:spTree>
    <p:extLst>
      <p:ext uri="{BB962C8B-B14F-4D97-AF65-F5344CB8AC3E}">
        <p14:creationId xmlns:p14="http://schemas.microsoft.com/office/powerpoint/2010/main" val="25085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D09E-EA0C-9494-F4E3-112C4FDD623D}"/>
              </a:ext>
            </a:extLst>
          </p:cNvPr>
          <p:cNvSpPr>
            <a:spLocks noGrp="1"/>
          </p:cNvSpPr>
          <p:nvPr>
            <p:ph type="title"/>
          </p:nvPr>
        </p:nvSpPr>
        <p:spPr>
          <a:xfrm>
            <a:off x="838200" y="365125"/>
            <a:ext cx="5709920" cy="1325563"/>
          </a:xfrm>
        </p:spPr>
        <p:txBody>
          <a:bodyPr/>
          <a:lstStyle/>
          <a:p>
            <a:r>
              <a:rPr lang="en-US" dirty="0"/>
              <a:t>Who are the sons &amp; daughters?</a:t>
            </a:r>
          </a:p>
        </p:txBody>
      </p:sp>
      <p:sp>
        <p:nvSpPr>
          <p:cNvPr id="3" name="Content Placeholder 2">
            <a:extLst>
              <a:ext uri="{FF2B5EF4-FFF2-40B4-BE49-F238E27FC236}">
                <a16:creationId xmlns:a16="http://schemas.microsoft.com/office/drawing/2014/main" id="{351E7AED-D256-C5B4-70D0-98352944BE04}"/>
              </a:ext>
            </a:extLst>
          </p:cNvPr>
          <p:cNvSpPr>
            <a:spLocks noGrp="1"/>
          </p:cNvSpPr>
          <p:nvPr>
            <p:ph idx="1"/>
          </p:nvPr>
        </p:nvSpPr>
        <p:spPr>
          <a:xfrm>
            <a:off x="838200" y="1825625"/>
            <a:ext cx="6090920" cy="4351338"/>
          </a:xfrm>
        </p:spPr>
        <p:txBody>
          <a:bodyPr>
            <a:normAutofit fontScale="92500" lnSpcReduction="10000"/>
          </a:bodyPr>
          <a:lstStyle/>
          <a:p>
            <a:r>
              <a:rPr lang="en-US" dirty="0"/>
              <a:t>Read Genesis 6:1-4</a:t>
            </a:r>
          </a:p>
          <a:p>
            <a:pPr marL="457200" lvl="1" indent="0">
              <a:buNone/>
            </a:pPr>
            <a:r>
              <a:rPr lang="en-US" dirty="0"/>
              <a:t>Now it came about, when mankind began to multiply on the face of the land, and daughters were born to them, 2 that the sons of God saw that the daughters of mankind were beautiful; and they took wives for themselves, whomever they chose. 3 Then the Lord said, “My Spirit will not remain with man forever, because he is also flesh; nevertheless his days shall be 120 years.” 4 The Nephilim were on the earth in those days, and also afterward, when the sons of God came in to the daughters of mankind, and they bore children to them. Those were the mighty men who were of old, men of renown.</a:t>
            </a:r>
          </a:p>
        </p:txBody>
      </p:sp>
      <p:sp>
        <p:nvSpPr>
          <p:cNvPr id="4" name="Content Placeholder 2">
            <a:extLst>
              <a:ext uri="{FF2B5EF4-FFF2-40B4-BE49-F238E27FC236}">
                <a16:creationId xmlns:a16="http://schemas.microsoft.com/office/drawing/2014/main" id="{3BAD68D7-7432-8496-1F9F-D2B2807D34F8}"/>
              </a:ext>
            </a:extLst>
          </p:cNvPr>
          <p:cNvSpPr txBox="1">
            <a:spLocks/>
          </p:cNvSpPr>
          <p:nvPr/>
        </p:nvSpPr>
        <p:spPr>
          <a:xfrm>
            <a:off x="7056782" y="1825625"/>
            <a:ext cx="48501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Jude 6-7</a:t>
            </a:r>
          </a:p>
          <a:p>
            <a:r>
              <a:rPr lang="en-US" dirty="0"/>
              <a:t>2 Peter 2:4-6</a:t>
            </a:r>
          </a:p>
          <a:p>
            <a:r>
              <a:rPr lang="en-US" dirty="0"/>
              <a:t>1 Peter 3:19-20</a:t>
            </a:r>
          </a:p>
          <a:p>
            <a:r>
              <a:rPr lang="en-US" dirty="0"/>
              <a:t>Matthew 22:30</a:t>
            </a:r>
          </a:p>
          <a:p>
            <a:r>
              <a:rPr lang="en-US" dirty="0"/>
              <a:t>Luke 20:34-35</a:t>
            </a:r>
          </a:p>
          <a:p>
            <a:r>
              <a:rPr lang="en-US" dirty="0"/>
              <a:t>Matthew 8:28-34</a:t>
            </a:r>
          </a:p>
          <a:p>
            <a:r>
              <a:rPr lang="en-US" dirty="0"/>
              <a:t>Matthew 12:43-45</a:t>
            </a:r>
          </a:p>
          <a:p>
            <a:r>
              <a:rPr lang="en-US" dirty="0"/>
              <a:t>Luke 11:24-26</a:t>
            </a:r>
          </a:p>
          <a:p>
            <a:endParaRPr lang="en-US" dirty="0"/>
          </a:p>
          <a:p>
            <a:endParaRPr lang="en-US" dirty="0"/>
          </a:p>
        </p:txBody>
      </p:sp>
    </p:spTree>
    <p:extLst>
      <p:ext uri="{BB962C8B-B14F-4D97-AF65-F5344CB8AC3E}">
        <p14:creationId xmlns:p14="http://schemas.microsoft.com/office/powerpoint/2010/main" val="1774869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D09E-EA0C-9494-F4E3-112C4FDD623D}"/>
              </a:ext>
            </a:extLst>
          </p:cNvPr>
          <p:cNvSpPr>
            <a:spLocks noGrp="1"/>
          </p:cNvSpPr>
          <p:nvPr>
            <p:ph type="title"/>
          </p:nvPr>
        </p:nvSpPr>
        <p:spPr>
          <a:xfrm>
            <a:off x="838200" y="365125"/>
            <a:ext cx="5709920" cy="1325563"/>
          </a:xfrm>
        </p:spPr>
        <p:txBody>
          <a:bodyPr/>
          <a:lstStyle/>
          <a:p>
            <a:r>
              <a:rPr lang="en-US" dirty="0"/>
              <a:t>Who are Nephilim?</a:t>
            </a:r>
          </a:p>
        </p:txBody>
      </p:sp>
      <p:sp>
        <p:nvSpPr>
          <p:cNvPr id="3" name="Content Placeholder 2">
            <a:extLst>
              <a:ext uri="{FF2B5EF4-FFF2-40B4-BE49-F238E27FC236}">
                <a16:creationId xmlns:a16="http://schemas.microsoft.com/office/drawing/2014/main" id="{351E7AED-D256-C5B4-70D0-98352944BE04}"/>
              </a:ext>
            </a:extLst>
          </p:cNvPr>
          <p:cNvSpPr>
            <a:spLocks noGrp="1"/>
          </p:cNvSpPr>
          <p:nvPr>
            <p:ph idx="1"/>
          </p:nvPr>
        </p:nvSpPr>
        <p:spPr>
          <a:xfrm>
            <a:off x="838200" y="1825625"/>
            <a:ext cx="6090920" cy="4351338"/>
          </a:xfrm>
        </p:spPr>
        <p:txBody>
          <a:bodyPr>
            <a:normAutofit fontScale="92500" lnSpcReduction="10000"/>
          </a:bodyPr>
          <a:lstStyle/>
          <a:p>
            <a:r>
              <a:rPr lang="en-US" dirty="0"/>
              <a:t>Read Genesis 6:1-4</a:t>
            </a:r>
          </a:p>
          <a:p>
            <a:pPr marL="457200" lvl="1" indent="0">
              <a:buNone/>
            </a:pPr>
            <a:r>
              <a:rPr lang="en-US" dirty="0"/>
              <a:t>Now it came about, when mankind began to multiply on the face of the land, and daughters were born to them, 2 that the sons of God saw that the daughters of mankind were beautiful; and they took wives for themselves, whomever they chose. 3 Then the Lord said, “My Spirit will not remain with man forever, because he is also flesh; nevertheless his days shall be 120 years.” 4 The Nephilim were on the earth in those days, and also afterward, when the sons of God came in to the daughters of mankind, and they bore children to them. Those were the mighty men who were of old, men of renown.</a:t>
            </a:r>
          </a:p>
        </p:txBody>
      </p:sp>
      <p:pic>
        <p:nvPicPr>
          <p:cNvPr id="5122" name="Picture 2">
            <a:extLst>
              <a:ext uri="{FF2B5EF4-FFF2-40B4-BE49-F238E27FC236}">
                <a16:creationId xmlns:a16="http://schemas.microsoft.com/office/drawing/2014/main" id="{58FEB345-85DB-184B-9ED0-F5DF97F25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260" y="45720"/>
            <a:ext cx="4849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77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7D09E-EA0C-9494-F4E3-112C4FDD623D}"/>
              </a:ext>
            </a:extLst>
          </p:cNvPr>
          <p:cNvSpPr>
            <a:spLocks noGrp="1"/>
          </p:cNvSpPr>
          <p:nvPr>
            <p:ph type="title"/>
          </p:nvPr>
        </p:nvSpPr>
        <p:spPr>
          <a:xfrm>
            <a:off x="838200" y="365125"/>
            <a:ext cx="5709920" cy="1325563"/>
          </a:xfrm>
        </p:spPr>
        <p:txBody>
          <a:bodyPr/>
          <a:lstStyle/>
          <a:p>
            <a:r>
              <a:rPr lang="en-US" dirty="0"/>
              <a:t>What is the issue?</a:t>
            </a:r>
          </a:p>
        </p:txBody>
      </p:sp>
      <p:sp>
        <p:nvSpPr>
          <p:cNvPr id="3" name="Content Placeholder 2">
            <a:extLst>
              <a:ext uri="{FF2B5EF4-FFF2-40B4-BE49-F238E27FC236}">
                <a16:creationId xmlns:a16="http://schemas.microsoft.com/office/drawing/2014/main" id="{351E7AED-D256-C5B4-70D0-98352944BE04}"/>
              </a:ext>
            </a:extLst>
          </p:cNvPr>
          <p:cNvSpPr>
            <a:spLocks noGrp="1"/>
          </p:cNvSpPr>
          <p:nvPr>
            <p:ph idx="1"/>
          </p:nvPr>
        </p:nvSpPr>
        <p:spPr>
          <a:xfrm>
            <a:off x="838200" y="1825625"/>
            <a:ext cx="6090920" cy="4351338"/>
          </a:xfrm>
        </p:spPr>
        <p:txBody>
          <a:bodyPr>
            <a:normAutofit fontScale="92500" lnSpcReduction="10000"/>
          </a:bodyPr>
          <a:lstStyle/>
          <a:p>
            <a:r>
              <a:rPr lang="en-US" dirty="0"/>
              <a:t>Read Genesis 6:1-4</a:t>
            </a:r>
          </a:p>
          <a:p>
            <a:pPr marL="457200" lvl="1" indent="0">
              <a:buNone/>
            </a:pPr>
            <a:r>
              <a:rPr lang="en-US" dirty="0"/>
              <a:t>Now it came about, when mankind began to multiply on the face of the land, and daughters were born to them, 2 that the sons of God saw that the daughters of mankind were beautiful; and they took wives for themselves, whomever they chose. 3 Then the Lord said, “My Spirit will not remain with man forever, because he is also flesh; nevertheless his days shall be 120 years.” 4 The Nephilim were on the earth in those days, and also afterward, when the sons of God came in to the daughters of mankind, and they bore children to them. Those were the mighty men who were of old, men of renown.</a:t>
            </a:r>
          </a:p>
        </p:txBody>
      </p:sp>
      <p:sp>
        <p:nvSpPr>
          <p:cNvPr id="4" name="Content Placeholder 2">
            <a:extLst>
              <a:ext uri="{FF2B5EF4-FFF2-40B4-BE49-F238E27FC236}">
                <a16:creationId xmlns:a16="http://schemas.microsoft.com/office/drawing/2014/main" id="{3BAD68D7-7432-8496-1F9F-D2B2807D34F8}"/>
              </a:ext>
            </a:extLst>
          </p:cNvPr>
          <p:cNvSpPr txBox="1">
            <a:spLocks/>
          </p:cNvSpPr>
          <p:nvPr/>
        </p:nvSpPr>
        <p:spPr>
          <a:xfrm>
            <a:off x="7056782" y="1825625"/>
            <a:ext cx="48501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God concerned about?</a:t>
            </a:r>
          </a:p>
          <a:p>
            <a:r>
              <a:rPr lang="en-US" dirty="0"/>
              <a:t>What was immediately before this passage?</a:t>
            </a:r>
          </a:p>
          <a:p>
            <a:r>
              <a:rPr lang="en-US" dirty="0"/>
              <a:t>What immediately follows?</a:t>
            </a:r>
          </a:p>
          <a:p>
            <a:endParaRPr lang="en-US" dirty="0"/>
          </a:p>
          <a:p>
            <a:endParaRPr lang="en-US" dirty="0"/>
          </a:p>
        </p:txBody>
      </p:sp>
    </p:spTree>
    <p:extLst>
      <p:ext uri="{BB962C8B-B14F-4D97-AF65-F5344CB8AC3E}">
        <p14:creationId xmlns:p14="http://schemas.microsoft.com/office/powerpoint/2010/main" val="137905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CBA1-9C13-47DC-4D31-E74A638A985D}"/>
              </a:ext>
            </a:extLst>
          </p:cNvPr>
          <p:cNvSpPr>
            <a:spLocks noGrp="1"/>
          </p:cNvSpPr>
          <p:nvPr>
            <p:ph type="title"/>
          </p:nvPr>
        </p:nvSpPr>
        <p:spPr/>
        <p:txBody>
          <a:bodyPr/>
          <a:lstStyle/>
          <a:p>
            <a:r>
              <a:rPr lang="en-US" dirty="0"/>
              <a:t>Midrash</a:t>
            </a:r>
          </a:p>
        </p:txBody>
      </p:sp>
      <p:sp>
        <p:nvSpPr>
          <p:cNvPr id="3" name="Content Placeholder 2">
            <a:extLst>
              <a:ext uri="{FF2B5EF4-FFF2-40B4-BE49-F238E27FC236}">
                <a16:creationId xmlns:a16="http://schemas.microsoft.com/office/drawing/2014/main" id="{FC3E878D-DCC0-B4E7-5E3B-9DE9EE0793FA}"/>
              </a:ext>
            </a:extLst>
          </p:cNvPr>
          <p:cNvSpPr>
            <a:spLocks noGrp="1"/>
          </p:cNvSpPr>
          <p:nvPr>
            <p:ph idx="1"/>
          </p:nvPr>
        </p:nvSpPr>
        <p:spPr>
          <a:xfrm>
            <a:off x="874644" y="1825625"/>
            <a:ext cx="10479156" cy="4351338"/>
          </a:xfrm>
        </p:spPr>
        <p:txBody>
          <a:bodyPr>
            <a:normAutofit/>
          </a:bodyPr>
          <a:lstStyle/>
          <a:p>
            <a:r>
              <a:rPr lang="en-US" dirty="0"/>
              <a:t>“That they were fair [</a:t>
            </a:r>
            <a:r>
              <a:rPr lang="en-US" i="1" dirty="0" err="1"/>
              <a:t>tovot</a:t>
            </a:r>
            <a:r>
              <a:rPr lang="en-US" dirty="0"/>
              <a:t>]” – Rabbi </a:t>
            </a:r>
            <a:r>
              <a:rPr lang="en-US" dirty="0" err="1"/>
              <a:t>Yudan</a:t>
            </a:r>
            <a:r>
              <a:rPr lang="en-US" dirty="0"/>
              <a:t> said: The word is written </a:t>
            </a:r>
            <a:r>
              <a:rPr lang="en-US" i="1" dirty="0" err="1"/>
              <a:t>tovot</a:t>
            </a:r>
            <a:r>
              <a:rPr lang="en-US" i="1" dirty="0"/>
              <a:t> </a:t>
            </a:r>
            <a:r>
              <a:rPr lang="en-US" dirty="0"/>
              <a:t>[without </a:t>
            </a:r>
            <a:r>
              <a:rPr lang="en-US" i="1" dirty="0"/>
              <a:t>vavs</a:t>
            </a:r>
            <a:r>
              <a:rPr lang="en-US" dirty="0"/>
              <a:t>]. When they would adorn a woman for her [marriage to her] husband, the prominent man would enter and consort with her first, [before her husband]. That is what is written: “That they were fair [</a:t>
            </a:r>
            <a:r>
              <a:rPr lang="en-US" i="1" dirty="0" err="1"/>
              <a:t>tovot</a:t>
            </a:r>
            <a:r>
              <a:rPr lang="en-US" dirty="0"/>
              <a:t>]” – these are the unmarried girls. “They took for themselves wives from whomever they chose” – these are married women. “From whomever they chose” – these are males and animals. Rabbi Huna said in the name of Rabbi: The generation of the Flood was not obliterated from the world until they wrote marriage contracts for males and animals.</a:t>
            </a:r>
          </a:p>
          <a:p>
            <a:endParaRPr lang="en-US" dirty="0"/>
          </a:p>
        </p:txBody>
      </p:sp>
    </p:spTree>
    <p:extLst>
      <p:ext uri="{BB962C8B-B14F-4D97-AF65-F5344CB8AC3E}">
        <p14:creationId xmlns:p14="http://schemas.microsoft.com/office/powerpoint/2010/main" val="36976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91E2D-4F80-03B6-6058-60F40F47AC04}"/>
              </a:ext>
            </a:extLst>
          </p:cNvPr>
          <p:cNvSpPr>
            <a:spLocks noGrp="1"/>
          </p:cNvSpPr>
          <p:nvPr>
            <p:ph type="title"/>
          </p:nvPr>
        </p:nvSpPr>
        <p:spPr/>
        <p:txBody>
          <a:bodyPr/>
          <a:lstStyle/>
          <a:p>
            <a:r>
              <a:rPr lang="en-US" dirty="0"/>
              <a:t>Abraham, Isaac, Jacob</a:t>
            </a:r>
          </a:p>
        </p:txBody>
      </p:sp>
      <p:sp>
        <p:nvSpPr>
          <p:cNvPr id="5" name="TextBox 4">
            <a:extLst>
              <a:ext uri="{FF2B5EF4-FFF2-40B4-BE49-F238E27FC236}">
                <a16:creationId xmlns:a16="http://schemas.microsoft.com/office/drawing/2014/main" id="{75F37452-3371-E1D0-F740-5E7A13010339}"/>
              </a:ext>
            </a:extLst>
          </p:cNvPr>
          <p:cNvSpPr txBox="1"/>
          <p:nvPr/>
        </p:nvSpPr>
        <p:spPr>
          <a:xfrm>
            <a:off x="363087" y="2491940"/>
            <a:ext cx="2745740" cy="1938992"/>
          </a:xfrm>
          <a:prstGeom prst="rect">
            <a:avLst/>
          </a:prstGeom>
          <a:noFill/>
        </p:spPr>
        <p:txBody>
          <a:bodyPr wrap="square">
            <a:spAutoFit/>
          </a:bodyPr>
          <a:lstStyle/>
          <a:p>
            <a:r>
              <a:rPr lang="en-US" sz="2400" dirty="0"/>
              <a:t>Genesis 12:1-7</a:t>
            </a:r>
          </a:p>
          <a:p>
            <a:r>
              <a:rPr lang="en-US" sz="2400" dirty="0"/>
              <a:t>Genesis 28:10-22</a:t>
            </a:r>
          </a:p>
          <a:p>
            <a:r>
              <a:rPr lang="en-US" sz="2400" dirty="0"/>
              <a:t>Genesis 35:1-15</a:t>
            </a:r>
          </a:p>
          <a:p>
            <a:r>
              <a:rPr lang="en-US" sz="2400" dirty="0"/>
              <a:t>1 Samuel 7:16</a:t>
            </a:r>
          </a:p>
          <a:p>
            <a:r>
              <a:rPr lang="en-US" sz="2400" dirty="0"/>
              <a:t>1 Kings 12:25-33</a:t>
            </a:r>
          </a:p>
        </p:txBody>
      </p:sp>
      <p:sp>
        <p:nvSpPr>
          <p:cNvPr id="7" name="TextBox 6">
            <a:extLst>
              <a:ext uri="{FF2B5EF4-FFF2-40B4-BE49-F238E27FC236}">
                <a16:creationId xmlns:a16="http://schemas.microsoft.com/office/drawing/2014/main" id="{510CFFD6-3644-38C7-74C5-C974D719E598}"/>
              </a:ext>
            </a:extLst>
          </p:cNvPr>
          <p:cNvSpPr txBox="1"/>
          <p:nvPr/>
        </p:nvSpPr>
        <p:spPr>
          <a:xfrm>
            <a:off x="396240" y="1965404"/>
            <a:ext cx="2515282" cy="461665"/>
          </a:xfrm>
          <a:prstGeom prst="rect">
            <a:avLst/>
          </a:prstGeom>
          <a:solidFill>
            <a:schemeClr val="tx1">
              <a:lumMod val="95000"/>
              <a:lumOff val="5000"/>
            </a:schemeClr>
          </a:solidFill>
        </p:spPr>
        <p:txBody>
          <a:bodyPr wrap="square">
            <a:spAutoFit/>
          </a:bodyPr>
          <a:lstStyle/>
          <a:p>
            <a:pPr algn="ctr"/>
            <a:r>
              <a:rPr lang="en-US" sz="2400" dirty="0">
                <a:solidFill>
                  <a:schemeClr val="bg1"/>
                </a:solidFill>
              </a:rPr>
              <a:t>Bethel</a:t>
            </a:r>
          </a:p>
        </p:txBody>
      </p:sp>
      <p:pic>
        <p:nvPicPr>
          <p:cNvPr id="8" name="Picture 7">
            <a:extLst>
              <a:ext uri="{FF2B5EF4-FFF2-40B4-BE49-F238E27FC236}">
                <a16:creationId xmlns:a16="http://schemas.microsoft.com/office/drawing/2014/main" id="{C3444C4E-3DDD-0643-2D33-E34DC6CA8734}"/>
              </a:ext>
            </a:extLst>
          </p:cNvPr>
          <p:cNvPicPr>
            <a:picLocks noChangeAspect="1"/>
          </p:cNvPicPr>
          <p:nvPr/>
        </p:nvPicPr>
        <p:blipFill>
          <a:blip r:embed="rId2"/>
          <a:stretch>
            <a:fillRect/>
          </a:stretch>
        </p:blipFill>
        <p:spPr>
          <a:xfrm>
            <a:off x="7476166" y="0"/>
            <a:ext cx="4694613" cy="6858000"/>
          </a:xfrm>
          <a:prstGeom prst="rect">
            <a:avLst/>
          </a:prstGeom>
        </p:spPr>
      </p:pic>
      <p:sp>
        <p:nvSpPr>
          <p:cNvPr id="9" name="Freeform: Shape 8">
            <a:extLst>
              <a:ext uri="{FF2B5EF4-FFF2-40B4-BE49-F238E27FC236}">
                <a16:creationId xmlns:a16="http://schemas.microsoft.com/office/drawing/2014/main" id="{47772797-2A39-A522-A367-37F686312437}"/>
              </a:ext>
            </a:extLst>
          </p:cNvPr>
          <p:cNvSpPr/>
          <p:nvPr/>
        </p:nvSpPr>
        <p:spPr>
          <a:xfrm>
            <a:off x="9845040" y="1721168"/>
            <a:ext cx="456248" cy="177166"/>
          </a:xfrm>
          <a:custGeom>
            <a:avLst/>
            <a:gdLst>
              <a:gd name="connsiteX0" fmla="*/ 456248 w 456248"/>
              <a:gd name="connsiteY0" fmla="*/ 0 h 177166"/>
              <a:gd name="connsiteX1" fmla="*/ 446723 w 456248"/>
              <a:gd name="connsiteY1" fmla="*/ 4762 h 177166"/>
              <a:gd name="connsiteX2" fmla="*/ 444818 w 456248"/>
              <a:gd name="connsiteY2" fmla="*/ 7620 h 177166"/>
              <a:gd name="connsiteX3" fmla="*/ 439103 w 456248"/>
              <a:gd name="connsiteY3" fmla="*/ 9525 h 177166"/>
              <a:gd name="connsiteX4" fmla="*/ 436245 w 456248"/>
              <a:gd name="connsiteY4" fmla="*/ 11430 h 177166"/>
              <a:gd name="connsiteX5" fmla="*/ 423863 w 456248"/>
              <a:gd name="connsiteY5" fmla="*/ 16192 h 177166"/>
              <a:gd name="connsiteX6" fmla="*/ 413385 w 456248"/>
              <a:gd name="connsiteY6" fmla="*/ 23812 h 177166"/>
              <a:gd name="connsiteX7" fmla="*/ 395288 w 456248"/>
              <a:gd name="connsiteY7" fmla="*/ 31432 h 177166"/>
              <a:gd name="connsiteX8" fmla="*/ 383858 w 456248"/>
              <a:gd name="connsiteY8" fmla="*/ 36195 h 177166"/>
              <a:gd name="connsiteX9" fmla="*/ 362903 w 456248"/>
              <a:gd name="connsiteY9" fmla="*/ 42862 h 177166"/>
              <a:gd name="connsiteX10" fmla="*/ 346710 w 456248"/>
              <a:gd name="connsiteY10" fmla="*/ 52387 h 177166"/>
              <a:gd name="connsiteX11" fmla="*/ 340043 w 456248"/>
              <a:gd name="connsiteY11" fmla="*/ 55245 h 177166"/>
              <a:gd name="connsiteX12" fmla="*/ 324803 w 456248"/>
              <a:gd name="connsiteY12" fmla="*/ 57150 h 177166"/>
              <a:gd name="connsiteX13" fmla="*/ 312420 w 456248"/>
              <a:gd name="connsiteY13" fmla="*/ 63817 h 177166"/>
              <a:gd name="connsiteX14" fmla="*/ 301943 w 456248"/>
              <a:gd name="connsiteY14" fmla="*/ 69532 h 177166"/>
              <a:gd name="connsiteX15" fmla="*/ 297180 w 456248"/>
              <a:gd name="connsiteY15" fmla="*/ 73342 h 177166"/>
              <a:gd name="connsiteX16" fmla="*/ 287655 w 456248"/>
              <a:gd name="connsiteY16" fmla="*/ 77152 h 177166"/>
              <a:gd name="connsiteX17" fmla="*/ 280988 w 456248"/>
              <a:gd name="connsiteY17" fmla="*/ 82867 h 177166"/>
              <a:gd name="connsiteX18" fmla="*/ 249555 w 456248"/>
              <a:gd name="connsiteY18" fmla="*/ 94297 h 177166"/>
              <a:gd name="connsiteX19" fmla="*/ 240030 w 456248"/>
              <a:gd name="connsiteY19" fmla="*/ 97155 h 177166"/>
              <a:gd name="connsiteX20" fmla="*/ 219075 w 456248"/>
              <a:gd name="connsiteY20" fmla="*/ 106680 h 177166"/>
              <a:gd name="connsiteX21" fmla="*/ 204788 w 456248"/>
              <a:gd name="connsiteY21" fmla="*/ 109537 h 177166"/>
              <a:gd name="connsiteX22" fmla="*/ 164783 w 456248"/>
              <a:gd name="connsiteY22" fmla="*/ 113347 h 177166"/>
              <a:gd name="connsiteX23" fmla="*/ 145733 w 456248"/>
              <a:gd name="connsiteY23" fmla="*/ 120015 h 177166"/>
              <a:gd name="connsiteX24" fmla="*/ 123825 w 456248"/>
              <a:gd name="connsiteY24" fmla="*/ 121920 h 177166"/>
              <a:gd name="connsiteX25" fmla="*/ 102870 w 456248"/>
              <a:gd name="connsiteY25" fmla="*/ 126682 h 177166"/>
              <a:gd name="connsiteX26" fmla="*/ 83820 w 456248"/>
              <a:gd name="connsiteY26" fmla="*/ 138112 h 177166"/>
              <a:gd name="connsiteX27" fmla="*/ 71438 w 456248"/>
              <a:gd name="connsiteY27" fmla="*/ 143827 h 177166"/>
              <a:gd name="connsiteX28" fmla="*/ 67628 w 456248"/>
              <a:gd name="connsiteY28" fmla="*/ 146685 h 177166"/>
              <a:gd name="connsiteX29" fmla="*/ 39053 w 456248"/>
              <a:gd name="connsiteY29" fmla="*/ 155257 h 177166"/>
              <a:gd name="connsiteX30" fmla="*/ 21908 w 456248"/>
              <a:gd name="connsiteY30" fmla="*/ 165735 h 177166"/>
              <a:gd name="connsiteX31" fmla="*/ 15240 w 456248"/>
              <a:gd name="connsiteY31" fmla="*/ 171450 h 177166"/>
              <a:gd name="connsiteX32" fmla="*/ 11430 w 456248"/>
              <a:gd name="connsiteY32" fmla="*/ 172402 h 177166"/>
              <a:gd name="connsiteX33" fmla="*/ 5715 w 456248"/>
              <a:gd name="connsiteY33" fmla="*/ 174307 h 177166"/>
              <a:gd name="connsiteX34" fmla="*/ 0 w 456248"/>
              <a:gd name="connsiteY34" fmla="*/ 177165 h 1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56248" h="177166">
                <a:moveTo>
                  <a:pt x="456248" y="0"/>
                </a:moveTo>
                <a:cubicBezTo>
                  <a:pt x="453003" y="1298"/>
                  <a:pt x="449447" y="2427"/>
                  <a:pt x="446723" y="4762"/>
                </a:cubicBezTo>
                <a:cubicBezTo>
                  <a:pt x="445854" y="5507"/>
                  <a:pt x="445789" y="7013"/>
                  <a:pt x="444818" y="7620"/>
                </a:cubicBezTo>
                <a:cubicBezTo>
                  <a:pt x="443115" y="8684"/>
                  <a:pt x="440938" y="8709"/>
                  <a:pt x="439103" y="9525"/>
                </a:cubicBezTo>
                <a:cubicBezTo>
                  <a:pt x="438057" y="9990"/>
                  <a:pt x="437269" y="10918"/>
                  <a:pt x="436245" y="11430"/>
                </a:cubicBezTo>
                <a:cubicBezTo>
                  <a:pt x="431381" y="13862"/>
                  <a:pt x="428841" y="14533"/>
                  <a:pt x="423863" y="16192"/>
                </a:cubicBezTo>
                <a:cubicBezTo>
                  <a:pt x="419576" y="20479"/>
                  <a:pt x="420615" y="19868"/>
                  <a:pt x="413385" y="23812"/>
                </a:cubicBezTo>
                <a:cubicBezTo>
                  <a:pt x="400545" y="30816"/>
                  <a:pt x="404290" y="29632"/>
                  <a:pt x="395288" y="31432"/>
                </a:cubicBezTo>
                <a:cubicBezTo>
                  <a:pt x="391478" y="33020"/>
                  <a:pt x="387758" y="34845"/>
                  <a:pt x="383858" y="36195"/>
                </a:cubicBezTo>
                <a:cubicBezTo>
                  <a:pt x="366282" y="42279"/>
                  <a:pt x="375810" y="37485"/>
                  <a:pt x="362903" y="42862"/>
                </a:cubicBezTo>
                <a:cubicBezTo>
                  <a:pt x="357898" y="44947"/>
                  <a:pt x="349583" y="50807"/>
                  <a:pt x="346710" y="52387"/>
                </a:cubicBezTo>
                <a:cubicBezTo>
                  <a:pt x="344591" y="53552"/>
                  <a:pt x="342406" y="54731"/>
                  <a:pt x="340043" y="55245"/>
                </a:cubicBezTo>
                <a:cubicBezTo>
                  <a:pt x="335040" y="56333"/>
                  <a:pt x="329883" y="56515"/>
                  <a:pt x="324803" y="57150"/>
                </a:cubicBezTo>
                <a:cubicBezTo>
                  <a:pt x="310133" y="67626"/>
                  <a:pt x="325408" y="57705"/>
                  <a:pt x="312420" y="63817"/>
                </a:cubicBezTo>
                <a:cubicBezTo>
                  <a:pt x="308821" y="65511"/>
                  <a:pt x="305316" y="67424"/>
                  <a:pt x="301943" y="69532"/>
                </a:cubicBezTo>
                <a:cubicBezTo>
                  <a:pt x="300219" y="70610"/>
                  <a:pt x="298974" y="72385"/>
                  <a:pt x="297180" y="73342"/>
                </a:cubicBezTo>
                <a:cubicBezTo>
                  <a:pt x="294163" y="74951"/>
                  <a:pt x="290830" y="75882"/>
                  <a:pt x="287655" y="77152"/>
                </a:cubicBezTo>
                <a:cubicBezTo>
                  <a:pt x="285433" y="79057"/>
                  <a:pt x="283521" y="81400"/>
                  <a:pt x="280988" y="82867"/>
                </a:cubicBezTo>
                <a:cubicBezTo>
                  <a:pt x="274998" y="86335"/>
                  <a:pt x="253165" y="93133"/>
                  <a:pt x="249555" y="94297"/>
                </a:cubicBezTo>
                <a:cubicBezTo>
                  <a:pt x="246400" y="95315"/>
                  <a:pt x="243048" y="95783"/>
                  <a:pt x="240030" y="97155"/>
                </a:cubicBezTo>
                <a:cubicBezTo>
                  <a:pt x="233045" y="100330"/>
                  <a:pt x="226314" y="104137"/>
                  <a:pt x="219075" y="106680"/>
                </a:cubicBezTo>
                <a:cubicBezTo>
                  <a:pt x="214493" y="108290"/>
                  <a:pt x="209583" y="108764"/>
                  <a:pt x="204788" y="109537"/>
                </a:cubicBezTo>
                <a:cubicBezTo>
                  <a:pt x="191420" y="111693"/>
                  <a:pt x="178340" y="112304"/>
                  <a:pt x="164783" y="113347"/>
                </a:cubicBezTo>
                <a:cubicBezTo>
                  <a:pt x="158433" y="115570"/>
                  <a:pt x="152318" y="118637"/>
                  <a:pt x="145733" y="120015"/>
                </a:cubicBezTo>
                <a:cubicBezTo>
                  <a:pt x="138558" y="121517"/>
                  <a:pt x="131093" y="120964"/>
                  <a:pt x="123825" y="121920"/>
                </a:cubicBezTo>
                <a:cubicBezTo>
                  <a:pt x="114618" y="123131"/>
                  <a:pt x="110711" y="124442"/>
                  <a:pt x="102870" y="126682"/>
                </a:cubicBezTo>
                <a:cubicBezTo>
                  <a:pt x="96520" y="130492"/>
                  <a:pt x="90321" y="134566"/>
                  <a:pt x="83820" y="138112"/>
                </a:cubicBezTo>
                <a:cubicBezTo>
                  <a:pt x="79829" y="140289"/>
                  <a:pt x="75455" y="141700"/>
                  <a:pt x="71438" y="143827"/>
                </a:cubicBezTo>
                <a:cubicBezTo>
                  <a:pt x="70035" y="144570"/>
                  <a:pt x="69119" y="146138"/>
                  <a:pt x="67628" y="146685"/>
                </a:cubicBezTo>
                <a:cubicBezTo>
                  <a:pt x="54750" y="151407"/>
                  <a:pt x="49251" y="152709"/>
                  <a:pt x="39053" y="155257"/>
                </a:cubicBezTo>
                <a:cubicBezTo>
                  <a:pt x="33338" y="158750"/>
                  <a:pt x="26993" y="161376"/>
                  <a:pt x="21908" y="165735"/>
                </a:cubicBezTo>
                <a:cubicBezTo>
                  <a:pt x="19685" y="167640"/>
                  <a:pt x="17710" y="169879"/>
                  <a:pt x="15240" y="171450"/>
                </a:cubicBezTo>
                <a:cubicBezTo>
                  <a:pt x="14136" y="172153"/>
                  <a:pt x="12684" y="172026"/>
                  <a:pt x="11430" y="172402"/>
                </a:cubicBezTo>
                <a:cubicBezTo>
                  <a:pt x="9507" y="172979"/>
                  <a:pt x="7543" y="173476"/>
                  <a:pt x="5715" y="174307"/>
                </a:cubicBezTo>
                <a:cubicBezTo>
                  <a:pt x="-931" y="177328"/>
                  <a:pt x="3081" y="177165"/>
                  <a:pt x="0" y="177165"/>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0" name="Freeform: Shape 9">
            <a:extLst>
              <a:ext uri="{FF2B5EF4-FFF2-40B4-BE49-F238E27FC236}">
                <a16:creationId xmlns:a16="http://schemas.microsoft.com/office/drawing/2014/main" id="{30AF1A43-353B-5530-6FCB-8321EDF84F26}"/>
              </a:ext>
            </a:extLst>
          </p:cNvPr>
          <p:cNvSpPr/>
          <p:nvPr/>
        </p:nvSpPr>
        <p:spPr>
          <a:xfrm>
            <a:off x="9729788" y="1266725"/>
            <a:ext cx="80010" cy="286803"/>
          </a:xfrm>
          <a:custGeom>
            <a:avLst/>
            <a:gdLst>
              <a:gd name="connsiteX0" fmla="*/ 60960 w 80010"/>
              <a:gd name="connsiteY0" fmla="*/ 286803 h 286803"/>
              <a:gd name="connsiteX1" fmla="*/ 57150 w 80010"/>
              <a:gd name="connsiteY1" fmla="*/ 254418 h 286803"/>
              <a:gd name="connsiteX2" fmla="*/ 54292 w 80010"/>
              <a:gd name="connsiteY2" fmla="*/ 247750 h 286803"/>
              <a:gd name="connsiteX3" fmla="*/ 50482 w 80010"/>
              <a:gd name="connsiteY3" fmla="*/ 244893 h 286803"/>
              <a:gd name="connsiteX4" fmla="*/ 49530 w 80010"/>
              <a:gd name="connsiteY4" fmla="*/ 239178 h 286803"/>
              <a:gd name="connsiteX5" fmla="*/ 42862 w 80010"/>
              <a:gd name="connsiteY5" fmla="*/ 221080 h 286803"/>
              <a:gd name="connsiteX6" fmla="*/ 36195 w 80010"/>
              <a:gd name="connsiteY6" fmla="*/ 193458 h 286803"/>
              <a:gd name="connsiteX7" fmla="*/ 33337 w 80010"/>
              <a:gd name="connsiteY7" fmla="*/ 189648 h 286803"/>
              <a:gd name="connsiteX8" fmla="*/ 25717 w 80010"/>
              <a:gd name="connsiteY8" fmla="*/ 174408 h 286803"/>
              <a:gd name="connsiteX9" fmla="*/ 22860 w 80010"/>
              <a:gd name="connsiteY9" fmla="*/ 167740 h 286803"/>
              <a:gd name="connsiteX10" fmla="*/ 20955 w 80010"/>
              <a:gd name="connsiteY10" fmla="*/ 164883 h 286803"/>
              <a:gd name="connsiteX11" fmla="*/ 19050 w 80010"/>
              <a:gd name="connsiteY11" fmla="*/ 161073 h 286803"/>
              <a:gd name="connsiteX12" fmla="*/ 13335 w 80010"/>
              <a:gd name="connsiteY12" fmla="*/ 159168 h 286803"/>
              <a:gd name="connsiteX13" fmla="*/ 6667 w 80010"/>
              <a:gd name="connsiteY13" fmla="*/ 153453 h 286803"/>
              <a:gd name="connsiteX14" fmla="*/ 2857 w 80010"/>
              <a:gd name="connsiteY14" fmla="*/ 152500 h 286803"/>
              <a:gd name="connsiteX15" fmla="*/ 0 w 80010"/>
              <a:gd name="connsiteY15" fmla="*/ 146785 h 286803"/>
              <a:gd name="connsiteX16" fmla="*/ 2857 w 80010"/>
              <a:gd name="connsiteY16" fmla="*/ 108685 h 286803"/>
              <a:gd name="connsiteX17" fmla="*/ 16192 w 80010"/>
              <a:gd name="connsiteY17" fmla="*/ 98208 h 286803"/>
              <a:gd name="connsiteX18" fmla="*/ 26670 w 80010"/>
              <a:gd name="connsiteY18" fmla="*/ 86778 h 286803"/>
              <a:gd name="connsiteX19" fmla="*/ 32385 w 80010"/>
              <a:gd name="connsiteY19" fmla="*/ 75348 h 286803"/>
              <a:gd name="connsiteX20" fmla="*/ 34290 w 80010"/>
              <a:gd name="connsiteY20" fmla="*/ 72490 h 286803"/>
              <a:gd name="connsiteX21" fmla="*/ 42862 w 80010"/>
              <a:gd name="connsiteY21" fmla="*/ 62965 h 286803"/>
              <a:gd name="connsiteX22" fmla="*/ 43815 w 80010"/>
              <a:gd name="connsiteY22" fmla="*/ 60108 h 286803"/>
              <a:gd name="connsiteX23" fmla="*/ 50482 w 80010"/>
              <a:gd name="connsiteY23" fmla="*/ 52488 h 286803"/>
              <a:gd name="connsiteX24" fmla="*/ 56197 w 80010"/>
              <a:gd name="connsiteY24" fmla="*/ 39153 h 286803"/>
              <a:gd name="connsiteX25" fmla="*/ 61912 w 80010"/>
              <a:gd name="connsiteY25" fmla="*/ 32485 h 286803"/>
              <a:gd name="connsiteX26" fmla="*/ 64770 w 80010"/>
              <a:gd name="connsiteY26" fmla="*/ 21055 h 286803"/>
              <a:gd name="connsiteX27" fmla="*/ 65722 w 80010"/>
              <a:gd name="connsiteY27" fmla="*/ 18198 h 286803"/>
              <a:gd name="connsiteX28" fmla="*/ 73342 w 80010"/>
              <a:gd name="connsiteY28" fmla="*/ 9625 h 286803"/>
              <a:gd name="connsiteX29" fmla="*/ 77152 w 80010"/>
              <a:gd name="connsiteY29" fmla="*/ 2958 h 286803"/>
              <a:gd name="connsiteX30" fmla="*/ 79057 w 80010"/>
              <a:gd name="connsiteY30" fmla="*/ 100 h 286803"/>
              <a:gd name="connsiteX31" fmla="*/ 80010 w 80010"/>
              <a:gd name="connsiteY31" fmla="*/ 100 h 28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010" h="286803">
                <a:moveTo>
                  <a:pt x="60960" y="286803"/>
                </a:moveTo>
                <a:cubicBezTo>
                  <a:pt x="59690" y="276008"/>
                  <a:pt x="58979" y="265132"/>
                  <a:pt x="57150" y="254418"/>
                </a:cubicBezTo>
                <a:cubicBezTo>
                  <a:pt x="56743" y="252034"/>
                  <a:pt x="55679" y="249731"/>
                  <a:pt x="54292" y="247750"/>
                </a:cubicBezTo>
                <a:cubicBezTo>
                  <a:pt x="53382" y="246450"/>
                  <a:pt x="51752" y="245845"/>
                  <a:pt x="50482" y="244893"/>
                </a:cubicBezTo>
                <a:cubicBezTo>
                  <a:pt x="50165" y="242988"/>
                  <a:pt x="50141" y="241010"/>
                  <a:pt x="49530" y="239178"/>
                </a:cubicBezTo>
                <a:cubicBezTo>
                  <a:pt x="42308" y="217508"/>
                  <a:pt x="48809" y="244272"/>
                  <a:pt x="42862" y="221080"/>
                </a:cubicBezTo>
                <a:cubicBezTo>
                  <a:pt x="40509" y="211905"/>
                  <a:pt x="38942" y="202523"/>
                  <a:pt x="36195" y="193458"/>
                </a:cubicBezTo>
                <a:cubicBezTo>
                  <a:pt x="35735" y="191939"/>
                  <a:pt x="34102" y="191039"/>
                  <a:pt x="33337" y="189648"/>
                </a:cubicBezTo>
                <a:cubicBezTo>
                  <a:pt x="30600" y="184671"/>
                  <a:pt x="27512" y="179797"/>
                  <a:pt x="25717" y="174408"/>
                </a:cubicBezTo>
                <a:cubicBezTo>
                  <a:pt x="24649" y="171201"/>
                  <a:pt x="24744" y="171036"/>
                  <a:pt x="22860" y="167740"/>
                </a:cubicBezTo>
                <a:cubicBezTo>
                  <a:pt x="22292" y="166746"/>
                  <a:pt x="21523" y="165877"/>
                  <a:pt x="20955" y="164883"/>
                </a:cubicBezTo>
                <a:cubicBezTo>
                  <a:pt x="20250" y="163650"/>
                  <a:pt x="20186" y="161925"/>
                  <a:pt x="19050" y="161073"/>
                </a:cubicBezTo>
                <a:cubicBezTo>
                  <a:pt x="17444" y="159868"/>
                  <a:pt x="15240" y="159803"/>
                  <a:pt x="13335" y="159168"/>
                </a:cubicBezTo>
                <a:cubicBezTo>
                  <a:pt x="11112" y="157263"/>
                  <a:pt x="9137" y="155025"/>
                  <a:pt x="6667" y="153453"/>
                </a:cubicBezTo>
                <a:cubicBezTo>
                  <a:pt x="5563" y="152750"/>
                  <a:pt x="3783" y="153426"/>
                  <a:pt x="2857" y="152500"/>
                </a:cubicBezTo>
                <a:cubicBezTo>
                  <a:pt x="1351" y="150994"/>
                  <a:pt x="952" y="148690"/>
                  <a:pt x="0" y="146785"/>
                </a:cubicBezTo>
                <a:cubicBezTo>
                  <a:pt x="952" y="134085"/>
                  <a:pt x="-1170" y="120767"/>
                  <a:pt x="2857" y="108685"/>
                </a:cubicBezTo>
                <a:cubicBezTo>
                  <a:pt x="4645" y="103322"/>
                  <a:pt x="11849" y="101827"/>
                  <a:pt x="16192" y="98208"/>
                </a:cubicBezTo>
                <a:cubicBezTo>
                  <a:pt x="18580" y="96218"/>
                  <a:pt x="25977" y="87844"/>
                  <a:pt x="26670" y="86778"/>
                </a:cubicBezTo>
                <a:cubicBezTo>
                  <a:pt x="28992" y="83207"/>
                  <a:pt x="30380" y="79107"/>
                  <a:pt x="32385" y="75348"/>
                </a:cubicBezTo>
                <a:cubicBezTo>
                  <a:pt x="32924" y="74338"/>
                  <a:pt x="33655" y="73443"/>
                  <a:pt x="34290" y="72490"/>
                </a:cubicBezTo>
                <a:cubicBezTo>
                  <a:pt x="36620" y="65498"/>
                  <a:pt x="33441" y="73432"/>
                  <a:pt x="42862" y="62965"/>
                </a:cubicBezTo>
                <a:cubicBezTo>
                  <a:pt x="43534" y="62219"/>
                  <a:pt x="43225" y="60920"/>
                  <a:pt x="43815" y="60108"/>
                </a:cubicBezTo>
                <a:cubicBezTo>
                  <a:pt x="45800" y="57379"/>
                  <a:pt x="48260" y="55028"/>
                  <a:pt x="50482" y="52488"/>
                </a:cubicBezTo>
                <a:cubicBezTo>
                  <a:pt x="51770" y="49268"/>
                  <a:pt x="54944" y="41158"/>
                  <a:pt x="56197" y="39153"/>
                </a:cubicBezTo>
                <a:cubicBezTo>
                  <a:pt x="57748" y="36671"/>
                  <a:pt x="60007" y="34708"/>
                  <a:pt x="61912" y="32485"/>
                </a:cubicBezTo>
                <a:cubicBezTo>
                  <a:pt x="63154" y="26279"/>
                  <a:pt x="62655" y="28105"/>
                  <a:pt x="64770" y="21055"/>
                </a:cubicBezTo>
                <a:cubicBezTo>
                  <a:pt x="65058" y="20094"/>
                  <a:pt x="65106" y="18990"/>
                  <a:pt x="65722" y="18198"/>
                </a:cubicBezTo>
                <a:cubicBezTo>
                  <a:pt x="73646" y="8009"/>
                  <a:pt x="69348" y="16282"/>
                  <a:pt x="73342" y="9625"/>
                </a:cubicBezTo>
                <a:cubicBezTo>
                  <a:pt x="74659" y="7430"/>
                  <a:pt x="75835" y="5153"/>
                  <a:pt x="77152" y="2958"/>
                </a:cubicBezTo>
                <a:cubicBezTo>
                  <a:pt x="77741" y="1976"/>
                  <a:pt x="78247" y="910"/>
                  <a:pt x="79057" y="100"/>
                </a:cubicBezTo>
                <a:cubicBezTo>
                  <a:pt x="79282" y="-125"/>
                  <a:pt x="79692" y="100"/>
                  <a:pt x="80010" y="10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EC117602-93AA-B8B0-7CD3-C701549D6EBF}"/>
              </a:ext>
            </a:extLst>
          </p:cNvPr>
          <p:cNvSpPr/>
          <p:nvPr/>
        </p:nvSpPr>
        <p:spPr>
          <a:xfrm>
            <a:off x="9845040" y="1017270"/>
            <a:ext cx="173355" cy="140018"/>
          </a:xfrm>
          <a:custGeom>
            <a:avLst/>
            <a:gdLst>
              <a:gd name="connsiteX0" fmla="*/ 0 w 173355"/>
              <a:gd name="connsiteY0" fmla="*/ 135255 h 135255"/>
              <a:gd name="connsiteX1" fmla="*/ 2858 w 173355"/>
              <a:gd name="connsiteY1" fmla="*/ 129540 h 135255"/>
              <a:gd name="connsiteX2" fmla="*/ 27623 w 173355"/>
              <a:gd name="connsiteY2" fmla="*/ 115253 h 135255"/>
              <a:gd name="connsiteX3" fmla="*/ 39053 w 173355"/>
              <a:gd name="connsiteY3" fmla="*/ 105728 h 135255"/>
              <a:gd name="connsiteX4" fmla="*/ 40958 w 173355"/>
              <a:gd name="connsiteY4" fmla="*/ 102870 h 135255"/>
              <a:gd name="connsiteX5" fmla="*/ 56198 w 173355"/>
              <a:gd name="connsiteY5" fmla="*/ 88583 h 135255"/>
              <a:gd name="connsiteX6" fmla="*/ 64770 w 173355"/>
              <a:gd name="connsiteY6" fmla="*/ 80010 h 135255"/>
              <a:gd name="connsiteX7" fmla="*/ 77153 w 173355"/>
              <a:gd name="connsiteY7" fmla="*/ 72390 h 135255"/>
              <a:gd name="connsiteX8" fmla="*/ 86678 w 173355"/>
              <a:gd name="connsiteY8" fmla="*/ 60960 h 135255"/>
              <a:gd name="connsiteX9" fmla="*/ 92393 w 173355"/>
              <a:gd name="connsiteY9" fmla="*/ 53340 h 135255"/>
              <a:gd name="connsiteX10" fmla="*/ 112395 w 173355"/>
              <a:gd name="connsiteY10" fmla="*/ 43815 h 135255"/>
              <a:gd name="connsiteX11" fmla="*/ 117158 w 173355"/>
              <a:gd name="connsiteY11" fmla="*/ 40005 h 135255"/>
              <a:gd name="connsiteX12" fmla="*/ 127635 w 173355"/>
              <a:gd name="connsiteY12" fmla="*/ 37148 h 135255"/>
              <a:gd name="connsiteX13" fmla="*/ 135255 w 173355"/>
              <a:gd name="connsiteY13" fmla="*/ 34290 h 135255"/>
              <a:gd name="connsiteX14" fmla="*/ 141923 w 173355"/>
              <a:gd name="connsiteY14" fmla="*/ 31433 h 135255"/>
              <a:gd name="connsiteX15" fmla="*/ 149543 w 173355"/>
              <a:gd name="connsiteY15" fmla="*/ 25718 h 135255"/>
              <a:gd name="connsiteX16" fmla="*/ 158115 w 173355"/>
              <a:gd name="connsiteY16" fmla="*/ 21908 h 135255"/>
              <a:gd name="connsiteX17" fmla="*/ 166688 w 173355"/>
              <a:gd name="connsiteY17" fmla="*/ 9525 h 135255"/>
              <a:gd name="connsiteX18" fmla="*/ 169545 w 173355"/>
              <a:gd name="connsiteY18" fmla="*/ 7620 h 135255"/>
              <a:gd name="connsiteX19" fmla="*/ 173355 w 173355"/>
              <a:gd name="connsiteY19" fmla="*/ 0 h 1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355" h="135255">
                <a:moveTo>
                  <a:pt x="0" y="135255"/>
                </a:moveTo>
                <a:cubicBezTo>
                  <a:pt x="953" y="133350"/>
                  <a:pt x="1304" y="130997"/>
                  <a:pt x="2858" y="129540"/>
                </a:cubicBezTo>
                <a:cubicBezTo>
                  <a:pt x="16915" y="116362"/>
                  <a:pt x="12550" y="124899"/>
                  <a:pt x="27623" y="115253"/>
                </a:cubicBezTo>
                <a:cubicBezTo>
                  <a:pt x="31800" y="112580"/>
                  <a:pt x="35419" y="109103"/>
                  <a:pt x="39053" y="105728"/>
                </a:cubicBezTo>
                <a:cubicBezTo>
                  <a:pt x="39892" y="104949"/>
                  <a:pt x="40148" y="103680"/>
                  <a:pt x="40958" y="102870"/>
                </a:cubicBezTo>
                <a:cubicBezTo>
                  <a:pt x="45882" y="97946"/>
                  <a:pt x="51175" y="93405"/>
                  <a:pt x="56198" y="88583"/>
                </a:cubicBezTo>
                <a:cubicBezTo>
                  <a:pt x="59113" y="85784"/>
                  <a:pt x="61328" y="82128"/>
                  <a:pt x="64770" y="80010"/>
                </a:cubicBezTo>
                <a:lnTo>
                  <a:pt x="77153" y="72390"/>
                </a:lnTo>
                <a:cubicBezTo>
                  <a:pt x="83036" y="62584"/>
                  <a:pt x="76309" y="72925"/>
                  <a:pt x="86678" y="60960"/>
                </a:cubicBezTo>
                <a:cubicBezTo>
                  <a:pt x="88757" y="58561"/>
                  <a:pt x="89853" y="55245"/>
                  <a:pt x="92393" y="53340"/>
                </a:cubicBezTo>
                <a:cubicBezTo>
                  <a:pt x="106075" y="43079"/>
                  <a:pt x="102044" y="49854"/>
                  <a:pt x="112395" y="43815"/>
                </a:cubicBezTo>
                <a:cubicBezTo>
                  <a:pt x="114151" y="42791"/>
                  <a:pt x="115295" y="40820"/>
                  <a:pt x="117158" y="40005"/>
                </a:cubicBezTo>
                <a:cubicBezTo>
                  <a:pt x="120474" y="38554"/>
                  <a:pt x="124183" y="38238"/>
                  <a:pt x="127635" y="37148"/>
                </a:cubicBezTo>
                <a:cubicBezTo>
                  <a:pt x="130222" y="36331"/>
                  <a:pt x="132736" y="35297"/>
                  <a:pt x="135255" y="34290"/>
                </a:cubicBezTo>
                <a:cubicBezTo>
                  <a:pt x="137500" y="33392"/>
                  <a:pt x="139849" y="32677"/>
                  <a:pt x="141923" y="31433"/>
                </a:cubicBezTo>
                <a:cubicBezTo>
                  <a:pt x="144646" y="29800"/>
                  <a:pt x="146531" y="26723"/>
                  <a:pt x="149543" y="25718"/>
                </a:cubicBezTo>
                <a:cubicBezTo>
                  <a:pt x="154420" y="24091"/>
                  <a:pt x="151502" y="25214"/>
                  <a:pt x="158115" y="21908"/>
                </a:cubicBezTo>
                <a:cubicBezTo>
                  <a:pt x="161394" y="16169"/>
                  <a:pt x="161992" y="14221"/>
                  <a:pt x="166688" y="9525"/>
                </a:cubicBezTo>
                <a:cubicBezTo>
                  <a:pt x="167497" y="8716"/>
                  <a:pt x="168593" y="8255"/>
                  <a:pt x="169545" y="7620"/>
                </a:cubicBezTo>
                <a:cubicBezTo>
                  <a:pt x="173513" y="677"/>
                  <a:pt x="173355" y="3513"/>
                  <a:pt x="173355" y="0"/>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1AAEE1CD-7D38-6A68-5BD2-861D7351D855}"/>
              </a:ext>
            </a:extLst>
          </p:cNvPr>
          <p:cNvSpPr txBox="1"/>
          <p:nvPr/>
        </p:nvSpPr>
        <p:spPr>
          <a:xfrm>
            <a:off x="4018279" y="2491940"/>
            <a:ext cx="2918460" cy="830997"/>
          </a:xfrm>
          <a:prstGeom prst="rect">
            <a:avLst/>
          </a:prstGeom>
          <a:noFill/>
        </p:spPr>
        <p:txBody>
          <a:bodyPr wrap="square">
            <a:spAutoFit/>
          </a:bodyPr>
          <a:lstStyle/>
          <a:p>
            <a:r>
              <a:rPr lang="en-US" sz="2400" dirty="0"/>
              <a:t>Genesis 14</a:t>
            </a:r>
          </a:p>
          <a:p>
            <a:r>
              <a:rPr lang="en-US" sz="2400" dirty="0"/>
              <a:t>Genesis 22</a:t>
            </a:r>
          </a:p>
        </p:txBody>
      </p:sp>
      <p:sp>
        <p:nvSpPr>
          <p:cNvPr id="13" name="TextBox 12">
            <a:extLst>
              <a:ext uri="{FF2B5EF4-FFF2-40B4-BE49-F238E27FC236}">
                <a16:creationId xmlns:a16="http://schemas.microsoft.com/office/drawing/2014/main" id="{314E96C8-BECC-23E5-6B7F-A8A22200242F}"/>
              </a:ext>
            </a:extLst>
          </p:cNvPr>
          <p:cNvSpPr txBox="1"/>
          <p:nvPr/>
        </p:nvSpPr>
        <p:spPr>
          <a:xfrm>
            <a:off x="4018279" y="2055813"/>
            <a:ext cx="2673505" cy="461665"/>
          </a:xfrm>
          <a:prstGeom prst="rect">
            <a:avLst/>
          </a:prstGeom>
          <a:solidFill>
            <a:schemeClr val="tx1">
              <a:lumMod val="95000"/>
              <a:lumOff val="5000"/>
            </a:schemeClr>
          </a:solidFill>
        </p:spPr>
        <p:txBody>
          <a:bodyPr wrap="square">
            <a:spAutoFit/>
          </a:bodyPr>
          <a:lstStyle/>
          <a:p>
            <a:pPr algn="ctr"/>
            <a:r>
              <a:rPr lang="en-US" sz="2400" dirty="0">
                <a:solidFill>
                  <a:schemeClr val="bg1"/>
                </a:solidFill>
              </a:rPr>
              <a:t>Salem/Moriah</a:t>
            </a:r>
          </a:p>
        </p:txBody>
      </p:sp>
    </p:spTree>
    <p:extLst>
      <p:ext uri="{BB962C8B-B14F-4D97-AF65-F5344CB8AC3E}">
        <p14:creationId xmlns:p14="http://schemas.microsoft.com/office/powerpoint/2010/main" val="335147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2942</TotalTime>
  <Words>986</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Old Testament Survey:  Literature  Genesis</vt:lpstr>
      <vt:lpstr>Structure of Genesis</vt:lpstr>
      <vt:lpstr>Who are Nephilim?</vt:lpstr>
      <vt:lpstr>Who are the sons &amp; daughters?</vt:lpstr>
      <vt:lpstr>Who are the sons &amp; daughters?</vt:lpstr>
      <vt:lpstr>Who are Nephilim?</vt:lpstr>
      <vt:lpstr>What is the issue?</vt:lpstr>
      <vt:lpstr>Midrash</vt:lpstr>
      <vt:lpstr>Abraham, Isaac, Jacob</vt:lpstr>
      <vt:lpstr>Cutting a covenant – Genesis 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Schubert, Keith</dc:creator>
  <cp:lastModifiedBy>Schubert, Keith</cp:lastModifiedBy>
  <cp:revision>15</cp:revision>
  <dcterms:created xsi:type="dcterms:W3CDTF">2023-08-28T13:31:47Z</dcterms:created>
  <dcterms:modified xsi:type="dcterms:W3CDTF">2024-01-25T02:31:02Z</dcterms:modified>
</cp:coreProperties>
</file>