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58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3" autoAdjust="0"/>
    <p:restoredTop sz="94660"/>
  </p:normalViewPr>
  <p:slideViewPr>
    <p:cSldViewPr snapToGrid="0">
      <p:cViewPr varScale="1">
        <p:scale>
          <a:sx n="81" d="100"/>
          <a:sy n="81" d="100"/>
        </p:scale>
        <p:origin x="50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CB88-3D41-96B9-9FAE-5A8A425BF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867B2-0B46-543C-13A0-D7FEA4479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7C2B2-20B1-103B-7454-7BADFD325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DE022-9369-AFD7-D57A-E146E6A2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53704-CAAC-5352-7E69-0449BBFB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E3338-7AE2-66F0-EEFE-306B1B093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F3707-9E8E-9A93-948F-24279D23A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6E97A-DA5C-22AE-F06B-717B9FA91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95E45-BE34-32C6-D4E6-0C4B69659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AD961-2134-8EE8-6D98-8840CCC0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6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54CC8A-61B4-818A-8966-564C4088E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2EEF5-CC70-1693-FB0B-944E252A6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E4B29-7BF2-3EF4-6831-194E630D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E2738-14FA-C940-EA2E-3212E2D8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9AED5-55B3-708C-9719-434DF22E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C0B77-8373-E9C3-4FA7-9118FCE2B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49EBD-3D44-3418-248B-D5B6F4E5D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FFFD5-A552-0639-C343-348BF136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E3D93-1000-E912-690C-C7B2160D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68087-7447-B869-76D3-6037262E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0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D348A-A7B4-1FCA-B721-1312A739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84372-BC90-01DB-0224-CB1BC57CD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467D4-EA31-B8F7-6798-B643AD03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C65AB-2181-330E-8DFA-704DABD8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FAF4E-DCD6-DE00-99A1-3ADA1B675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6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E98F3-D5A2-7546-08F7-9CE9D720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E7F43-8347-17D0-40E3-9B45EB04A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41034-47B3-F8E2-5054-C0BD5F48F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56C9D-FE9C-781F-7217-7A357F5A9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1BB2B-C01B-2524-77B8-B6F1763FD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ADDD0-F4FA-4926-CCE8-A19E063A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6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65E2-8BE9-B23E-2C41-DBC8CA24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2778B-F0F2-59E7-A0CE-1EE68FD89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E59E3-EEAA-44DE-4561-3D66D04E7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73E55-98EF-3ACF-9520-7C65547BB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4F60B5-6E95-95A3-57EA-E7F1EF142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1FE13A-CAEB-3410-297D-5E44F3261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69EE2C-0591-3887-FDE8-069BA45DB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4A9B32-145A-7EC1-1C2B-AE126922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3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DDB5-AB5C-24A6-FA73-61227651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73C8F-AC63-03D5-714B-9E7FD1FD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38F14-2A67-1984-ADC0-5171C429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CD150-524B-B9C1-77C6-59850DF1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4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56F262-8C35-5FC8-9B05-6EA87B42C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B28368-A60F-5561-414E-4B642D5D4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95955-B2A9-F061-3627-D5BCE6D8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6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854EF-7DD1-03AF-79ED-1991744E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43950-AB24-A8B5-86FC-63416E395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4EFD3-559D-7B44-887E-82297DF41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56ABF-2087-CBF3-2FD1-3A62AF2D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4BDC6-D727-04D2-241B-AF63F3597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936C0-033A-52AA-43AB-67253FE9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8671-342E-4B53-64F5-8DB58B0E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54985F-4F65-E471-7DBF-0D2161F36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CD54A-2FD5-634E-04E5-2B88387D0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209AF-3BBE-9623-7C23-5C3744B2D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AD6A4-2CA2-EBA6-83DA-DEE2B3FCF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B5CA8-49D3-35E1-6413-085A9A9A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528082-9415-423C-1B75-8C4AA841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D8CA4-EF19-855D-2CD4-C1EBEDAC6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3DB4C-F49B-27A0-C989-648A5D44E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2F405-B460-4905-AA48-B5F90D8DDCD3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037BB-3BE5-C38A-EDBE-3AF62E6D3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2FBC4-E181-9DAF-9460-ADEB618CF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8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721C7-C442-9207-E68D-FF8FB7331C96}"/>
              </a:ext>
            </a:extLst>
          </p:cNvPr>
          <p:cNvSpPr/>
          <p:nvPr/>
        </p:nvSpPr>
        <p:spPr>
          <a:xfrm>
            <a:off x="0" y="0"/>
            <a:ext cx="8641080" cy="6858000"/>
          </a:xfrm>
          <a:prstGeom prst="rect">
            <a:avLst/>
          </a:prstGeom>
          <a:solidFill>
            <a:srgbClr val="CBFBFB"/>
          </a:solidFill>
          <a:ln>
            <a:solidFill>
              <a:srgbClr val="CBFB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672EF-60B9-6B85-7710-462BBB428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518"/>
            <a:ext cx="7477125" cy="3735484"/>
          </a:xfrm>
        </p:spPr>
        <p:txBody>
          <a:bodyPr>
            <a:normAutofit/>
          </a:bodyPr>
          <a:lstStyle/>
          <a:p>
            <a:r>
              <a:rPr lang="en-US" dirty="0"/>
              <a:t>Old Testament Survey: </a:t>
            </a:r>
            <a:br>
              <a:rPr lang="en-US" dirty="0"/>
            </a:br>
            <a:r>
              <a:rPr lang="en-US" dirty="0"/>
              <a:t>Literature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Reading Laws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82F75-9A51-227A-951A-E762D2649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65" y="4654548"/>
            <a:ext cx="7477125" cy="583882"/>
          </a:xfrm>
        </p:spPr>
        <p:txBody>
          <a:bodyPr/>
          <a:lstStyle/>
          <a:p>
            <a:r>
              <a:rPr lang="en-US" dirty="0"/>
              <a:t>Dr. Keith Evan Schubert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22C817F-556B-FDB0-90D5-E266CC675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390" y="0"/>
            <a:ext cx="4714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98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E4417-D47F-4ABA-5D83-3E0C4314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words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AAFE43B-14DB-3618-B1A2-48C0DA769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538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19740833-0B17-A935-FEAF-E29174D62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3" t="619" r="19754" b="-619"/>
          <a:stretch/>
        </p:blipFill>
        <p:spPr bwMode="auto">
          <a:xfrm>
            <a:off x="383184" y="1991777"/>
            <a:ext cx="5524108" cy="457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1989E5-F7DC-3198-43FD-F14828F4CCEE}"/>
              </a:ext>
            </a:extLst>
          </p:cNvPr>
          <p:cNvSpPr txBox="1"/>
          <p:nvPr/>
        </p:nvSpPr>
        <p:spPr>
          <a:xfrm>
            <a:off x="725854" y="2889092"/>
            <a:ext cx="2346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shall have no gods </a:t>
            </a:r>
          </a:p>
          <a:p>
            <a:r>
              <a:rPr lang="en-US" dirty="0"/>
              <a:t>before me…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56ADB0-D61C-F592-3E7E-2E46DAEA3AD0}"/>
              </a:ext>
            </a:extLst>
          </p:cNvPr>
          <p:cNvSpPr txBox="1"/>
          <p:nvPr/>
        </p:nvSpPr>
        <p:spPr>
          <a:xfrm>
            <a:off x="727719" y="3599459"/>
            <a:ext cx="2544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shall make no graven</a:t>
            </a:r>
          </a:p>
          <a:p>
            <a:r>
              <a:rPr lang="en-US" dirty="0"/>
              <a:t>images…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BAD72-3343-063B-B55B-358D1647E83C}"/>
              </a:ext>
            </a:extLst>
          </p:cNvPr>
          <p:cNvSpPr txBox="1"/>
          <p:nvPr/>
        </p:nvSpPr>
        <p:spPr>
          <a:xfrm>
            <a:off x="775940" y="4328864"/>
            <a:ext cx="2621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shall not take the </a:t>
            </a:r>
          </a:p>
          <a:p>
            <a:r>
              <a:rPr lang="en-US" dirty="0"/>
              <a:t>Name of the Lord thy God</a:t>
            </a:r>
          </a:p>
          <a:p>
            <a:r>
              <a:rPr lang="en-US" dirty="0"/>
              <a:t>In vain…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690A4C-1DBD-3B6E-6CC8-B9E642A1744B}"/>
              </a:ext>
            </a:extLst>
          </p:cNvPr>
          <p:cNvSpPr txBox="1"/>
          <p:nvPr/>
        </p:nvSpPr>
        <p:spPr>
          <a:xfrm>
            <a:off x="838200" y="5387131"/>
            <a:ext cx="2409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Remember the Sabbath</a:t>
            </a:r>
          </a:p>
          <a:p>
            <a:r>
              <a:rPr lang="en-US" dirty="0"/>
              <a:t>Day, to keep it holy…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C57B2B-41F4-B383-9D96-68E9EF894433}"/>
              </a:ext>
            </a:extLst>
          </p:cNvPr>
          <p:cNvSpPr txBox="1"/>
          <p:nvPr/>
        </p:nvSpPr>
        <p:spPr>
          <a:xfrm>
            <a:off x="3415538" y="3129687"/>
            <a:ext cx="213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shall not murder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A71FAC-8E17-EBD4-067D-3A0012E57664}"/>
              </a:ext>
            </a:extLst>
          </p:cNvPr>
          <p:cNvSpPr txBox="1"/>
          <p:nvPr/>
        </p:nvSpPr>
        <p:spPr>
          <a:xfrm>
            <a:off x="3466108" y="3656448"/>
            <a:ext cx="2199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shall not commit </a:t>
            </a:r>
          </a:p>
          <a:p>
            <a:r>
              <a:rPr lang="en-US" dirty="0"/>
              <a:t>adultery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2BA02D-172D-8396-2921-F58B8F16E0EA}"/>
              </a:ext>
            </a:extLst>
          </p:cNvPr>
          <p:cNvSpPr txBox="1"/>
          <p:nvPr/>
        </p:nvSpPr>
        <p:spPr>
          <a:xfrm>
            <a:off x="3526394" y="4395592"/>
            <a:ext cx="1871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shall not steal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5F2AE4-614C-D340-2854-2A6B049CD004}"/>
              </a:ext>
            </a:extLst>
          </p:cNvPr>
          <p:cNvSpPr txBox="1"/>
          <p:nvPr/>
        </p:nvSpPr>
        <p:spPr>
          <a:xfrm>
            <a:off x="3474083" y="5007177"/>
            <a:ext cx="2346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shall not bear false</a:t>
            </a:r>
          </a:p>
          <a:p>
            <a:r>
              <a:rPr lang="en-US" dirty="0"/>
              <a:t>witness…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3D049A-EF25-55AD-6FA9-1459F0EB9C48}"/>
              </a:ext>
            </a:extLst>
          </p:cNvPr>
          <p:cNvSpPr txBox="1"/>
          <p:nvPr/>
        </p:nvSpPr>
        <p:spPr>
          <a:xfrm>
            <a:off x="3500379" y="5781490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shall not covet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F17D7D-D5CD-3168-EC75-6CBB33BA1332}"/>
              </a:ext>
            </a:extLst>
          </p:cNvPr>
          <p:cNvSpPr txBox="1"/>
          <p:nvPr/>
        </p:nvSpPr>
        <p:spPr>
          <a:xfrm>
            <a:off x="3366576" y="2505432"/>
            <a:ext cx="233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Honor your father and </a:t>
            </a:r>
          </a:p>
          <a:p>
            <a:r>
              <a:rPr lang="en-US" dirty="0"/>
              <a:t>Mother…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64F90B-32F4-2622-D679-6CE09E2C2453}"/>
              </a:ext>
            </a:extLst>
          </p:cNvPr>
          <p:cNvSpPr txBox="1"/>
          <p:nvPr/>
        </p:nvSpPr>
        <p:spPr>
          <a:xfrm>
            <a:off x="1898964" y="1631415"/>
            <a:ext cx="212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Christian Breakdown</a:t>
            </a:r>
          </a:p>
        </p:txBody>
      </p:sp>
    </p:spTree>
    <p:extLst>
      <p:ext uri="{BB962C8B-B14F-4D97-AF65-F5344CB8AC3E}">
        <p14:creationId xmlns:p14="http://schemas.microsoft.com/office/powerpoint/2010/main" val="891320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E4417-D47F-4ABA-5D83-3E0C4314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words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AAFE43B-14DB-3618-B1A2-48C0DA769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538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19740833-0B17-A935-FEAF-E29174D62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3" t="619" r="19754" b="-619"/>
          <a:stretch/>
        </p:blipFill>
        <p:spPr bwMode="auto">
          <a:xfrm>
            <a:off x="383184" y="1991777"/>
            <a:ext cx="5524108" cy="457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2E487AD-4F2F-3230-8B30-247A613772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3" t="619" r="19754" b="-619"/>
          <a:stretch/>
        </p:blipFill>
        <p:spPr bwMode="auto">
          <a:xfrm>
            <a:off x="5800390" y="2055813"/>
            <a:ext cx="5524108" cy="457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233C84-2490-6377-45E4-82C5035A9424}"/>
              </a:ext>
            </a:extLst>
          </p:cNvPr>
          <p:cNvSpPr txBox="1"/>
          <p:nvPr/>
        </p:nvSpPr>
        <p:spPr>
          <a:xfrm>
            <a:off x="6065399" y="2738486"/>
            <a:ext cx="2522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am the Lord your God…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B6CB0-C08D-0DA1-6F64-ACD07A6D278C}"/>
              </a:ext>
            </a:extLst>
          </p:cNvPr>
          <p:cNvSpPr txBox="1"/>
          <p:nvPr/>
        </p:nvSpPr>
        <p:spPr>
          <a:xfrm>
            <a:off x="6096000" y="3285138"/>
            <a:ext cx="2466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shall have no gods…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1989E5-F7DC-3198-43FD-F14828F4CCEE}"/>
              </a:ext>
            </a:extLst>
          </p:cNvPr>
          <p:cNvSpPr txBox="1"/>
          <p:nvPr/>
        </p:nvSpPr>
        <p:spPr>
          <a:xfrm>
            <a:off x="725854" y="2889092"/>
            <a:ext cx="2346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shall have no gods </a:t>
            </a:r>
          </a:p>
          <a:p>
            <a:r>
              <a:rPr lang="en-US" dirty="0"/>
              <a:t>before me…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56ADB0-D61C-F592-3E7E-2E46DAEA3AD0}"/>
              </a:ext>
            </a:extLst>
          </p:cNvPr>
          <p:cNvSpPr txBox="1"/>
          <p:nvPr/>
        </p:nvSpPr>
        <p:spPr>
          <a:xfrm>
            <a:off x="727719" y="3599459"/>
            <a:ext cx="2544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shall make no graven</a:t>
            </a:r>
          </a:p>
          <a:p>
            <a:r>
              <a:rPr lang="en-US" dirty="0"/>
              <a:t>images…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13A59-E447-25F5-8470-B7364B1F7675}"/>
              </a:ext>
            </a:extLst>
          </p:cNvPr>
          <p:cNvSpPr txBox="1"/>
          <p:nvPr/>
        </p:nvSpPr>
        <p:spPr>
          <a:xfrm>
            <a:off x="6121377" y="3727392"/>
            <a:ext cx="2621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shall not take the </a:t>
            </a:r>
          </a:p>
          <a:p>
            <a:r>
              <a:rPr lang="en-US" dirty="0"/>
              <a:t>Name of the Lord thy God</a:t>
            </a:r>
          </a:p>
          <a:p>
            <a:r>
              <a:rPr lang="en-US" dirty="0"/>
              <a:t>In vain…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BAD72-3343-063B-B55B-358D1647E83C}"/>
              </a:ext>
            </a:extLst>
          </p:cNvPr>
          <p:cNvSpPr txBox="1"/>
          <p:nvPr/>
        </p:nvSpPr>
        <p:spPr>
          <a:xfrm>
            <a:off x="775940" y="4328864"/>
            <a:ext cx="2621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shall not take the </a:t>
            </a:r>
          </a:p>
          <a:p>
            <a:r>
              <a:rPr lang="en-US" dirty="0"/>
              <a:t>Name of the Lord thy God</a:t>
            </a:r>
          </a:p>
          <a:p>
            <a:r>
              <a:rPr lang="en-US" dirty="0"/>
              <a:t>In vain…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69AF38-25FB-E385-00A1-B4809EBEBAE2}"/>
              </a:ext>
            </a:extLst>
          </p:cNvPr>
          <p:cNvSpPr txBox="1"/>
          <p:nvPr/>
        </p:nvSpPr>
        <p:spPr>
          <a:xfrm>
            <a:off x="6225998" y="4583518"/>
            <a:ext cx="2409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Remember the Sabbath</a:t>
            </a:r>
          </a:p>
          <a:p>
            <a:r>
              <a:rPr lang="en-US" dirty="0"/>
              <a:t>Day, to keep it holy…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B134E3-A804-581F-CA2E-7B343FBF49F6}"/>
              </a:ext>
            </a:extLst>
          </p:cNvPr>
          <p:cNvSpPr txBox="1"/>
          <p:nvPr/>
        </p:nvSpPr>
        <p:spPr>
          <a:xfrm>
            <a:off x="8857405" y="2738486"/>
            <a:ext cx="213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shall not murder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3FCDF-7CFF-E8A7-0385-27C98966CB33}"/>
              </a:ext>
            </a:extLst>
          </p:cNvPr>
          <p:cNvSpPr txBox="1"/>
          <p:nvPr/>
        </p:nvSpPr>
        <p:spPr>
          <a:xfrm>
            <a:off x="8907975" y="3265247"/>
            <a:ext cx="2199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shall not commit </a:t>
            </a:r>
          </a:p>
          <a:p>
            <a:r>
              <a:rPr lang="en-US" dirty="0"/>
              <a:t>adultery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814A44-FABC-FF07-B61A-459A1B07C5E1}"/>
              </a:ext>
            </a:extLst>
          </p:cNvPr>
          <p:cNvSpPr txBox="1"/>
          <p:nvPr/>
        </p:nvSpPr>
        <p:spPr>
          <a:xfrm>
            <a:off x="8968261" y="4004391"/>
            <a:ext cx="1871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shall not steal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5DB1F0-8FED-978B-FC8C-28AE6738B9B1}"/>
              </a:ext>
            </a:extLst>
          </p:cNvPr>
          <p:cNvSpPr txBox="1"/>
          <p:nvPr/>
        </p:nvSpPr>
        <p:spPr>
          <a:xfrm>
            <a:off x="8915950" y="4615976"/>
            <a:ext cx="2346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shall not bear false</a:t>
            </a:r>
          </a:p>
          <a:p>
            <a:r>
              <a:rPr lang="en-US" dirty="0"/>
              <a:t>witness…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AB5068-8919-35D3-9F11-0B3C553E7BBA}"/>
              </a:ext>
            </a:extLst>
          </p:cNvPr>
          <p:cNvSpPr txBox="1"/>
          <p:nvPr/>
        </p:nvSpPr>
        <p:spPr>
          <a:xfrm>
            <a:off x="8942246" y="5390289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shall not covet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A7B954-DB4D-A5A4-5994-D6D8997E982A}"/>
              </a:ext>
            </a:extLst>
          </p:cNvPr>
          <p:cNvSpPr txBox="1"/>
          <p:nvPr/>
        </p:nvSpPr>
        <p:spPr>
          <a:xfrm>
            <a:off x="6369172" y="5457402"/>
            <a:ext cx="233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Honor your father and </a:t>
            </a:r>
          </a:p>
          <a:p>
            <a:r>
              <a:rPr lang="en-US" dirty="0"/>
              <a:t>Mother…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690A4C-1DBD-3B6E-6CC8-B9E642A1744B}"/>
              </a:ext>
            </a:extLst>
          </p:cNvPr>
          <p:cNvSpPr txBox="1"/>
          <p:nvPr/>
        </p:nvSpPr>
        <p:spPr>
          <a:xfrm>
            <a:off x="838200" y="5387131"/>
            <a:ext cx="2409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Remember the Sabbath</a:t>
            </a:r>
          </a:p>
          <a:p>
            <a:r>
              <a:rPr lang="en-US" dirty="0"/>
              <a:t>Day, to keep it holy…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C57B2B-41F4-B383-9D96-68E9EF894433}"/>
              </a:ext>
            </a:extLst>
          </p:cNvPr>
          <p:cNvSpPr txBox="1"/>
          <p:nvPr/>
        </p:nvSpPr>
        <p:spPr>
          <a:xfrm>
            <a:off x="3415538" y="3129687"/>
            <a:ext cx="213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shall not murder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A71FAC-8E17-EBD4-067D-3A0012E57664}"/>
              </a:ext>
            </a:extLst>
          </p:cNvPr>
          <p:cNvSpPr txBox="1"/>
          <p:nvPr/>
        </p:nvSpPr>
        <p:spPr>
          <a:xfrm>
            <a:off x="3466108" y="3656448"/>
            <a:ext cx="2199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shall not commit </a:t>
            </a:r>
          </a:p>
          <a:p>
            <a:r>
              <a:rPr lang="en-US" dirty="0"/>
              <a:t>adultery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2BA02D-172D-8396-2921-F58B8F16E0EA}"/>
              </a:ext>
            </a:extLst>
          </p:cNvPr>
          <p:cNvSpPr txBox="1"/>
          <p:nvPr/>
        </p:nvSpPr>
        <p:spPr>
          <a:xfrm>
            <a:off x="3526394" y="4395592"/>
            <a:ext cx="1871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shall not steal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5F2AE4-614C-D340-2854-2A6B049CD004}"/>
              </a:ext>
            </a:extLst>
          </p:cNvPr>
          <p:cNvSpPr txBox="1"/>
          <p:nvPr/>
        </p:nvSpPr>
        <p:spPr>
          <a:xfrm>
            <a:off x="3474083" y="5007177"/>
            <a:ext cx="2346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shall not bear false</a:t>
            </a:r>
          </a:p>
          <a:p>
            <a:r>
              <a:rPr lang="en-US" dirty="0"/>
              <a:t>witness…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3D049A-EF25-55AD-6FA9-1459F0EB9C48}"/>
              </a:ext>
            </a:extLst>
          </p:cNvPr>
          <p:cNvSpPr txBox="1"/>
          <p:nvPr/>
        </p:nvSpPr>
        <p:spPr>
          <a:xfrm>
            <a:off x="3500379" y="5781490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shall not covet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F17D7D-D5CD-3168-EC75-6CBB33BA1332}"/>
              </a:ext>
            </a:extLst>
          </p:cNvPr>
          <p:cNvSpPr txBox="1"/>
          <p:nvPr/>
        </p:nvSpPr>
        <p:spPr>
          <a:xfrm>
            <a:off x="3366576" y="2505432"/>
            <a:ext cx="233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Honor your father and </a:t>
            </a:r>
          </a:p>
          <a:p>
            <a:r>
              <a:rPr lang="en-US" dirty="0"/>
              <a:t>Mother…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64F90B-32F4-2622-D679-6CE09E2C2453}"/>
              </a:ext>
            </a:extLst>
          </p:cNvPr>
          <p:cNvSpPr txBox="1"/>
          <p:nvPr/>
        </p:nvSpPr>
        <p:spPr>
          <a:xfrm>
            <a:off x="1898964" y="1631415"/>
            <a:ext cx="212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Christian Breakdown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65613F-8DB3-DF59-37D7-ECEF5594EFC2}"/>
              </a:ext>
            </a:extLst>
          </p:cNvPr>
          <p:cNvSpPr txBox="1"/>
          <p:nvPr/>
        </p:nvSpPr>
        <p:spPr>
          <a:xfrm>
            <a:off x="7417744" y="1628894"/>
            <a:ext cx="191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Jewish Breakdown</a:t>
            </a:r>
          </a:p>
        </p:txBody>
      </p:sp>
    </p:spTree>
    <p:extLst>
      <p:ext uri="{BB962C8B-B14F-4D97-AF65-F5344CB8AC3E}">
        <p14:creationId xmlns:p14="http://schemas.microsoft.com/office/powerpoint/2010/main" val="281156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FF7988-6FFB-5AAA-CD22-F9B0EEB5A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No god’s besides</a:t>
            </a:r>
          </a:p>
        </p:txBody>
      </p:sp>
      <p:sp>
        <p:nvSpPr>
          <p:cNvPr id="205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94651-07B0-D354-B1AC-E6371C470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The image on the stone is a direct violation of this command, it is putting the one true God with Asherah.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0DB6B69-A6AF-752F-F7A2-19DB1C5EA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 r="718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393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73117-60B6-416A-72E0-2091EB195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Chiastic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3FDCA-C71B-D8C9-3E58-374218455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Michael Morales, </a:t>
            </a:r>
            <a:r>
              <a:rPr lang="en-US" b="1" dirty="0"/>
              <a:t>Who Shall Ascend the Mountain of the Lord?</a:t>
            </a:r>
          </a:p>
          <a:p>
            <a:r>
              <a:rPr lang="en-US" dirty="0"/>
              <a:t>Lev 1-7 Sacrifices</a:t>
            </a:r>
          </a:p>
          <a:p>
            <a:pPr lvl="1"/>
            <a:r>
              <a:rPr lang="en-US" sz="2800" dirty="0"/>
              <a:t>Lev 8-10 Institution of Priesthood</a:t>
            </a:r>
          </a:p>
          <a:p>
            <a:pPr lvl="2"/>
            <a:r>
              <a:rPr lang="en-US" sz="2800" dirty="0"/>
              <a:t>Lev 11-15 Clean/Unclean in Daily Life</a:t>
            </a:r>
          </a:p>
          <a:p>
            <a:pPr lvl="3"/>
            <a:r>
              <a:rPr lang="en-US" sz="2800" dirty="0"/>
              <a:t>Lev 16 Day of Atonement</a:t>
            </a:r>
          </a:p>
          <a:p>
            <a:pPr lvl="2"/>
            <a:r>
              <a:rPr lang="en-US" sz="2800" dirty="0"/>
              <a:t>Lev 17-20 Holy/Profane in Daily Life</a:t>
            </a:r>
          </a:p>
          <a:p>
            <a:pPr lvl="1"/>
            <a:r>
              <a:rPr lang="en-US" sz="2800" dirty="0"/>
              <a:t>Lev 21-22 Legislation for Priesthood</a:t>
            </a:r>
          </a:p>
          <a:p>
            <a:r>
              <a:rPr lang="en-US" dirty="0"/>
              <a:t>Lev23-27 Festivals/Sacred Time</a:t>
            </a:r>
          </a:p>
        </p:txBody>
      </p:sp>
    </p:spTree>
    <p:extLst>
      <p:ext uri="{BB962C8B-B14F-4D97-AF65-F5344CB8AC3E}">
        <p14:creationId xmlns:p14="http://schemas.microsoft.com/office/powerpoint/2010/main" val="135451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ED7EB-4002-D34F-7283-9B7A73DB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F0737-1B86-817E-AE47-33E546A5D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Sacrificial system</a:t>
            </a:r>
          </a:p>
          <a:p>
            <a:pPr lvl="1"/>
            <a:r>
              <a:rPr lang="en-US" dirty="0"/>
              <a:t>Burnt offering (up, entire thing burnt)</a:t>
            </a:r>
          </a:p>
          <a:p>
            <a:pPr lvl="1"/>
            <a:r>
              <a:rPr lang="en-US" dirty="0"/>
              <a:t>Grain offering (gift offering)</a:t>
            </a:r>
          </a:p>
          <a:p>
            <a:pPr lvl="1"/>
            <a:r>
              <a:rPr lang="en-US" dirty="0"/>
              <a:t>Peace offering (fellowship)</a:t>
            </a:r>
          </a:p>
          <a:p>
            <a:pPr lvl="1"/>
            <a:r>
              <a:rPr lang="en-US" dirty="0"/>
              <a:t>Sin offering (infractions of purity or ritual)</a:t>
            </a:r>
          </a:p>
          <a:p>
            <a:pPr lvl="1"/>
            <a:r>
              <a:rPr lang="en-US" dirty="0"/>
              <a:t>Guilt offering (restitution or reparation)</a:t>
            </a:r>
          </a:p>
          <a:p>
            <a:r>
              <a:rPr lang="en-US" dirty="0"/>
              <a:t>Numbers 15:22-36</a:t>
            </a:r>
          </a:p>
          <a:p>
            <a:r>
              <a:rPr lang="en-US" dirty="0" err="1"/>
              <a:t>Levitcus</a:t>
            </a:r>
            <a:r>
              <a:rPr lang="en-US" dirty="0"/>
              <a:t> 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33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353</Words>
  <Application>Microsoft Office PowerPoint</Application>
  <PresentationFormat>Widescreen</PresentationFormat>
  <Paragraphs>80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Old Testament Survey:  Literature  Reading Laws</vt:lpstr>
      <vt:lpstr>Ten words</vt:lpstr>
      <vt:lpstr>Ten words</vt:lpstr>
      <vt:lpstr>No god’s besides</vt:lpstr>
      <vt:lpstr>Chiastic Structure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</dc:title>
  <dc:creator>Schubert, Keith</dc:creator>
  <cp:lastModifiedBy>Schubert, Keith</cp:lastModifiedBy>
  <cp:revision>13</cp:revision>
  <dcterms:created xsi:type="dcterms:W3CDTF">2023-08-28T13:31:47Z</dcterms:created>
  <dcterms:modified xsi:type="dcterms:W3CDTF">2024-02-07T22:57:14Z</dcterms:modified>
</cp:coreProperties>
</file>