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3" autoAdjust="0"/>
    <p:restoredTop sz="96163" autoAdjust="0"/>
  </p:normalViewPr>
  <p:slideViewPr>
    <p:cSldViewPr snapToGrid="0">
      <p:cViewPr varScale="1">
        <p:scale>
          <a:sx n="94" d="100"/>
          <a:sy n="94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Literature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Job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9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2F05-0A80-0A6A-EF41-66576435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2A999-14AF-7594-6D8A-842813EF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     Book(s)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    _______________________________________________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Samuel, Kings, Chronicles (founding,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Jehu)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Proverbs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Psalms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Major Prophets (Ezekiel, possibly more)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Minor Prophets (leaning towards Haggai &amp; Zechariah)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481C-3F51-3BFF-DA5B-B0A854E7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66218" y="2766217"/>
            <a:ext cx="6858000" cy="1325563"/>
          </a:xfrm>
        </p:spPr>
        <p:txBody>
          <a:bodyPr/>
          <a:lstStyle/>
          <a:p>
            <a:pPr algn="ctr"/>
            <a:r>
              <a:rPr lang="en-US" dirty="0"/>
              <a:t>Name meanings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9F52-4AB9-4A0F-24A5-CA58B8272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683" y="9234"/>
            <a:ext cx="4980709" cy="4351338"/>
          </a:xfrm>
        </p:spPr>
        <p:txBody>
          <a:bodyPr/>
          <a:lstStyle/>
          <a:p>
            <a:r>
              <a:rPr lang="en-US" sz="2200" dirty="0"/>
              <a:t>Job – enemy/hated</a:t>
            </a:r>
          </a:p>
          <a:p>
            <a:pPr lvl="1"/>
            <a:r>
              <a:rPr lang="en-US" sz="1800" dirty="0"/>
              <a:t>If a shortened form of </a:t>
            </a:r>
            <a:r>
              <a:rPr lang="en-US" sz="1800" dirty="0" err="1"/>
              <a:t>Jobab</a:t>
            </a:r>
            <a:r>
              <a:rPr lang="en-US" sz="1800" dirty="0"/>
              <a:t> then to cry/howl out or a desert</a:t>
            </a:r>
          </a:p>
          <a:p>
            <a:r>
              <a:rPr lang="en-US" sz="2200" dirty="0"/>
              <a:t>Eliphaz – God is (pure) gold (4-5, 15, 22)</a:t>
            </a:r>
          </a:p>
          <a:p>
            <a:r>
              <a:rPr lang="en-US" sz="2200" dirty="0"/>
              <a:t>Bildad – confusing love (8, 18, 25)</a:t>
            </a:r>
          </a:p>
          <a:p>
            <a:r>
              <a:rPr lang="en-US" sz="2200" dirty="0"/>
              <a:t>Zophar – Chirping/early riser (11, 20)</a:t>
            </a:r>
          </a:p>
          <a:p>
            <a:r>
              <a:rPr lang="en-US" sz="2200" dirty="0"/>
              <a:t>Elihu – my God is he (32-37)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9B4A15-C6C4-7C77-19F6-A4522E1E7929}"/>
              </a:ext>
            </a:extLst>
          </p:cNvPr>
          <p:cNvSpPr txBox="1">
            <a:spLocks/>
          </p:cNvSpPr>
          <p:nvPr/>
        </p:nvSpPr>
        <p:spPr>
          <a:xfrm>
            <a:off x="6339683" y="2789613"/>
            <a:ext cx="4906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Uz – Council/advice (Aram or Edom)</a:t>
            </a:r>
          </a:p>
          <a:p>
            <a:pPr lvl="1"/>
            <a:r>
              <a:rPr lang="en-US" dirty="0"/>
              <a:t>Connected to Aram</a:t>
            </a:r>
          </a:p>
          <a:p>
            <a:pPr lvl="2"/>
            <a:r>
              <a:rPr lang="en-US" dirty="0"/>
              <a:t>firstborn son of Aram son of Shem in Genesis 10:23, Genesis 22:21 and 1 Chronicles 1:42</a:t>
            </a:r>
          </a:p>
          <a:p>
            <a:pPr lvl="2"/>
            <a:r>
              <a:rPr lang="en-US" dirty="0"/>
              <a:t>Jeremiah 25 lists Uz and Edom but not Aram</a:t>
            </a:r>
          </a:p>
          <a:p>
            <a:pPr lvl="1"/>
            <a:r>
              <a:rPr lang="en-US" dirty="0"/>
              <a:t>connected to Edom in</a:t>
            </a:r>
          </a:p>
          <a:p>
            <a:pPr lvl="2"/>
            <a:r>
              <a:rPr lang="en-US" dirty="0"/>
              <a:t>Lamentations 4:21, </a:t>
            </a:r>
          </a:p>
          <a:p>
            <a:pPr lvl="2"/>
            <a:r>
              <a:rPr lang="en-US" dirty="0"/>
              <a:t>Jeremiah 25:20-21</a:t>
            </a:r>
          </a:p>
          <a:p>
            <a:pPr lvl="2"/>
            <a:r>
              <a:rPr lang="en-US" dirty="0"/>
              <a:t>Possibly Job is </a:t>
            </a:r>
            <a:r>
              <a:rPr lang="en-US" dirty="0" err="1"/>
              <a:t>Jobab</a:t>
            </a:r>
            <a:r>
              <a:rPr lang="en-US" dirty="0"/>
              <a:t>, king of Edom and grandson of Esau in Genesis 36:33</a:t>
            </a:r>
          </a:p>
          <a:p>
            <a:r>
              <a:rPr lang="en-US" dirty="0" err="1"/>
              <a:t>Teman</a:t>
            </a:r>
            <a:r>
              <a:rPr lang="en-US" dirty="0"/>
              <a:t> – City in Edom connected with wisdom</a:t>
            </a: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system-ui"/>
              </a:rPr>
              <a:t>Shuhite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 – descendant of Shuah son of Abraham and Keturah</a:t>
            </a:r>
            <a:endParaRPr lang="en-US" dirty="0"/>
          </a:p>
          <a:p>
            <a:r>
              <a:rPr lang="en-US" dirty="0" err="1"/>
              <a:t>Naamah</a:t>
            </a:r>
            <a:r>
              <a:rPr lang="en-US" dirty="0"/>
              <a:t> – common place name meaning pleasant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8" name="Picture 4" descr="primap National maps">
            <a:extLst>
              <a:ext uri="{FF2B5EF4-FFF2-40B4-BE49-F238E27FC236}">
                <a16:creationId xmlns:a16="http://schemas.microsoft.com/office/drawing/2014/main" id="{979980E0-0EC2-4F43-A674-CFD4FE610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t="13446" r="37957"/>
          <a:stretch/>
        </p:blipFill>
        <p:spPr bwMode="auto">
          <a:xfrm>
            <a:off x="1487054" y="1171895"/>
            <a:ext cx="4608946" cy="552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FA7CF97-315C-E58F-D07D-670AE9246DD4}"/>
              </a:ext>
            </a:extLst>
          </p:cNvPr>
          <p:cNvSpPr/>
          <p:nvPr/>
        </p:nvSpPr>
        <p:spPr>
          <a:xfrm>
            <a:off x="3759200" y="5565761"/>
            <a:ext cx="1325564" cy="107141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90C47D-B998-C223-0C67-A36159579D3A}"/>
              </a:ext>
            </a:extLst>
          </p:cNvPr>
          <p:cNvSpPr/>
          <p:nvPr/>
        </p:nvSpPr>
        <p:spPr>
          <a:xfrm>
            <a:off x="4336473" y="2357580"/>
            <a:ext cx="941283" cy="78278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6F9A5D-90ED-92B9-0DE3-3D943490C4B0}"/>
              </a:ext>
            </a:extLst>
          </p:cNvPr>
          <p:cNvSpPr/>
          <p:nvPr/>
        </p:nvSpPr>
        <p:spPr>
          <a:xfrm>
            <a:off x="2692399" y="2586839"/>
            <a:ext cx="254000" cy="40554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632098-2A16-DC43-9C7D-95BFE75B845D}"/>
              </a:ext>
            </a:extLst>
          </p:cNvPr>
          <p:cNvSpPr/>
          <p:nvPr/>
        </p:nvSpPr>
        <p:spPr>
          <a:xfrm>
            <a:off x="2937162" y="2058329"/>
            <a:ext cx="254000" cy="25314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44F4AE-5522-36AD-8303-A6AF9A34E25B}"/>
              </a:ext>
            </a:extLst>
          </p:cNvPr>
          <p:cNvSpPr txBox="1"/>
          <p:nvPr/>
        </p:nvSpPr>
        <p:spPr>
          <a:xfrm>
            <a:off x="2894517" y="235758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292B0-837F-C758-97F1-C54E9EC86243}"/>
              </a:ext>
            </a:extLst>
          </p:cNvPr>
          <p:cNvSpPr txBox="1"/>
          <p:nvPr/>
        </p:nvSpPr>
        <p:spPr>
          <a:xfrm>
            <a:off x="4336472" y="254224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Chaldea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6F2FFE-FA78-80D5-97B7-6DC69DB6E8A8}"/>
              </a:ext>
            </a:extLst>
          </p:cNvPr>
          <p:cNvSpPr txBox="1"/>
          <p:nvPr/>
        </p:nvSpPr>
        <p:spPr>
          <a:xfrm>
            <a:off x="4092884" y="578512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Sheba</a:t>
            </a:r>
          </a:p>
        </p:txBody>
      </p:sp>
    </p:spTree>
    <p:extLst>
      <p:ext uri="{BB962C8B-B14F-4D97-AF65-F5344CB8AC3E}">
        <p14:creationId xmlns:p14="http://schemas.microsoft.com/office/powerpoint/2010/main" val="419952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8BC9-9459-C476-EDBF-3340F928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was Job written?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AE789-67AF-A66F-7C7E-C8248F4AE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Patriarchy period?</a:t>
            </a:r>
          </a:p>
          <a:p>
            <a:pPr lvl="1"/>
            <a:r>
              <a:rPr lang="en-US" dirty="0"/>
              <a:t>Wealth in livestock</a:t>
            </a:r>
          </a:p>
          <a:p>
            <a:pPr lvl="1"/>
            <a:r>
              <a:rPr lang="en-US" dirty="0"/>
              <a:t>Acted as priest for family</a:t>
            </a:r>
          </a:p>
          <a:p>
            <a:pPr lvl="1"/>
            <a:r>
              <a:rPr lang="en-US" dirty="0"/>
              <a:t>Lifespan like patriarchs</a:t>
            </a:r>
          </a:p>
          <a:p>
            <a:pPr lvl="1"/>
            <a:r>
              <a:rPr lang="en-US" dirty="0"/>
              <a:t>Description of death is similar to Abraham</a:t>
            </a:r>
          </a:p>
          <a:p>
            <a:pPr lvl="1"/>
            <a:r>
              <a:rPr lang="en-US" dirty="0"/>
              <a:t>Some of the locations and people appear in Abraham’s </a:t>
            </a:r>
            <a:r>
              <a:rPr lang="en-US" dirty="0" err="1"/>
              <a:t>geneology</a:t>
            </a:r>
            <a:endParaRPr lang="en-US" dirty="0"/>
          </a:p>
          <a:p>
            <a:r>
              <a:rPr lang="en-US" dirty="0"/>
              <a:t>Uz-&gt; Edom or Aram</a:t>
            </a:r>
          </a:p>
          <a:p>
            <a:pPr lvl="1"/>
            <a:r>
              <a:rPr lang="en-US" dirty="0"/>
              <a:t>East is usually connected with east of Jordan (Ammon, Moab, Edom)</a:t>
            </a:r>
          </a:p>
          <a:p>
            <a:r>
              <a:rPr lang="en-US" dirty="0"/>
              <a:t>Many parallel versions in ancient world</a:t>
            </a:r>
          </a:p>
          <a:p>
            <a:pPr lvl="1"/>
            <a:r>
              <a:rPr lang="en-US" dirty="0"/>
              <a:t>A man and his god (2k BC, suffering, petition god, repentance brings healing)</a:t>
            </a:r>
          </a:p>
          <a:p>
            <a:pPr lvl="1"/>
            <a:r>
              <a:rPr lang="en-US" dirty="0"/>
              <a:t>Babylonian </a:t>
            </a:r>
            <a:r>
              <a:rPr lang="en-US" dirty="0" err="1"/>
              <a:t>Theodicea</a:t>
            </a:r>
            <a:r>
              <a:rPr lang="en-US" dirty="0"/>
              <a:t> (1k BC, discussion in chiasm between man and friend discussing why good suffer and evil prosper)</a:t>
            </a:r>
          </a:p>
          <a:p>
            <a:pPr lvl="1"/>
            <a:r>
              <a:rPr lang="en-US" dirty="0"/>
              <a:t>Babylonian Job (1300BC, wealthy pious man reduced to suffering, no answer, eventually restored, praises </a:t>
            </a:r>
            <a:r>
              <a:rPr lang="en-US" dirty="0" err="1"/>
              <a:t>Marduk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Many others</a:t>
            </a:r>
          </a:p>
        </p:txBody>
      </p:sp>
    </p:spTree>
    <p:extLst>
      <p:ext uri="{BB962C8B-B14F-4D97-AF65-F5344CB8AC3E}">
        <p14:creationId xmlns:p14="http://schemas.microsoft.com/office/powerpoint/2010/main" val="10855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>
            <a:extLst>
              <a:ext uri="{FF2B5EF4-FFF2-40B4-BE49-F238E27FC236}">
                <a16:creationId xmlns:a16="http://schemas.microsoft.com/office/drawing/2014/main" id="{177FF0AE-BAA2-7216-2C14-7B13174A56AD}"/>
              </a:ext>
            </a:extLst>
          </p:cNvPr>
          <p:cNvSpPr/>
          <p:nvPr/>
        </p:nvSpPr>
        <p:spPr>
          <a:xfrm rot="5400000">
            <a:off x="-2846648" y="1777077"/>
            <a:ext cx="7185891" cy="3373120"/>
          </a:xfrm>
          <a:prstGeom prst="wave">
            <a:avLst/>
          </a:prstGeom>
          <a:ln w="152400" cmpd="tri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09991-43A5-8393-B495-8B07A5A0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273" y="2766218"/>
            <a:ext cx="6858000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Ordering of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71128-9DDA-8D89-F0B8-69999AD2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926" y="0"/>
            <a:ext cx="8425873" cy="685800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Inter"/>
              </a:rPr>
              <a:t>Prologue (Narrative) 1-2</a:t>
            </a:r>
          </a:p>
          <a:p>
            <a:pPr algn="l"/>
            <a:r>
              <a:rPr lang="en-US" b="0" i="0" dirty="0">
                <a:effectLst/>
                <a:latin typeface="Inter"/>
              </a:rPr>
              <a:t>Job's lament (Poetry) 3</a:t>
            </a:r>
          </a:p>
          <a:p>
            <a:r>
              <a:rPr lang="en-US" b="0" i="0" dirty="0">
                <a:effectLst/>
                <a:latin typeface="Inter"/>
              </a:rPr>
              <a:t>Speeches of the friends and Job’s responses (Poetry)</a:t>
            </a:r>
          </a:p>
          <a:p>
            <a:pPr lvl="1"/>
            <a:r>
              <a:rPr lang="en-US" sz="2400" dirty="0"/>
              <a:t>Eliphaz 4-5 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	</a:t>
            </a:r>
            <a:r>
              <a:rPr lang="en-US" dirty="0"/>
              <a:t>Job 6-7</a:t>
            </a:r>
          </a:p>
          <a:p>
            <a:pPr lvl="1"/>
            <a:r>
              <a:rPr lang="en-US" sz="2400" dirty="0"/>
              <a:t>Bildad 8 	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	</a:t>
            </a:r>
            <a:r>
              <a:rPr lang="en-US" dirty="0"/>
              <a:t>Job 9-10</a:t>
            </a:r>
            <a:endParaRPr lang="en-US" sz="2400" dirty="0"/>
          </a:p>
          <a:p>
            <a:pPr lvl="1"/>
            <a:r>
              <a:rPr lang="en-US" sz="2400" dirty="0"/>
              <a:t>Zophar 11 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	 </a:t>
            </a:r>
            <a:r>
              <a:rPr lang="en-US" sz="2400" dirty="0"/>
              <a:t>Job 12-14</a:t>
            </a:r>
          </a:p>
          <a:p>
            <a:pPr lvl="1"/>
            <a:r>
              <a:rPr lang="en-US" sz="2400" dirty="0"/>
              <a:t>Eliphaz 15 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	</a:t>
            </a:r>
            <a:r>
              <a:rPr lang="en-US" dirty="0"/>
              <a:t>Job 16-17</a:t>
            </a:r>
            <a:endParaRPr lang="en-US" sz="2400" dirty="0"/>
          </a:p>
          <a:p>
            <a:pPr lvl="1"/>
            <a:r>
              <a:rPr lang="en-US" sz="2400" dirty="0"/>
              <a:t>Bildad 18 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	</a:t>
            </a:r>
            <a:r>
              <a:rPr lang="en-US" sz="2400" dirty="0"/>
              <a:t>Job 19</a:t>
            </a:r>
          </a:p>
          <a:p>
            <a:pPr lvl="1"/>
            <a:r>
              <a:rPr lang="en-US" dirty="0"/>
              <a:t>Zophar 20 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	</a:t>
            </a:r>
            <a:r>
              <a:rPr lang="en-US" sz="2400" dirty="0"/>
              <a:t>Job 21</a:t>
            </a:r>
          </a:p>
          <a:p>
            <a:pPr lvl="1"/>
            <a:r>
              <a:rPr lang="en-US" sz="2400" dirty="0"/>
              <a:t>Eliphaz 22 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	</a:t>
            </a:r>
            <a:r>
              <a:rPr lang="en-US" sz="2400" dirty="0"/>
              <a:t>Job 23-24</a:t>
            </a:r>
          </a:p>
          <a:p>
            <a:pPr lvl="1"/>
            <a:r>
              <a:rPr lang="en-US" b="0" i="0" dirty="0">
                <a:effectLst/>
                <a:latin typeface="Inter"/>
              </a:rPr>
              <a:t>Bildad 25 	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	 </a:t>
            </a:r>
            <a:r>
              <a:rPr lang="en-US" dirty="0">
                <a:latin typeface="Inter"/>
              </a:rPr>
              <a:t>Job 26-27, 29-31</a:t>
            </a:r>
          </a:p>
          <a:p>
            <a:r>
              <a:rPr lang="en-US" b="0" i="0" dirty="0">
                <a:effectLst/>
                <a:latin typeface="Inter"/>
              </a:rPr>
              <a:t>Wisdom poem (Poetry) 28</a:t>
            </a:r>
          </a:p>
          <a:p>
            <a:r>
              <a:rPr lang="en-US" b="0" i="0" dirty="0">
                <a:effectLst/>
                <a:latin typeface="Inter"/>
              </a:rPr>
              <a:t>F. Elihu speeches (Poetry) 32-37</a:t>
            </a:r>
          </a:p>
          <a:p>
            <a:r>
              <a:rPr lang="en-US" b="0" i="0" dirty="0">
                <a:effectLst/>
                <a:latin typeface="Inter"/>
              </a:rPr>
              <a:t>G. God's speeches and Job's response (Poetry) 38-42:6</a:t>
            </a:r>
          </a:p>
          <a:p>
            <a:pPr algn="l"/>
            <a:r>
              <a:rPr lang="en-US" b="0" i="0" dirty="0">
                <a:effectLst/>
                <a:latin typeface="Inter"/>
              </a:rPr>
              <a:t>H. Epilogue (Narrative) 42:7-17</a:t>
            </a:r>
          </a:p>
          <a:p>
            <a:endParaRPr lang="en-US" dirty="0"/>
          </a:p>
        </p:txBody>
      </p:sp>
      <p:sp>
        <p:nvSpPr>
          <p:cNvPr id="5" name="Arrow: Bent-Up 4">
            <a:extLst>
              <a:ext uri="{FF2B5EF4-FFF2-40B4-BE49-F238E27FC236}">
                <a16:creationId xmlns:a16="http://schemas.microsoft.com/office/drawing/2014/main" id="{492BC8B5-0177-9FAD-BD5C-E65F63D298FC}"/>
              </a:ext>
            </a:extLst>
          </p:cNvPr>
          <p:cNvSpPr/>
          <p:nvPr/>
        </p:nvSpPr>
        <p:spPr>
          <a:xfrm>
            <a:off x="7183120" y="4551680"/>
            <a:ext cx="955040" cy="43688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37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455</Words>
  <Application>Microsoft Office PowerPoint</Application>
  <PresentationFormat>Widescreen</PresentationFormat>
  <Paragraphs>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Inter</vt:lpstr>
      <vt:lpstr>system-ui</vt:lpstr>
      <vt:lpstr>Office Theme</vt:lpstr>
      <vt:lpstr>Old Testament Survey:  Literature  Job</vt:lpstr>
      <vt:lpstr>PowerPoint Presentation</vt:lpstr>
      <vt:lpstr>Name meanings</vt:lpstr>
      <vt:lpstr>When was Job written?</vt:lpstr>
      <vt:lpstr>Ordering of Job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14</cp:revision>
  <dcterms:created xsi:type="dcterms:W3CDTF">2023-08-28T13:31:47Z</dcterms:created>
  <dcterms:modified xsi:type="dcterms:W3CDTF">2024-03-27T22:07:48Z</dcterms:modified>
</cp:coreProperties>
</file>