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58" r:id="rId6"/>
    <p:sldId id="267" r:id="rId7"/>
    <p:sldId id="264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3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CB88-3D41-96B9-9FAE-5A8A425BF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867B2-0B46-543C-13A0-D7FEA4479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7C2B2-20B1-103B-7454-7BADFD32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DE022-9369-AFD7-D57A-E146E6A2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53704-CAAC-5352-7E69-0449BBFB6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3338-7AE2-66F0-EEFE-306B1B09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F3707-9E8E-9A93-948F-24279D23A0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6E97A-DA5C-22AE-F06B-717B9FA9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95E45-BE34-32C6-D4E6-0C4B69659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AD961-2134-8EE8-6D98-8840CCC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4CC8A-61B4-818A-8966-564C4088E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EEF5-CC70-1693-FB0B-944E252A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E4B29-7BF2-3EF4-6831-194E630D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2738-14FA-C940-EA2E-3212E2D8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9AED5-55B3-708C-9719-434DF22E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0B77-8373-E9C3-4FA7-9118FCE2B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49EBD-3D44-3418-248B-D5B6F4E5D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FFFD5-A552-0639-C343-348BF136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E3D93-1000-E912-690C-C7B2160D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68087-7447-B869-76D3-6037262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0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348A-A7B4-1FCA-B721-1312A739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A84372-BC90-01DB-0224-CB1BC57CD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67D4-EA31-B8F7-6798-B643AD0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C65AB-2181-330E-8DFA-704DABD8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FAF4E-DCD6-DE00-99A1-3ADA1B6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E98F3-D5A2-7546-08F7-9CE9D7206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7F43-8347-17D0-40E3-9B45EB04A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41034-47B3-F8E2-5054-C0BD5F48F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56C9D-FE9C-781F-7217-7A357F5A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BB2B-C01B-2524-77B8-B6F1763FD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ADDD0-F4FA-4926-CCE8-A19E063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6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065E2-8BE9-B23E-2C41-DBC8CA24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778B-F0F2-59E7-A0CE-1EE68FD89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E59E3-EEAA-44DE-4561-3D66D04E7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73E55-98EF-3ACF-9520-7C65547BB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F60B5-6E95-95A3-57EA-E7F1EF14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1FE13A-CAEB-3410-297D-5E44F326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69EE2C-0591-3887-FDE8-069BA45D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A9B32-145A-7EC1-1C2B-AE126922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3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DDB5-AB5C-24A6-FA73-6122765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73C8F-AC63-03D5-714B-9E7FD1F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38F14-2A67-1984-ADC0-5171C429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CD150-524B-B9C1-77C6-59850DF1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4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6F262-8C35-5FC8-9B05-6EA87B42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B28368-A60F-5561-414E-4B642D5D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95955-B2A9-F061-3627-D5BCE6D8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6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54EF-7DD1-03AF-79ED-1991744E5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43950-AB24-A8B5-86FC-63416E395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B4EFD3-559D-7B44-887E-82297DF41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56ABF-2087-CBF3-2FD1-3A62AF2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4BDC6-D727-04D2-241B-AF63F359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936C0-033A-52AA-43AB-67253FE9F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8671-342E-4B53-64F5-8DB58B0EC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4985F-4F65-E471-7DBF-0D2161F36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CD54A-2FD5-634E-04E5-2B88387D0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209AF-3BBE-9623-7C23-5C3744B2D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AD6A4-2CA2-EBA6-83DA-DEE2B3FC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B5CA8-49D3-35E1-6413-085A9A9A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6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28082-9415-423C-1B75-8C4AA841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D8CA4-EF19-855D-2CD4-C1EBEDAC6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DB4C-F49B-27A0-C989-648A5D44EB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F405-B460-4905-AA48-B5F90D8DDCD3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037BB-3BE5-C38A-EDBE-3AF62E6D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2FBC4-E181-9DAF-9460-ADEB618CF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08E32-B792-498E-AD5E-EA5A09E38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8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A721C7-C442-9207-E68D-FF8FB7331C96}"/>
              </a:ext>
            </a:extLst>
          </p:cNvPr>
          <p:cNvSpPr/>
          <p:nvPr/>
        </p:nvSpPr>
        <p:spPr>
          <a:xfrm>
            <a:off x="0" y="0"/>
            <a:ext cx="8641080" cy="6858000"/>
          </a:xfrm>
          <a:prstGeom prst="rect">
            <a:avLst/>
          </a:prstGeom>
          <a:solidFill>
            <a:srgbClr val="CBFBFB"/>
          </a:solidFill>
          <a:ln>
            <a:solidFill>
              <a:srgbClr val="C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672EF-60B9-6B85-7710-462BBB428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3518"/>
            <a:ext cx="7477125" cy="3735484"/>
          </a:xfrm>
        </p:spPr>
        <p:txBody>
          <a:bodyPr>
            <a:normAutofit/>
          </a:bodyPr>
          <a:lstStyle/>
          <a:p>
            <a:r>
              <a:rPr lang="en-US" dirty="0"/>
              <a:t>Old Testament Survey: </a:t>
            </a:r>
            <a:br>
              <a:rPr lang="en-US" dirty="0"/>
            </a:br>
            <a:r>
              <a:rPr lang="en-US" dirty="0"/>
              <a:t>Literature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Proverbs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82F75-9A51-227A-951A-E762D2649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265" y="4654548"/>
            <a:ext cx="7477125" cy="583882"/>
          </a:xfrm>
        </p:spPr>
        <p:txBody>
          <a:bodyPr/>
          <a:lstStyle/>
          <a:p>
            <a:r>
              <a:rPr lang="en-US" dirty="0"/>
              <a:t>Dr. Keith Evan Schubert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22C817F-556B-FDB0-90D5-E266CC675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90" y="0"/>
            <a:ext cx="471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D5BA-C590-9517-F5C7-0403D04C9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BA6F-1E02-7D5C-0B64-E6030B48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Week     Book(s)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_____    _______________________________________________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Samuel, Kings, Chronicles (founding,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Omri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Jehu)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Job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Proverbs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Psalms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Major Prophets (Ezekiel, possibly more)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Minor Prophets (leaning towards Haggai &amp; Zechariah)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6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1DF5B-1969-F4F8-31A0-DB741D7F7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1086-8BCA-22EB-0F12-78045C39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4045A-F6C5-BE2B-4561-A632C05B6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Kings 3 – Prayer for wisdom</a:t>
            </a:r>
          </a:p>
          <a:p>
            <a:r>
              <a:rPr lang="en-US" dirty="0"/>
              <a:t>Proverbs are not promises</a:t>
            </a:r>
          </a:p>
          <a:p>
            <a:r>
              <a:rPr lang="en-US" dirty="0"/>
              <a:t>Proverbs express how things normally work (</a:t>
            </a:r>
            <a:r>
              <a:rPr lang="en-US" dirty="0" err="1"/>
              <a:t>Pr</a:t>
            </a:r>
            <a:r>
              <a:rPr lang="en-US" dirty="0"/>
              <a:t> 13:25)</a:t>
            </a:r>
          </a:p>
          <a:p>
            <a:r>
              <a:rPr lang="en-US" dirty="0"/>
              <a:t>Proverbs express extremes such as polar opposites (</a:t>
            </a:r>
            <a:r>
              <a:rPr lang="en-US" dirty="0" err="1"/>
              <a:t>Pr</a:t>
            </a:r>
            <a:r>
              <a:rPr lang="en-US" dirty="0"/>
              <a:t> 13:4)</a:t>
            </a:r>
          </a:p>
          <a:p>
            <a:r>
              <a:rPr lang="en-US" dirty="0"/>
              <a:t>Proverbs apply to particular situations (</a:t>
            </a:r>
            <a:r>
              <a:rPr lang="en-US" dirty="0" err="1"/>
              <a:t>Pr</a:t>
            </a:r>
            <a:r>
              <a:rPr lang="en-US" dirty="0"/>
              <a:t> 26:4-5)</a:t>
            </a:r>
          </a:p>
          <a:p>
            <a:r>
              <a:rPr lang="en-US" dirty="0"/>
              <a:t>THE GOSPEL PROMISED BEFOREHAND</a:t>
            </a:r>
          </a:p>
        </p:txBody>
      </p:sp>
    </p:spTree>
    <p:extLst>
      <p:ext uri="{BB962C8B-B14F-4D97-AF65-F5344CB8AC3E}">
        <p14:creationId xmlns:p14="http://schemas.microsoft.com/office/powerpoint/2010/main" val="183368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CFC4EA-668D-3BCF-1D82-CAEBFF022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96E6A-BCED-7EA2-A8D7-306338C8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17" y="0"/>
            <a:ext cx="4394200" cy="7334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Parallelism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5CA0E7F-F588-DF1E-C59D-E82C16EB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78" y="1121767"/>
            <a:ext cx="4394200" cy="5136157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Synonymous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Proverbs 16:18, 18:15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Antithetical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Proverbs 15:1, 17:22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Synthetic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Proverbs 16:12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Climactic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Isaiah 1:8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Emblematic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Isaiah 1:18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Alternate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Isaiah 1:18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Chiastic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Proverbs 31:10-31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Composite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alpha val="80000"/>
                  </a:schemeClr>
                </a:solidFill>
              </a:rPr>
              <a:t>Psalms 1:1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5543BF-701E-62FC-44AD-AD83A263D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" t="13172" r="1645" b="2972"/>
          <a:stretch/>
        </p:blipFill>
        <p:spPr>
          <a:xfrm>
            <a:off x="5927077" y="1056184"/>
            <a:ext cx="6264924" cy="5801816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2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A372-7B78-CFFB-B42F-260AB375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6"/>
            <a:ext cx="10515600" cy="1325563"/>
          </a:xfrm>
        </p:spPr>
        <p:txBody>
          <a:bodyPr/>
          <a:lstStyle/>
          <a:p>
            <a:r>
              <a:rPr lang="en-US" dirty="0"/>
              <a:t>STRUCTURE AND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6C5B8-AF6D-75A8-5D3A-FB38012DC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1716"/>
            <a:ext cx="10515600" cy="5643716"/>
          </a:xfrm>
        </p:spPr>
        <p:txBody>
          <a:bodyPr>
            <a:noAutofit/>
          </a:bodyPr>
          <a:lstStyle/>
          <a:p>
            <a:pPr>
              <a:tabLst>
                <a:tab pos="8229600" algn="l"/>
              </a:tabLst>
            </a:pPr>
            <a:r>
              <a:rPr lang="en-US" sz="1600" dirty="0"/>
              <a:t>Introduction	1:1-7</a:t>
            </a:r>
          </a:p>
          <a:p>
            <a:pPr>
              <a:tabLst>
                <a:tab pos="8229600" algn="l"/>
              </a:tabLst>
            </a:pPr>
            <a:r>
              <a:rPr lang="en-US" sz="1600" dirty="0"/>
              <a:t>Call to wisdom</a:t>
            </a:r>
          </a:p>
          <a:p>
            <a:pPr lvl="1">
              <a:tabLst>
                <a:tab pos="8229600" algn="l"/>
              </a:tabLst>
            </a:pPr>
            <a:r>
              <a:rPr lang="en-US" sz="1600" dirty="0"/>
              <a:t>"my son“ (ben/</a:t>
            </a:r>
            <a:r>
              <a:rPr lang="en-US" sz="1600" dirty="0" err="1"/>
              <a:t>benim</a:t>
            </a:r>
            <a:r>
              <a:rPr lang="en-US" sz="1600" dirty="0"/>
              <a:t> – Hebrew) wisdom poems	1:8-9:18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endParaRPr lang="en-US" sz="1600" dirty="0"/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endParaRPr lang="en-US" sz="1600" dirty="0"/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endParaRPr lang="en-US" sz="1600" dirty="0"/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endParaRPr lang="en-US" sz="1600" dirty="0"/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endParaRPr lang="en-US" sz="1600" dirty="0"/>
          </a:p>
          <a:p>
            <a:pPr marL="457200" lvl="1" indent="0">
              <a:buNone/>
              <a:tabLst>
                <a:tab pos="8229600" algn="l"/>
              </a:tabLst>
            </a:pPr>
            <a:endParaRPr lang="en-US" sz="1600" dirty="0"/>
          </a:p>
          <a:p>
            <a:pPr marL="914400" lvl="1" indent="-457200">
              <a:buFont typeface="+mj-lt"/>
              <a:buAutoNum type="arabicPeriod"/>
              <a:tabLst>
                <a:tab pos="7315200" algn="l"/>
                <a:tab pos="8229600" algn="l"/>
              </a:tabLst>
            </a:pPr>
            <a:r>
              <a:rPr lang="en-US" sz="1600" dirty="0"/>
              <a:t>Wisdom’s call 	</a:t>
            </a:r>
            <a:r>
              <a:rPr lang="en-US" sz="1600" dirty="0" err="1"/>
              <a:t>ch.</a:t>
            </a:r>
            <a:r>
              <a:rPr lang="en-US" sz="1600" dirty="0"/>
              <a:t> 8</a:t>
            </a:r>
          </a:p>
          <a:p>
            <a:pPr marL="914400" lvl="1" indent="-457200">
              <a:buFont typeface="+mj-lt"/>
              <a:buAutoNum type="arabicPeriod"/>
              <a:tabLst>
                <a:tab pos="7315200" algn="l"/>
                <a:tab pos="8229600" algn="l"/>
              </a:tabLst>
            </a:pPr>
            <a:r>
              <a:rPr lang="en-US" sz="1600" dirty="0"/>
              <a:t>Calls of wisdom and folly 	</a:t>
            </a:r>
            <a:r>
              <a:rPr lang="en-US" sz="1600" dirty="0" err="1"/>
              <a:t>ch.</a:t>
            </a:r>
            <a:r>
              <a:rPr lang="en-US" sz="1600" dirty="0"/>
              <a:t> 9</a:t>
            </a:r>
          </a:p>
          <a:p>
            <a:pPr>
              <a:tabLst>
                <a:tab pos="8229600" algn="l"/>
              </a:tabLst>
            </a:pPr>
            <a:r>
              <a:rPr lang="en-US" sz="1600" dirty="0"/>
              <a:t>Proverbs of Solomon	10:1-22:16</a:t>
            </a:r>
          </a:p>
          <a:p>
            <a:pPr>
              <a:tabLst>
                <a:tab pos="8229600" algn="l"/>
              </a:tabLst>
            </a:pPr>
            <a:r>
              <a:rPr lang="en-US" sz="1600" dirty="0"/>
              <a:t>Words of the wise	22:17-24:22</a:t>
            </a:r>
          </a:p>
          <a:p>
            <a:pPr>
              <a:tabLst>
                <a:tab pos="8229600" algn="l"/>
              </a:tabLst>
            </a:pPr>
            <a:r>
              <a:rPr lang="en-US" sz="1600" dirty="0"/>
              <a:t>More words of the wise	24:23-24</a:t>
            </a:r>
          </a:p>
          <a:p>
            <a:pPr>
              <a:tabLst>
                <a:tab pos="8229600" algn="l"/>
              </a:tabLst>
            </a:pPr>
            <a:r>
              <a:rPr lang="en-US" sz="1600" dirty="0"/>
              <a:t>Proverbs of Solomon (Hezekiah)	25-29</a:t>
            </a:r>
          </a:p>
          <a:p>
            <a:pPr>
              <a:tabLst>
                <a:tab pos="8229600" algn="l"/>
              </a:tabLst>
            </a:pPr>
            <a:r>
              <a:rPr lang="en-US" sz="1600" dirty="0"/>
              <a:t>Words of </a:t>
            </a:r>
            <a:r>
              <a:rPr lang="en-US" sz="1600" dirty="0" err="1"/>
              <a:t>Agur</a:t>
            </a:r>
            <a:r>
              <a:rPr lang="en-US" sz="1600" dirty="0"/>
              <a:t>	30</a:t>
            </a:r>
          </a:p>
          <a:p>
            <a:pPr>
              <a:tabLst>
                <a:tab pos="8229600" algn="l"/>
              </a:tabLst>
            </a:pPr>
            <a:r>
              <a:rPr lang="en-US" sz="1600" dirty="0"/>
              <a:t>Words of king Lemuel (son here is bar - </a:t>
            </a:r>
            <a:r>
              <a:rPr lang="en-US" sz="1600" dirty="0" err="1"/>
              <a:t>aramaic</a:t>
            </a:r>
            <a:r>
              <a:rPr lang="en-US" sz="1600" dirty="0"/>
              <a:t>)	31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28200-359C-E97E-B1B9-0C98ADC4A875}"/>
              </a:ext>
            </a:extLst>
          </p:cNvPr>
          <p:cNvSpPr txBox="1"/>
          <p:nvPr/>
        </p:nvSpPr>
        <p:spPr>
          <a:xfrm>
            <a:off x="1268362" y="1951221"/>
            <a:ext cx="7393858" cy="1815882"/>
          </a:xfrm>
          <a:prstGeom prst="rect">
            <a:avLst/>
          </a:prstGeom>
          <a:noFill/>
        </p:spPr>
        <p:txBody>
          <a:bodyPr wrap="square" numCol="3">
            <a:spAutoFit/>
          </a:bodyPr>
          <a:lstStyle/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1:8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1:10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1:15-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2:1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3:1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3:11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3:21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4:1 (p)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4:10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4:20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5:1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5:7 (p)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5:20-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6:1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6:3-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6:20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7:1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7:24 (p)</a:t>
            </a:r>
          </a:p>
          <a:p>
            <a:pPr marL="914400" lvl="1" indent="-457200">
              <a:buFont typeface="+mj-lt"/>
              <a:buAutoNum type="arabicPeriod"/>
              <a:tabLst>
                <a:tab pos="8229600" algn="l"/>
              </a:tabLst>
            </a:pPr>
            <a:r>
              <a:rPr lang="en-US" sz="1600" dirty="0"/>
              <a:t>8:32 (p)</a:t>
            </a:r>
          </a:p>
        </p:txBody>
      </p:sp>
    </p:spTree>
    <p:extLst>
      <p:ext uri="{BB962C8B-B14F-4D97-AF65-F5344CB8AC3E}">
        <p14:creationId xmlns:p14="http://schemas.microsoft.com/office/powerpoint/2010/main" val="1838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794BC-CB85-3CB1-CB43-FA8445EBA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1F76F13E-139C-19DA-038D-29D1ACA68E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/>
          <a:stretch/>
        </p:blipFill>
        <p:spPr bwMode="auto">
          <a:xfrm>
            <a:off x="1733550" y="0"/>
            <a:ext cx="858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84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FBA85-7CE1-2664-7309-DB4C07EE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PT - Part I PowerPoint Presentation, free download - ID:4330390">
            <a:extLst>
              <a:ext uri="{FF2B5EF4-FFF2-40B4-BE49-F238E27FC236}">
                <a16:creationId xmlns:a16="http://schemas.microsoft.com/office/drawing/2014/main" id="{D721BD20-2CF0-61BF-59DD-63E3CB1B4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69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8F45F-6CAF-9A5F-FE51-BF11070C3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Proverbs 31:10-31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2DAF5-D859-20D1-1C84-4604C3027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acrostic</a:t>
            </a:r>
          </a:p>
          <a:p>
            <a:r>
              <a:rPr lang="en-US" sz="2400" dirty="0"/>
              <a:t>High value of good wife (v10)</a:t>
            </a:r>
          </a:p>
          <a:p>
            <a:pPr lvl="1"/>
            <a:r>
              <a:rPr lang="en-US" dirty="0"/>
              <a:t>Husband benefitted (v. 11-12)</a:t>
            </a:r>
          </a:p>
          <a:p>
            <a:pPr lvl="2"/>
            <a:r>
              <a:rPr lang="en-US" sz="2400" dirty="0"/>
              <a:t>works hard (v. 13-19)</a:t>
            </a:r>
          </a:p>
          <a:p>
            <a:pPr lvl="3"/>
            <a:r>
              <a:rPr lang="en-US" sz="2400" dirty="0"/>
              <a:t>Gives to poor (v. 20)</a:t>
            </a:r>
          </a:p>
          <a:p>
            <a:pPr lvl="4"/>
            <a:r>
              <a:rPr lang="en-US" sz="2400" dirty="0"/>
              <a:t>No fear of snow (v. 21a)</a:t>
            </a:r>
          </a:p>
          <a:p>
            <a:pPr lvl="5"/>
            <a:r>
              <a:rPr lang="en-US" sz="2400" dirty="0"/>
              <a:t>Children in scarlet (v. 21b)</a:t>
            </a:r>
          </a:p>
          <a:p>
            <a:pPr lvl="6"/>
            <a:r>
              <a:rPr lang="en-US" sz="2400" dirty="0"/>
              <a:t>Coverings for bed, wearing linen (v. 22)</a:t>
            </a:r>
          </a:p>
          <a:p>
            <a:pPr lvl="7"/>
            <a:r>
              <a:rPr lang="en-US" sz="2400" dirty="0"/>
              <a:t>Husband publicly respected (v. 23)</a:t>
            </a:r>
          </a:p>
          <a:p>
            <a:pPr lvl="6"/>
            <a:r>
              <a:rPr lang="en-US" sz="2400" dirty="0"/>
              <a:t>Sells garments and sashes (v. 24)</a:t>
            </a:r>
          </a:p>
          <a:p>
            <a:pPr lvl="5"/>
            <a:r>
              <a:rPr lang="en-US" sz="2400" dirty="0"/>
              <a:t>Clothed with dignity (v.25a)</a:t>
            </a:r>
          </a:p>
          <a:p>
            <a:pPr lvl="4"/>
            <a:r>
              <a:rPr lang="en-US" sz="2400" dirty="0"/>
              <a:t>No fear of future (v.25b)</a:t>
            </a:r>
          </a:p>
          <a:p>
            <a:pPr lvl="3"/>
            <a:r>
              <a:rPr lang="en-US" sz="2400" dirty="0"/>
              <a:t>Speaks Wisdom (v.26)</a:t>
            </a:r>
          </a:p>
          <a:p>
            <a:pPr lvl="2"/>
            <a:r>
              <a:rPr lang="en-US" sz="2400" dirty="0"/>
              <a:t>works hard (v. 27)</a:t>
            </a:r>
          </a:p>
          <a:p>
            <a:pPr lvl="1"/>
            <a:r>
              <a:rPr lang="en-US" dirty="0"/>
              <a:t>Husband &amp; children paise (v. 28-29)</a:t>
            </a:r>
          </a:p>
          <a:p>
            <a:r>
              <a:rPr lang="en-US" sz="2400" dirty="0"/>
              <a:t>High value of good wife (v30-31)</a:t>
            </a:r>
          </a:p>
        </p:txBody>
      </p:sp>
    </p:spTree>
    <p:extLst>
      <p:ext uri="{BB962C8B-B14F-4D97-AF65-F5344CB8AC3E}">
        <p14:creationId xmlns:p14="http://schemas.microsoft.com/office/powerpoint/2010/main" val="69372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20D0-519F-30E7-011D-D83C877A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TNK order (ancient and modern)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C97D-EA44-DEB6-6598-C26AD238B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9B3205-68AD-217E-082B-CBA628E0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8"/>
            <a:ext cx="5745174" cy="443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nakh-24-books-whiteboard">
            <a:extLst>
              <a:ext uri="{FF2B5EF4-FFF2-40B4-BE49-F238E27FC236}">
                <a16:creationId xmlns:a16="http://schemas.microsoft.com/office/drawing/2014/main" id="{0C423797-C696-9256-59AD-71B177DAF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75" y="1691930"/>
            <a:ext cx="6446825" cy="51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6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3653</TotalTime>
  <Words>377</Words>
  <Application>Microsoft Office PowerPoint</Application>
  <PresentationFormat>Widescreen</PresentationFormat>
  <Paragraphs>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Old Testament Survey:  Literature  Proverbs</vt:lpstr>
      <vt:lpstr>PowerPoint Presentation</vt:lpstr>
      <vt:lpstr>Background</vt:lpstr>
      <vt:lpstr>Parallelism</vt:lpstr>
      <vt:lpstr>STRUCTURE AND CONTENTS</vt:lpstr>
      <vt:lpstr>PowerPoint Presentation</vt:lpstr>
      <vt:lpstr>PowerPoint Presentation</vt:lpstr>
      <vt:lpstr>Proverbs 31:10-31</vt:lpstr>
      <vt:lpstr>TNK order (ancient and modern)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</dc:title>
  <dc:creator>Schubert, Keith</dc:creator>
  <cp:lastModifiedBy>Schubert, Keith</cp:lastModifiedBy>
  <cp:revision>17</cp:revision>
  <dcterms:created xsi:type="dcterms:W3CDTF">2023-08-28T13:31:47Z</dcterms:created>
  <dcterms:modified xsi:type="dcterms:W3CDTF">2024-04-04T01:50:11Z</dcterms:modified>
</cp:coreProperties>
</file>